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8"/>
  </p:notesMasterIdLst>
  <p:sldIdLst>
    <p:sldId id="256" r:id="rId2"/>
    <p:sldId id="260" r:id="rId3"/>
    <p:sldId id="261" r:id="rId4"/>
    <p:sldId id="263" r:id="rId5"/>
    <p:sldId id="264" r:id="rId6"/>
    <p:sldId id="265" r:id="rId7"/>
    <p:sldId id="266" r:id="rId8"/>
    <p:sldId id="267" r:id="rId9"/>
    <p:sldId id="278" r:id="rId10"/>
    <p:sldId id="268" r:id="rId11"/>
    <p:sldId id="269" r:id="rId12"/>
    <p:sldId id="270" r:id="rId13"/>
    <p:sldId id="284" r:id="rId14"/>
    <p:sldId id="285" r:id="rId15"/>
    <p:sldId id="282"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a:effectLst>
                <a:outerShdw blurRad="38100" dist="38100" dir="2700000" algn="tl">
                  <a:srgbClr val="000000">
                    <a:alpha val="43137"/>
                  </a:srgbClr>
                </a:outerShdw>
              </a:effectLst>
            </a:rPr>
            <a:t>Private / Confidential Data</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a:t>3</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a:effectLst>
                <a:outerShdw blurRad="38100" dist="38100" dir="2700000" algn="tl">
                  <a:srgbClr val="000000">
                    <a:alpha val="43137"/>
                  </a:srgbClr>
                </a:outerShdw>
              </a:effectLst>
            </a:rPr>
            <a:t>Secure </a:t>
          </a:r>
          <a:r>
            <a:rPr lang="en-US" sz="3200" err="1">
              <a:effectLst>
                <a:outerShdw blurRad="38100" dist="38100" dir="2700000" algn="tl">
                  <a:srgbClr val="000000">
                    <a:alpha val="43137"/>
                  </a:srgbClr>
                </a:outerShdw>
              </a:effectLst>
            </a:rPr>
            <a:t>DoD</a:t>
          </a:r>
          <a:r>
            <a:rPr lang="en-US" sz="3200">
              <a:effectLst>
                <a:outerShdw blurRad="38100" dist="38100" dir="2700000" algn="tl">
                  <a:srgbClr val="000000">
                    <a:alpha val="43137"/>
                  </a:srgbClr>
                </a:outerShdw>
              </a:effectLst>
            </a:rPr>
            <a:t> Data</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a:effectLst>
                <a:outerShdw blurRad="38100" dist="38100" dir="2700000" algn="tl">
                  <a:srgbClr val="000000">
                    <a:alpha val="43137"/>
                  </a:srgbClr>
                </a:outerShdw>
              </a:effectLst>
            </a:rPr>
            <a:t>Public Data</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FE6B476C-9868-4F42-878D-2C0AB38570F6}">
      <dgm:prSet phldrT="[Text]" custT="1"/>
      <dgm:spPr/>
      <dgm:t>
        <a:bodyPr/>
        <a:lstStyle/>
        <a:p>
          <a:r>
            <a:rPr lang="en-US" sz="3200">
              <a:effectLst>
                <a:outerShdw blurRad="38100" dist="38100" dir="2700000" algn="tl">
                  <a:srgbClr val="000000">
                    <a:alpha val="43137"/>
                  </a:srgbClr>
                </a:outerShdw>
              </a:effectLst>
            </a:rPr>
            <a:t>4</a:t>
          </a:r>
        </a:p>
      </dgm:t>
    </dgm:pt>
    <dgm:pt modelId="{A547144E-81F4-48AB-859F-197A58E161FB}" type="parTrans" cxnId="{D9E81AEF-9BD8-4DEB-B458-0A18C47ED7A9}">
      <dgm:prSet/>
      <dgm:spPr/>
      <dgm:t>
        <a:bodyPr/>
        <a:lstStyle/>
        <a:p>
          <a:endParaRPr lang="en-US"/>
        </a:p>
      </dgm:t>
    </dgm:pt>
    <dgm:pt modelId="{EECE20BC-F714-4B0C-8270-A3B4DE9636E3}" type="sibTrans" cxnId="{D9E81AEF-9BD8-4DEB-B458-0A18C47ED7A9}">
      <dgm:prSet/>
      <dgm:spPr/>
      <dgm:t>
        <a:bodyPr/>
        <a:lstStyle/>
        <a:p>
          <a:endParaRPr lang="en-US"/>
        </a:p>
      </dgm:t>
    </dgm:pt>
    <dgm:pt modelId="{F15E1ADF-F209-4486-BCF0-67BC59E3D27B}">
      <dgm:prSet phldrT="[Text]" custT="1"/>
      <dgm:spPr/>
      <dgm:t>
        <a:bodyPr/>
        <a:lstStyle/>
        <a:p>
          <a:r>
            <a:rPr lang="en-US" sz="3200">
              <a:effectLst>
                <a:outerShdw blurRad="38100" dist="38100" dir="2700000" algn="tl">
                  <a:srgbClr val="000000">
                    <a:alpha val="43137"/>
                  </a:srgbClr>
                </a:outerShdw>
              </a:effectLst>
            </a:rPr>
            <a:t>VA Data</a:t>
          </a:r>
        </a:p>
      </dgm:t>
    </dgm:pt>
    <dgm:pt modelId="{9F041F01-CA0B-4B41-B9A5-A479ACC43CA2}" type="parTrans" cxnId="{C76C300C-79E9-4D35-B4C9-F626E82D9351}">
      <dgm:prSet/>
      <dgm:spPr/>
      <dgm:t>
        <a:bodyPr/>
        <a:lstStyle/>
        <a:p>
          <a:endParaRPr lang="en-US"/>
        </a:p>
      </dgm:t>
    </dgm:pt>
    <dgm:pt modelId="{C5F1975C-EB3D-4B45-B610-887D1D8FEAC9}" type="sibTrans" cxnId="{C76C300C-79E9-4D35-B4C9-F626E82D9351}">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4"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4">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4"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4">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4" custScaleX="259632">
        <dgm:presLayoutVars>
          <dgm:bulletEnabled val="1"/>
        </dgm:presLayoutVars>
      </dgm:prSet>
      <dgm:spPr>
        <a:prstGeom prst="rect">
          <a:avLst/>
        </a:prstGeom>
      </dgm:spPr>
    </dgm:pt>
    <dgm:pt modelId="{F8047CE3-3E0C-4D06-A947-B6B57C0BE008}" type="pres">
      <dgm:prSet presAssocID="{88B75C29-8054-417D-BCE3-878A55118F6D}" presName="sp" presStyleCnt="0"/>
      <dgm:spPr/>
    </dgm:pt>
    <dgm:pt modelId="{01200EEA-5630-41E8-B2C4-55C777CC9D4E}" type="pres">
      <dgm:prSet presAssocID="{FE6B476C-9868-4F42-878D-2C0AB38570F6}" presName="linNode" presStyleCnt="0"/>
      <dgm:spPr/>
    </dgm:pt>
    <dgm:pt modelId="{119986DA-5852-4877-AFA4-F83CB3EB668B}" type="pres">
      <dgm:prSet presAssocID="{FE6B476C-9868-4F42-878D-2C0AB38570F6}" presName="parentText" presStyleLbl="node1" presStyleIdx="3" presStyleCnt="4" custScaleX="142723">
        <dgm:presLayoutVars>
          <dgm:chMax val="1"/>
          <dgm:bulletEnabled val="1"/>
        </dgm:presLayoutVars>
      </dgm:prSet>
      <dgm:spPr/>
    </dgm:pt>
    <dgm:pt modelId="{E6A54154-43DC-445C-9423-A08475947EA1}" type="pres">
      <dgm:prSet presAssocID="{FE6B476C-9868-4F42-878D-2C0AB38570F6}" presName="descendantText" presStyleLbl="alignAccFollowNode1" presStyleIdx="3" presStyleCnt="4" custScaleX="353635">
        <dgm:presLayoutVars>
          <dgm:bulletEnabled val="1"/>
        </dgm:presLayoutVars>
      </dgm:prSet>
      <dgm:spPr/>
    </dgm:pt>
  </dgm:ptLst>
  <dgm:cxnLst>
    <dgm:cxn modelId="{C76C300C-79E9-4D35-B4C9-F626E82D9351}" srcId="{FE6B476C-9868-4F42-878D-2C0AB38570F6}" destId="{F15E1ADF-F209-4486-BCF0-67BC59E3D27B}" srcOrd="0" destOrd="0" parTransId="{9F041F01-CA0B-4B41-B9A5-A479ACC43CA2}" sibTransId="{C5F1975C-EB3D-4B45-B610-887D1D8FEAC9}"/>
    <dgm:cxn modelId="{9360F426-D37E-4A3F-A3E8-2550B7AD5D10}"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8EDFC543-6AA1-4157-BFB3-10A472114177}" type="presOf" srcId="{74EE5CD8-078F-4590-BF9C-A341A294A016}" destId="{7E429971-BC57-430F-BB25-C0574E5E39E3}" srcOrd="0" destOrd="0" presId="urn:microsoft.com/office/officeart/2005/8/layout/vList5"/>
    <dgm:cxn modelId="{00384A4F-AF14-413B-926F-8BE3A9FCB0DA}" type="presOf" srcId="{C59269D0-92A5-481C-BA64-727AFB0DD545}" destId="{B37A5355-225B-4C6F-AED7-6C620F99EECC}" srcOrd="0" destOrd="0" presId="urn:microsoft.com/office/officeart/2005/8/layout/vList5"/>
    <dgm:cxn modelId="{2C775055-CEA1-41EB-B263-B4AF0328535F}" type="presOf" srcId="{F6FEADD9-F67D-41F5-BA4C-3C84956E7F46}" destId="{AAE7A1E6-6847-453D-B55B-8A82BF138C1D}" srcOrd="0" destOrd="0" presId="urn:microsoft.com/office/officeart/2005/8/layout/vList5"/>
    <dgm:cxn modelId="{5FE8DB7F-3942-49BD-847E-C5C10E26E081}" type="presOf" srcId="{D1776C8F-2B10-4075-8DF7-7F65AB725ED5}" destId="{F5034101-5B7D-4FE7-B47A-5A48CF39606B}" srcOrd="0" destOrd="0" presId="urn:microsoft.com/office/officeart/2005/8/layout/vList5"/>
    <dgm:cxn modelId="{75E1FE83-D987-4059-9443-406923E5DC5C}" type="presOf" srcId="{AA046201-5C4D-445E-BF0B-5C6D2B0A1945}" destId="{C04276DC-EE64-470A-B8BC-09067B8045FA}"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D5BA21B4-77F7-4F00-BD65-484098C26D91}" type="presOf" srcId="{F15E1ADF-F209-4486-BCF0-67BC59E3D27B}" destId="{E6A54154-43DC-445C-9423-A08475947EA1}" srcOrd="0" destOrd="0" presId="urn:microsoft.com/office/officeart/2005/8/layout/vList5"/>
    <dgm:cxn modelId="{2B92CAB4-E7CE-45E1-90D8-835AAB5A2E74}" type="presOf" srcId="{FE6B476C-9868-4F42-878D-2C0AB38570F6}" destId="{119986DA-5852-4877-AFA4-F83CB3EB668B}"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D9E81AEF-9BD8-4DEB-B458-0A18C47ED7A9}" srcId="{F6FEADD9-F67D-41F5-BA4C-3C84956E7F46}" destId="{FE6B476C-9868-4F42-878D-2C0AB38570F6}" srcOrd="3" destOrd="0" parTransId="{A547144E-81F4-48AB-859F-197A58E161FB}" sibTransId="{EECE20BC-F714-4B0C-8270-A3B4DE9636E3}"/>
    <dgm:cxn modelId="{3017A0F5-76D2-4B41-B020-CF7DC85AD48F}" type="presOf" srcId="{6BE4E373-0656-4EDC-821E-BE09C952B1F6}" destId="{C7C3E6FD-D83F-4BDA-907E-B5EE041DA931}" srcOrd="0" destOrd="0" presId="urn:microsoft.com/office/officeart/2005/8/layout/vList5"/>
    <dgm:cxn modelId="{04DA7FA5-7480-4A54-9C07-D0D4CE9E252B}" type="presParOf" srcId="{AAE7A1E6-6847-453D-B55B-8A82BF138C1D}" destId="{C4407577-18A2-46E0-8805-2838042EB67A}" srcOrd="0" destOrd="0" presId="urn:microsoft.com/office/officeart/2005/8/layout/vList5"/>
    <dgm:cxn modelId="{B73A82E7-E5EE-4FEA-AC35-3C288E4B619D}" type="presParOf" srcId="{C4407577-18A2-46E0-8805-2838042EB67A}" destId="{7E429971-BC57-430F-BB25-C0574E5E39E3}" srcOrd="0" destOrd="0" presId="urn:microsoft.com/office/officeart/2005/8/layout/vList5"/>
    <dgm:cxn modelId="{942402DF-9C1F-4D60-BB34-0DBC704FA6E0}" type="presParOf" srcId="{C4407577-18A2-46E0-8805-2838042EB67A}" destId="{D54B1729-BC98-42C1-9C6C-D65DCBA4358F}" srcOrd="1" destOrd="0" presId="urn:microsoft.com/office/officeart/2005/8/layout/vList5"/>
    <dgm:cxn modelId="{9F964EE7-8A76-43C2-BA88-A069843032C9}" type="presParOf" srcId="{AAE7A1E6-6847-453D-B55B-8A82BF138C1D}" destId="{AB8574CC-D4F2-4555-AEE3-F4EE58B11D03}" srcOrd="1" destOrd="0" presId="urn:microsoft.com/office/officeart/2005/8/layout/vList5"/>
    <dgm:cxn modelId="{8A6BE19D-F791-44D3-9CFD-53DE0962C3FF}" type="presParOf" srcId="{AAE7A1E6-6847-453D-B55B-8A82BF138C1D}" destId="{85B8F607-FDD8-476A-ADBE-E1250824F294}" srcOrd="2" destOrd="0" presId="urn:microsoft.com/office/officeart/2005/8/layout/vList5"/>
    <dgm:cxn modelId="{921B92E5-F33D-4D62-9FC0-307583078AFB}" type="presParOf" srcId="{85B8F607-FDD8-476A-ADBE-E1250824F294}" destId="{C04276DC-EE64-470A-B8BC-09067B8045FA}" srcOrd="0" destOrd="0" presId="urn:microsoft.com/office/officeart/2005/8/layout/vList5"/>
    <dgm:cxn modelId="{9332DEFD-4B8C-4303-BB5E-ACDC19BA271D}" type="presParOf" srcId="{85B8F607-FDD8-476A-ADBE-E1250824F294}" destId="{B37A5355-225B-4C6F-AED7-6C620F99EECC}" srcOrd="1" destOrd="0" presId="urn:microsoft.com/office/officeart/2005/8/layout/vList5"/>
    <dgm:cxn modelId="{3F2F5CFD-8B28-4AD4-B785-2BF5FFF1E7A3}" type="presParOf" srcId="{AAE7A1E6-6847-453D-B55B-8A82BF138C1D}" destId="{5ACAA866-A8A8-4183-97B5-CEEAB1525C60}" srcOrd="3" destOrd="0" presId="urn:microsoft.com/office/officeart/2005/8/layout/vList5"/>
    <dgm:cxn modelId="{C7D00F4B-790C-49A1-B994-313655F9F88D}" type="presParOf" srcId="{AAE7A1E6-6847-453D-B55B-8A82BF138C1D}" destId="{477213BE-9E91-4950-8451-7F60796F47F4}" srcOrd="4" destOrd="0" presId="urn:microsoft.com/office/officeart/2005/8/layout/vList5"/>
    <dgm:cxn modelId="{B4511735-1501-4133-9F9F-EDE85A7AC478}" type="presParOf" srcId="{477213BE-9E91-4950-8451-7F60796F47F4}" destId="{F5034101-5B7D-4FE7-B47A-5A48CF39606B}" srcOrd="0" destOrd="0" presId="urn:microsoft.com/office/officeart/2005/8/layout/vList5"/>
    <dgm:cxn modelId="{EDD069A6-13F5-4B1C-9DC0-EAD6B300B050}" type="presParOf" srcId="{477213BE-9E91-4950-8451-7F60796F47F4}" destId="{C7C3E6FD-D83F-4BDA-907E-B5EE041DA931}" srcOrd="1" destOrd="0" presId="urn:microsoft.com/office/officeart/2005/8/layout/vList5"/>
    <dgm:cxn modelId="{50B6A7A5-C601-4C1B-AFA3-F4D1BF8495B0}" type="presParOf" srcId="{AAE7A1E6-6847-453D-B55B-8A82BF138C1D}" destId="{F8047CE3-3E0C-4D06-A947-B6B57C0BE008}" srcOrd="5" destOrd="0" presId="urn:microsoft.com/office/officeart/2005/8/layout/vList5"/>
    <dgm:cxn modelId="{90A565D2-FA6F-4549-A994-C0F92BC6CDEC}" type="presParOf" srcId="{AAE7A1E6-6847-453D-B55B-8A82BF138C1D}" destId="{01200EEA-5630-41E8-B2C4-55C777CC9D4E}" srcOrd="6" destOrd="0" presId="urn:microsoft.com/office/officeart/2005/8/layout/vList5"/>
    <dgm:cxn modelId="{846ABF41-8612-4EF0-93AE-5699BB1B1B5C}" type="presParOf" srcId="{01200EEA-5630-41E8-B2C4-55C777CC9D4E}" destId="{119986DA-5852-4877-AFA4-F83CB3EB668B}" srcOrd="0" destOrd="0" presId="urn:microsoft.com/office/officeart/2005/8/layout/vList5"/>
    <dgm:cxn modelId="{5E565710-8A79-4084-B40B-451EFAB72299}" type="presParOf" srcId="{01200EEA-5630-41E8-B2C4-55C777CC9D4E}" destId="{E6A54154-43DC-445C-9423-A08475947E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199427" y="-2013961"/>
          <a:ext cx="782637"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a:effectLst>
                <a:outerShdw blurRad="38100" dist="38100" dir="2700000" algn="tl">
                  <a:srgbClr val="000000">
                    <a:alpha val="43137"/>
                  </a:srgbClr>
                </a:outerShdw>
              </a:effectLst>
            </a:rPr>
            <a:t>Public Data</a:t>
          </a:r>
        </a:p>
      </dsp:txBody>
      <dsp:txXfrm rot="-5400000">
        <a:off x="1085602" y="99864"/>
        <a:ext cx="5010287" cy="782637"/>
      </dsp:txXfrm>
    </dsp:sp>
    <dsp:sp modelId="{7E429971-BC57-430F-BB25-C0574E5E39E3}">
      <dsp:nvSpPr>
        <dsp:cNvPr id="0" name=""/>
        <dsp:cNvSpPr/>
      </dsp:nvSpPr>
      <dsp:spPr>
        <a:xfrm>
          <a:off x="109" y="0"/>
          <a:ext cx="1085492" cy="978296"/>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47865" y="47756"/>
        <a:ext cx="989980" cy="882784"/>
      </dsp:txXfrm>
    </dsp:sp>
    <dsp:sp modelId="{B37A5355-225B-4C6F-AED7-6C620F99EECC}">
      <dsp:nvSpPr>
        <dsp:cNvPr id="0" name=""/>
        <dsp:cNvSpPr/>
      </dsp:nvSpPr>
      <dsp:spPr>
        <a:xfrm rot="5400000">
          <a:off x="3199427" y="-986749"/>
          <a:ext cx="782637" cy="5010287"/>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a:effectLst>
                <a:outerShdw blurRad="38100" dist="38100" dir="2700000" algn="tl">
                  <a:srgbClr val="000000">
                    <a:alpha val="43137"/>
                  </a:srgbClr>
                </a:outerShdw>
              </a:effectLst>
            </a:rPr>
            <a:t>Private / Confidential Data</a:t>
          </a:r>
        </a:p>
      </dsp:txBody>
      <dsp:txXfrm rot="-5400000">
        <a:off x="1085602" y="1127076"/>
        <a:ext cx="5010287" cy="782637"/>
      </dsp:txXfrm>
    </dsp:sp>
    <dsp:sp modelId="{C04276DC-EE64-470A-B8BC-09067B8045FA}">
      <dsp:nvSpPr>
        <dsp:cNvPr id="0" name=""/>
        <dsp:cNvSpPr/>
      </dsp:nvSpPr>
      <dsp:spPr>
        <a:xfrm>
          <a:off x="109" y="1029245"/>
          <a:ext cx="1085492" cy="978296"/>
        </a:xfrm>
        <a:prstGeom prst="roundRect">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47865" y="1077001"/>
        <a:ext cx="989980" cy="882784"/>
      </dsp:txXfrm>
    </dsp:sp>
    <dsp:sp modelId="{C7C3E6FD-D83F-4BDA-907E-B5EE041DA931}">
      <dsp:nvSpPr>
        <dsp:cNvPr id="0" name=""/>
        <dsp:cNvSpPr/>
      </dsp:nvSpPr>
      <dsp:spPr>
        <a:xfrm rot="5400000">
          <a:off x="3199427" y="40462"/>
          <a:ext cx="782637" cy="5010287"/>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a:effectLst>
                <a:outerShdw blurRad="38100" dist="38100" dir="2700000" algn="tl">
                  <a:srgbClr val="000000">
                    <a:alpha val="43137"/>
                  </a:srgbClr>
                </a:outerShdw>
              </a:effectLst>
            </a:rPr>
            <a:t>Secure </a:t>
          </a:r>
          <a:r>
            <a:rPr lang="en-US" sz="3200" kern="1200" err="1">
              <a:effectLst>
                <a:outerShdw blurRad="38100" dist="38100" dir="2700000" algn="tl">
                  <a:srgbClr val="000000">
                    <a:alpha val="43137"/>
                  </a:srgbClr>
                </a:outerShdw>
              </a:effectLst>
            </a:rPr>
            <a:t>DoD</a:t>
          </a:r>
          <a:r>
            <a:rPr lang="en-US" sz="3200" kern="1200">
              <a:effectLst>
                <a:outerShdw blurRad="38100" dist="38100" dir="2700000" algn="tl">
                  <a:srgbClr val="000000">
                    <a:alpha val="43137"/>
                  </a:srgbClr>
                </a:outerShdw>
              </a:effectLst>
            </a:rPr>
            <a:t> Data</a:t>
          </a:r>
        </a:p>
      </dsp:txBody>
      <dsp:txXfrm rot="-5400000">
        <a:off x="1085602" y="2154287"/>
        <a:ext cx="5010287" cy="782637"/>
      </dsp:txXfrm>
    </dsp:sp>
    <dsp:sp modelId="{F5034101-5B7D-4FE7-B47A-5A48CF39606B}">
      <dsp:nvSpPr>
        <dsp:cNvPr id="0" name=""/>
        <dsp:cNvSpPr/>
      </dsp:nvSpPr>
      <dsp:spPr>
        <a:xfrm>
          <a:off x="109" y="2056457"/>
          <a:ext cx="1085492" cy="978296"/>
        </a:xfrm>
        <a:prstGeom prst="roundRect">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47865" y="2104213"/>
        <a:ext cx="989980" cy="882784"/>
      </dsp:txXfrm>
    </dsp:sp>
    <dsp:sp modelId="{E6A54154-43DC-445C-9423-A08475947EA1}">
      <dsp:nvSpPr>
        <dsp:cNvPr id="0" name=""/>
        <dsp:cNvSpPr/>
      </dsp:nvSpPr>
      <dsp:spPr>
        <a:xfrm rot="5400000">
          <a:off x="3218425" y="1090326"/>
          <a:ext cx="782637" cy="4964982"/>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a:effectLst>
                <a:outerShdw blurRad="38100" dist="38100" dir="2700000" algn="tl">
                  <a:srgbClr val="000000">
                    <a:alpha val="43137"/>
                  </a:srgbClr>
                </a:outerShdw>
              </a:effectLst>
            </a:rPr>
            <a:t>VA Data</a:t>
          </a:r>
        </a:p>
      </dsp:txBody>
      <dsp:txXfrm rot="-5400000">
        <a:off x="1127253" y="3219704"/>
        <a:ext cx="4926777" cy="706227"/>
      </dsp:txXfrm>
    </dsp:sp>
    <dsp:sp modelId="{119986DA-5852-4877-AFA4-F83CB3EB668B}">
      <dsp:nvSpPr>
        <dsp:cNvPr id="0" name=""/>
        <dsp:cNvSpPr/>
      </dsp:nvSpPr>
      <dsp:spPr>
        <a:xfrm>
          <a:off x="109" y="3083669"/>
          <a:ext cx="1127142" cy="978296"/>
        </a:xfrm>
        <a:prstGeom prst="round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effectLst>
                <a:outerShdw blurRad="38100" dist="38100" dir="2700000" algn="tl">
                  <a:srgbClr val="000000">
                    <a:alpha val="43137"/>
                  </a:srgbClr>
                </a:outerShdw>
              </a:effectLst>
            </a:rPr>
            <a:t>4</a:t>
          </a:r>
        </a:p>
      </dsp:txBody>
      <dsp:txXfrm>
        <a:off x="47865" y="3131425"/>
        <a:ext cx="1031630"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C6BDC-2AAE-45FF-9046-1973D73704E3}" type="datetimeFigureOut">
              <a:rPr lang="en-US" smtClean="0"/>
              <a:t>11/16/2021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ED772-679A-46AA-AEF0-BE6D9102C7B4}"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a:t>What</a:t>
            </a:r>
            <a:r>
              <a:rPr lang="en-US" b="0" baseline="0"/>
              <a:t> will the audience be able to do after this training is complete?</a:t>
            </a:r>
            <a:r>
              <a:rPr lang="en-US"/>
              <a:t> Briefly describe each objective how the audience</a:t>
            </a:r>
            <a:r>
              <a:rPr lang="en-US" baseline="0"/>
              <a:t> </a:t>
            </a:r>
            <a:r>
              <a:rPr lang="en-US"/>
              <a:t>will benefit from this</a:t>
            </a:r>
            <a:r>
              <a:rPr lang="en-US" baseline="0"/>
              <a:t> presentation.</a:t>
            </a:r>
            <a:endParaRPr lang="en-US"/>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300007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pPr marL="232943" indent="-232943" defTabSz="931774">
              <a:defRPr/>
            </a:pPr>
            <a:r>
              <a:rPr lang="en-US"/>
              <a:t>Give 1-2 examples of each bullet during</a:t>
            </a:r>
            <a:r>
              <a:rPr lang="en-US" baseline="0"/>
              <a:t> presentation; Sufficient to say each has its own storage requirements</a:t>
            </a:r>
          </a:p>
          <a:p>
            <a:pPr marL="232943" indent="-232943" defTabSz="931774">
              <a:buAutoNum type="arabicParenR"/>
              <a:defRPr/>
            </a:pPr>
            <a:r>
              <a:rPr lang="en-US" baseline="0"/>
              <a:t>Public = Manuals, Published Research Results, no risk if data is lost – already stored elsewhere…</a:t>
            </a:r>
          </a:p>
          <a:p>
            <a:pPr marL="232943" indent="-232943" defTabSz="931774">
              <a:buAutoNum type="arabicParenR"/>
              <a:defRPr/>
            </a:pPr>
            <a:r>
              <a:rPr lang="en-US" baseline="0"/>
              <a:t>Private = Student Records, PHI, Export Controlled Information, risk to patients, students, or university if lost</a:t>
            </a:r>
          </a:p>
          <a:p>
            <a:pPr marL="232943" indent="-232943" defTabSz="931774">
              <a:buAutoNum type="arabicParenR"/>
              <a:defRPr/>
            </a:pPr>
            <a:r>
              <a:rPr lang="en-US" baseline="0"/>
              <a:t>Secure </a:t>
            </a:r>
            <a:r>
              <a:rPr lang="en-US" baseline="0" err="1"/>
              <a:t>DoD</a:t>
            </a:r>
            <a:r>
              <a:rPr lang="en-US" baseline="0"/>
              <a:t> = Non-public information, privilege information, significant risk to US and/or university if lost</a:t>
            </a:r>
          </a:p>
          <a:p>
            <a:pPr marL="232943" indent="-232943" defTabSz="931774">
              <a:buAutoNum type="arabicParenR"/>
              <a:defRPr/>
            </a:pPr>
            <a:r>
              <a:rPr lang="en-US" baseline="0"/>
              <a:t>VA = has additional security requirements, RITO works with the VAMC to address those needs.</a:t>
            </a:r>
          </a:p>
          <a:p>
            <a:pPr marL="232943" indent="-232943" defTabSz="931774">
              <a:buAutoNum type="arabicParenR"/>
              <a:defRPr/>
            </a:pPr>
            <a:endParaRPr lang="en-US"/>
          </a:p>
        </p:txBody>
      </p:sp>
      <p:sp>
        <p:nvSpPr>
          <p:cNvPr id="5" name="Slide Image Placeholder 4"/>
          <p:cNvSpPr>
            <a:spLocks noGrp="1" noRot="1" noChangeAspect="1"/>
          </p:cNvSpPr>
          <p:nvPr>
            <p:ph type="sldImg"/>
          </p:nvPr>
        </p:nvSpPr>
        <p:spPr>
          <a:xfrm>
            <a:off x="560388" y="511175"/>
            <a:ext cx="3197225" cy="2398713"/>
          </a:xfrm>
        </p:spPr>
      </p:sp>
    </p:spTree>
    <p:extLst>
      <p:ext uri="{BB962C8B-B14F-4D97-AF65-F5344CB8AC3E}">
        <p14:creationId xmlns:p14="http://schemas.microsoft.com/office/powerpoint/2010/main" val="3069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a:t>Give a brief overview of the presentation.</a:t>
            </a:r>
            <a:r>
              <a:rPr lang="en-US" baseline="0"/>
              <a:t> D</a:t>
            </a:r>
            <a:r>
              <a:rPr lang="en-US"/>
              <a:t>escribe the major focus of the presentation and why it is important.</a:t>
            </a:r>
          </a:p>
          <a:p>
            <a:pPr>
              <a:lnSpc>
                <a:spcPct val="80000"/>
              </a:lnSpc>
            </a:pPr>
            <a:r>
              <a:rPr lang="en-US"/>
              <a:t>Introduce each of the major topics.</a:t>
            </a:r>
          </a:p>
          <a:p>
            <a:r>
              <a:rPr lang="en-US"/>
              <a:t>To provide a road map for the audience, you</a:t>
            </a:r>
            <a:r>
              <a:rPr lang="en-US" baseline="0"/>
              <a:t> can </a:t>
            </a:r>
            <a:r>
              <a:rPr lang="en-US"/>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379488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4" y="4344028"/>
            <a:ext cx="5489575" cy="169277"/>
          </a:xfrm>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5</a:t>
            </a:fld>
            <a:endParaRPr lang="en-GB"/>
          </a:p>
        </p:txBody>
      </p:sp>
    </p:spTree>
    <p:extLst>
      <p:ext uri="{BB962C8B-B14F-4D97-AF65-F5344CB8AC3E}">
        <p14:creationId xmlns:p14="http://schemas.microsoft.com/office/powerpoint/2010/main" val="75037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200403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a:t>What</a:t>
            </a:r>
            <a:r>
              <a:rPr lang="en-US" b="0" baseline="0"/>
              <a:t> will the audience be able to do after this training is complete?</a:t>
            </a:r>
            <a:r>
              <a:rPr lang="en-US"/>
              <a:t> Briefly describe each objective how the audience</a:t>
            </a:r>
            <a:r>
              <a:rPr lang="en-US" baseline="0"/>
              <a:t> </a:t>
            </a:r>
            <a:r>
              <a:rPr lang="en-US"/>
              <a:t>will benefit from this</a:t>
            </a:r>
            <a:r>
              <a:rPr lang="en-US" baseline="0"/>
              <a:t> presentation.</a:t>
            </a:r>
            <a:endParaRPr lang="en-US"/>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extLst>
      <p:ext uri="{BB962C8B-B14F-4D97-AF65-F5344CB8AC3E}">
        <p14:creationId xmlns:p14="http://schemas.microsoft.com/office/powerpoint/2010/main" val="69330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a:t>Microsoft </a:t>
            </a:r>
            <a:r>
              <a:rPr lang="en-US" b="1"/>
              <a:t>Engineering Excellence</a:t>
            </a:r>
            <a:endParaRPr lang="en-US"/>
          </a:p>
        </p:txBody>
      </p:sp>
      <p:sp>
        <p:nvSpPr>
          <p:cNvPr id="40963" name="Rectangle 25"/>
          <p:cNvSpPr>
            <a:spLocks noGrp="1" noChangeArrowheads="1"/>
          </p:cNvSpPr>
          <p:nvPr>
            <p:ph type="ftr" sz="quarter" idx="4"/>
          </p:nvPr>
        </p:nvSpPr>
        <p:spPr>
          <a:noFill/>
        </p:spPr>
        <p:txBody>
          <a:bodyPr/>
          <a:lstStyle/>
          <a:p>
            <a:r>
              <a:rPr lang="en-US"/>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15</a:t>
            </a:fld>
            <a:endParaRPr lang="en-US"/>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a:p>
        </p:txBody>
      </p:sp>
    </p:spTree>
    <p:extLst>
      <p:ext uri="{BB962C8B-B14F-4D97-AF65-F5344CB8AC3E}">
        <p14:creationId xmlns:p14="http://schemas.microsoft.com/office/powerpoint/2010/main" val="36457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Keep it brief. Make your text as brief as possible to maintain a larger font size.</a:t>
            </a:r>
          </a:p>
          <a:p>
            <a:endParaRPr lang="en-US"/>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extLst>
      <p:ext uri="{BB962C8B-B14F-4D97-AF65-F5344CB8AC3E}">
        <p14:creationId xmlns:p14="http://schemas.microsoft.com/office/powerpoint/2010/main" val="4140474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11/16/2021</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11/16/2021</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pPr/>
              <a:t>11/16/2021</a:t>
            </a:fld>
            <a:endParaRPr lang="en-US"/>
          </a:p>
        </p:txBody>
      </p:sp>
      <p:sp>
        <p:nvSpPr>
          <p:cNvPr id="6" name="Footer Placeholder 5"/>
          <p:cNvSpPr>
            <a:spLocks noGrp="1"/>
          </p:cNvSpPr>
          <p:nvPr>
            <p:ph type="ftr" sz="quarter" idx="11"/>
          </p:nvPr>
        </p:nvSpPr>
        <p:spPr>
          <a:xfrm>
            <a:off x="33528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pPr/>
              <a:t>‹#›</a:t>
            </a:fld>
            <a:endParaRPr lang="en-US"/>
          </a:p>
        </p:txBody>
      </p:sp>
    </p:spTree>
    <p:extLst>
      <p:ext uri="{BB962C8B-B14F-4D97-AF65-F5344CB8AC3E}">
        <p14:creationId xmlns:p14="http://schemas.microsoft.com/office/powerpoint/2010/main" val="2363263937"/>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pPr/>
              <a:t>11/16/2021</a:t>
            </a:fld>
            <a:endParaRPr lang="en-US"/>
          </a:p>
        </p:txBody>
      </p:sp>
      <p:sp>
        <p:nvSpPr>
          <p:cNvPr id="4" name="Footer Placeholder 3"/>
          <p:cNvSpPr>
            <a:spLocks noGrp="1"/>
          </p:cNvSpPr>
          <p:nvPr>
            <p:ph type="ftr" sz="quarter" idx="11"/>
          </p:nvPr>
        </p:nvSpPr>
        <p:spPr>
          <a:xfrm>
            <a:off x="33528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pPr/>
              <a:t>‹#›</a:t>
            </a:fld>
            <a:endParaRPr lang="en-US"/>
          </a:p>
        </p:txBody>
      </p:sp>
    </p:spTree>
    <p:extLst>
      <p:ext uri="{BB962C8B-B14F-4D97-AF65-F5344CB8AC3E}">
        <p14:creationId xmlns:p14="http://schemas.microsoft.com/office/powerpoint/2010/main" val="219403529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pPr/>
              <a:t>11/16/2021</a:t>
            </a:fld>
            <a:endParaRPr lang="en-US"/>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pPr/>
              <a:t>‹#›</a:t>
            </a:fld>
            <a:endParaRPr lang="en-US"/>
          </a:p>
        </p:txBody>
      </p:sp>
    </p:spTree>
    <p:extLst>
      <p:ext uri="{BB962C8B-B14F-4D97-AF65-F5344CB8AC3E}">
        <p14:creationId xmlns:p14="http://schemas.microsoft.com/office/powerpoint/2010/main" val="228299456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44" r:id="rId5"/>
    <p:sldLayoutId id="2147483745" r:id="rId6"/>
    <p:sldLayoutId id="2147483746" r:id="rId7"/>
  </p:sldLayoutIdLst>
  <p:txStyles>
    <p:title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mailto:rito@unmc.edu" TargetMode="External"/><Relationship Id="rId3" Type="http://schemas.openxmlformats.org/officeDocument/2006/relationships/tags" Target="../tags/tag11.xml"/><Relationship Id="rId7" Type="http://schemas.openxmlformats.org/officeDocument/2006/relationships/hyperlink" Target="https://app.box.com/login/"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www.unmc.edu/vcr/rito/index.html" TargetMode="External"/><Relationship Id="rId5" Type="http://schemas.openxmlformats.org/officeDocument/2006/relationships/notesSlide" Target="../notesSlides/notesSlide7.xml"/><Relationship Id="rId4" Type="http://schemas.openxmlformats.org/officeDocument/2006/relationships/slideLayout" Target="../slideLayouts/slideLayout7.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hyperlink" Target="mailto:mike.zietz@unmc.edu" TargetMode="External"/><Relationship Id="rId3" Type="http://schemas.openxmlformats.org/officeDocument/2006/relationships/tags" Target="../tags/tag14.xml"/><Relationship Id="rId7" Type="http://schemas.openxmlformats.org/officeDocument/2006/relationships/hyperlink" Target="mailto:mgleason@unmc.edu"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mailto:ashok.mudgapalli@unmc.edu" TargetMode="External"/><Relationship Id="rId11" Type="http://schemas.openxmlformats.org/officeDocument/2006/relationships/image" Target="../media/image12.png"/><Relationship Id="rId5" Type="http://schemas.openxmlformats.org/officeDocument/2006/relationships/notesSlide" Target="../notesSlides/notesSlide8.xml"/><Relationship Id="rId10" Type="http://schemas.openxmlformats.org/officeDocument/2006/relationships/hyperlink" Target="mailto:a.konakanchi@unmc.edu" TargetMode="External"/><Relationship Id="rId4" Type="http://schemas.openxmlformats.org/officeDocument/2006/relationships/slideLayout" Target="../slideLayouts/slideLayout7.xml"/><Relationship Id="rId9" Type="http://schemas.openxmlformats.org/officeDocument/2006/relationships/hyperlink" Target="mailto:vinodkumar.yarroju@unmc.edu"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14" y="394369"/>
            <a:ext cx="7907628" cy="3430796"/>
          </a:xfrm>
        </p:spPr>
        <p:txBody>
          <a:bodyPr>
            <a:normAutofit/>
          </a:bodyPr>
          <a:lstStyle/>
          <a:p>
            <a:pPr algn="ctr"/>
            <a:r>
              <a:rPr lang="en-US" sz="3600"/>
              <a:t>Research Data and Secure Storage Options</a:t>
            </a:r>
          </a:p>
        </p:txBody>
      </p:sp>
      <p:sp>
        <p:nvSpPr>
          <p:cNvPr id="3" name="Subtitle 2"/>
          <p:cNvSpPr>
            <a:spLocks noGrp="1"/>
          </p:cNvSpPr>
          <p:nvPr>
            <p:ph type="subTitle" idx="1"/>
          </p:nvPr>
        </p:nvSpPr>
        <p:spPr>
          <a:xfrm>
            <a:off x="374073" y="4044796"/>
            <a:ext cx="7589519" cy="439265"/>
          </a:xfrm>
        </p:spPr>
        <p:txBody>
          <a:bodyPr>
            <a:normAutofit fontScale="70000" lnSpcReduction="20000"/>
          </a:bodyPr>
          <a:lstStyle/>
          <a:p>
            <a:pPr algn="ctr"/>
            <a:r>
              <a:rPr lang="en-US" sz="2000"/>
              <a:t>Ashok Mudgapalli, MS, Ph.D.</a:t>
            </a:r>
          </a:p>
          <a:p>
            <a:pPr algn="ctr"/>
            <a:r>
              <a:rPr lang="en-US" sz="2000"/>
              <a:t>Director of Research IT Office (RITO)</a:t>
            </a:r>
          </a:p>
          <a:p>
            <a:pPr algn="ctr"/>
            <a:endParaRPr lang="en-US" sz="2000"/>
          </a:p>
          <a:p>
            <a:endParaRPr lang="en-US" sz="1600"/>
          </a:p>
        </p:txBody>
      </p:sp>
    </p:spTree>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685800"/>
          </a:xfrm>
        </p:spPr>
        <p:txBody>
          <a:bodyPr>
            <a:normAutofit fontScale="90000"/>
          </a:bodyPr>
          <a:lstStyle/>
          <a:p>
            <a:pPr algn="ctr"/>
            <a:r>
              <a:rPr lang="en-US" sz="4000"/>
              <a:t>II. Research Data Storage - Local</a:t>
            </a:r>
          </a:p>
        </p:txBody>
      </p:sp>
      <p:graphicFrame>
        <p:nvGraphicFramePr>
          <p:cNvPr id="3" name="Table 2"/>
          <p:cNvGraphicFramePr>
            <a:graphicFrameLocks noGrp="1"/>
          </p:cNvGraphicFramePr>
          <p:nvPr>
            <p:extLst>
              <p:ext uri="{D42A27DB-BD31-4B8C-83A1-F6EECF244321}">
                <p14:modId xmlns:p14="http://schemas.microsoft.com/office/powerpoint/2010/main" val="2782144439"/>
              </p:ext>
            </p:extLst>
          </p:nvPr>
        </p:nvGraphicFramePr>
        <p:xfrm>
          <a:off x="609602" y="609601"/>
          <a:ext cx="8458199" cy="5605181"/>
        </p:xfrm>
        <a:graphic>
          <a:graphicData uri="http://schemas.openxmlformats.org/drawingml/2006/table">
            <a:tbl>
              <a:tblPr firstRow="1" bandRow="1">
                <a:tableStyleId>{5C22544A-7EE6-4342-B048-85BDC9FD1C3A}</a:tableStyleId>
              </a:tblPr>
              <a:tblGrid>
                <a:gridCol w="1999210">
                  <a:extLst>
                    <a:ext uri="{9D8B030D-6E8A-4147-A177-3AD203B41FA5}">
                      <a16:colId xmlns:a16="http://schemas.microsoft.com/office/drawing/2014/main" val="20000"/>
                    </a:ext>
                  </a:extLst>
                </a:gridCol>
                <a:gridCol w="1076498">
                  <a:extLst>
                    <a:ext uri="{9D8B030D-6E8A-4147-A177-3AD203B41FA5}">
                      <a16:colId xmlns:a16="http://schemas.microsoft.com/office/drawing/2014/main" val="20001"/>
                    </a:ext>
                  </a:extLst>
                </a:gridCol>
                <a:gridCol w="1614747">
                  <a:extLst>
                    <a:ext uri="{9D8B030D-6E8A-4147-A177-3AD203B41FA5}">
                      <a16:colId xmlns:a16="http://schemas.microsoft.com/office/drawing/2014/main" val="20002"/>
                    </a:ext>
                  </a:extLst>
                </a:gridCol>
                <a:gridCol w="1153391">
                  <a:extLst>
                    <a:ext uri="{9D8B030D-6E8A-4147-A177-3AD203B41FA5}">
                      <a16:colId xmlns:a16="http://schemas.microsoft.com/office/drawing/2014/main" val="20003"/>
                    </a:ext>
                  </a:extLst>
                </a:gridCol>
                <a:gridCol w="2614353">
                  <a:extLst>
                    <a:ext uri="{9D8B030D-6E8A-4147-A177-3AD203B41FA5}">
                      <a16:colId xmlns:a16="http://schemas.microsoft.com/office/drawing/2014/main" val="20004"/>
                    </a:ext>
                  </a:extLst>
                </a:gridCol>
              </a:tblGrid>
              <a:tr h="918882">
                <a:tc>
                  <a:txBody>
                    <a:bodyPr/>
                    <a:lstStyle/>
                    <a:p>
                      <a:r>
                        <a:rPr lang="en-US">
                          <a:solidFill>
                            <a:schemeClr val="bg1"/>
                          </a:solidFill>
                        </a:rPr>
                        <a:t>Storage</a:t>
                      </a:r>
                      <a:r>
                        <a:rPr lang="en-US" baseline="0">
                          <a:solidFill>
                            <a:schemeClr val="bg1"/>
                          </a:solidFill>
                        </a:rPr>
                        <a:t> Option</a:t>
                      </a:r>
                      <a:endParaRPr lang="en-US">
                        <a:solidFill>
                          <a:schemeClr val="bg1"/>
                        </a:solidFill>
                      </a:endParaRPr>
                    </a:p>
                  </a:txBody>
                  <a:tcPr/>
                </a:tc>
                <a:tc>
                  <a:txBody>
                    <a:bodyPr/>
                    <a:lstStyle/>
                    <a:p>
                      <a:r>
                        <a:rPr lang="en-US"/>
                        <a:t>Can protect PHI?</a:t>
                      </a:r>
                    </a:p>
                  </a:txBody>
                  <a:tcPr/>
                </a:tc>
                <a:tc>
                  <a:txBody>
                    <a:bodyPr/>
                    <a:lstStyle/>
                    <a:p>
                      <a:r>
                        <a:rPr lang="en-US"/>
                        <a:t>Cost/year</a:t>
                      </a:r>
                    </a:p>
                  </a:txBody>
                  <a:tcPr/>
                </a:tc>
                <a:tc>
                  <a:txBody>
                    <a:bodyPr/>
                    <a:lstStyle/>
                    <a:p>
                      <a:r>
                        <a:rPr lang="en-US"/>
                        <a:t>Suitable</a:t>
                      </a:r>
                      <a:r>
                        <a:rPr lang="en-US" baseline="0"/>
                        <a:t> for</a:t>
                      </a:r>
                      <a:endParaRPr lang="en-US"/>
                    </a:p>
                  </a:txBody>
                  <a:tcPr/>
                </a:tc>
                <a:tc>
                  <a:txBody>
                    <a:bodyPr/>
                    <a:lstStyle/>
                    <a:p>
                      <a:r>
                        <a:rPr lang="en-US"/>
                        <a:t>Comments</a:t>
                      </a:r>
                    </a:p>
                  </a:txBody>
                  <a:tcPr/>
                </a:tc>
                <a:extLst>
                  <a:ext uri="{0D108BD9-81ED-4DB2-BD59-A6C34878D82A}">
                    <a16:rowId xmlns:a16="http://schemas.microsoft.com/office/drawing/2014/main" val="10000"/>
                  </a:ext>
                </a:extLst>
              </a:tr>
              <a:tr h="1745876">
                <a:tc>
                  <a:txBody>
                    <a:bodyPr/>
                    <a:lstStyle/>
                    <a:p>
                      <a:r>
                        <a:rPr lang="en-US">
                          <a:solidFill>
                            <a:schemeClr val="bg1"/>
                          </a:solidFill>
                        </a:rPr>
                        <a:t>Enterprise</a:t>
                      </a:r>
                      <a:r>
                        <a:rPr lang="en-US" baseline="0">
                          <a:solidFill>
                            <a:schemeClr val="bg1"/>
                          </a:solidFill>
                        </a:rPr>
                        <a:t> (on site)</a:t>
                      </a:r>
                      <a:endParaRPr lang="en-US">
                        <a:solidFill>
                          <a:schemeClr val="bg1"/>
                        </a:solidFill>
                      </a:endParaRPr>
                    </a:p>
                  </a:txBody>
                  <a:tcPr>
                    <a:solidFill>
                      <a:schemeClr val="accent1"/>
                    </a:solidFill>
                  </a:tcPr>
                </a:tc>
                <a:tc>
                  <a:txBody>
                    <a:bodyPr/>
                    <a:lstStyle/>
                    <a:p>
                      <a:r>
                        <a:rPr lang="en-US"/>
                        <a:t>Yes</a:t>
                      </a:r>
                    </a:p>
                  </a:txBody>
                  <a:tcPr/>
                </a:tc>
                <a:tc>
                  <a:txBody>
                    <a:bodyPr/>
                    <a:lstStyle/>
                    <a:p>
                      <a:r>
                        <a:rPr lang="en-US"/>
                        <a:t>$499/TB</a:t>
                      </a:r>
                    </a:p>
                  </a:txBody>
                  <a:tcPr/>
                </a:tc>
                <a:tc>
                  <a:txBody>
                    <a:bodyPr/>
                    <a:lstStyle/>
                    <a:p>
                      <a:r>
                        <a:rPr lang="en-US"/>
                        <a:t>Daily or more frequent access</a:t>
                      </a:r>
                    </a:p>
                  </a:txBody>
                  <a:tcPr/>
                </a:tc>
                <a:tc>
                  <a:txBody>
                    <a:bodyPr/>
                    <a:lstStyle/>
                    <a:p>
                      <a:r>
                        <a:rPr lang="en-US"/>
                        <a:t>More robust  and dynamic environment, </a:t>
                      </a:r>
                    </a:p>
                    <a:p>
                      <a:r>
                        <a:rPr lang="en-US" sz="1800" kern="1200">
                          <a:solidFill>
                            <a:schemeClr val="dk1"/>
                          </a:solidFill>
                          <a:effectLst/>
                          <a:latin typeface="+mn-lt"/>
                          <a:ea typeface="+mn-ea"/>
                          <a:cs typeface="+mn-cs"/>
                        </a:rPr>
                        <a:t>Automatic Replication and weekly backup</a:t>
                      </a:r>
                      <a:endParaRPr lang="en-US"/>
                    </a:p>
                  </a:txBody>
                  <a:tcPr/>
                </a:tc>
                <a:extLst>
                  <a:ext uri="{0D108BD9-81ED-4DB2-BD59-A6C34878D82A}">
                    <a16:rowId xmlns:a16="http://schemas.microsoft.com/office/drawing/2014/main" val="10001"/>
                  </a:ext>
                </a:extLst>
              </a:tr>
              <a:tr h="1194547">
                <a:tc>
                  <a:txBody>
                    <a:bodyPr/>
                    <a:lstStyle/>
                    <a:p>
                      <a:r>
                        <a:rPr lang="en-US" dirty="0">
                          <a:solidFill>
                            <a:schemeClr val="bg1"/>
                          </a:solidFill>
                        </a:rPr>
                        <a:t>Holland Computing Center , Omaha</a:t>
                      </a:r>
                    </a:p>
                  </a:txBody>
                  <a:tcPr>
                    <a:solidFill>
                      <a:schemeClr val="accent1"/>
                    </a:solidFill>
                  </a:tcPr>
                </a:tc>
                <a:tc>
                  <a:txBody>
                    <a:bodyPr/>
                    <a:lstStyle/>
                    <a:p>
                      <a:r>
                        <a:rPr lang="en-US"/>
                        <a:t>No (non-PHI only)</a:t>
                      </a:r>
                    </a:p>
                  </a:txBody>
                  <a:tcPr/>
                </a:tc>
                <a:tc>
                  <a:txBody>
                    <a:bodyPr/>
                    <a:lstStyle/>
                    <a:p>
                      <a:r>
                        <a:rPr lang="en-US" sz="1800" kern="1200">
                          <a:solidFill>
                            <a:schemeClr val="dk1"/>
                          </a:solidFill>
                          <a:effectLst/>
                          <a:latin typeface="+mn-lt"/>
                          <a:ea typeface="+mn-ea"/>
                          <a:cs typeface="+mn-cs"/>
                        </a:rPr>
                        <a:t>$250 / TB</a:t>
                      </a:r>
                    </a:p>
                    <a:p>
                      <a:r>
                        <a:rPr lang="en-US" sz="1800" kern="1200">
                          <a:solidFill>
                            <a:schemeClr val="dk1"/>
                          </a:solidFill>
                          <a:effectLst/>
                          <a:latin typeface="+mn-lt"/>
                          <a:ea typeface="+mn-ea"/>
                          <a:cs typeface="+mn-cs"/>
                        </a:rPr>
                        <a:t>($105 / TB if no replication and backup)</a:t>
                      </a:r>
                      <a:endParaRPr lang="en-US"/>
                    </a:p>
                  </a:txBody>
                  <a:tcPr/>
                </a:tc>
                <a:tc>
                  <a:txBody>
                    <a:bodyPr/>
                    <a:lstStyle/>
                    <a:p>
                      <a:r>
                        <a:rPr lang="en-US" sz="1800" kern="1200">
                          <a:solidFill>
                            <a:schemeClr val="dk1"/>
                          </a:solidFill>
                          <a:effectLst/>
                          <a:latin typeface="+mn-lt"/>
                          <a:ea typeface="+mn-ea"/>
                          <a:cs typeface="+mn-cs"/>
                        </a:rPr>
                        <a:t>Daily or more frequent access</a:t>
                      </a:r>
                      <a:endParaRPr lang="en-US"/>
                    </a:p>
                  </a:txBody>
                  <a:tcPr/>
                </a:tc>
                <a:tc>
                  <a:txBody>
                    <a:bodyPr/>
                    <a:lstStyle/>
                    <a:p>
                      <a:r>
                        <a:rPr lang="en-US" sz="1800" kern="1200">
                          <a:solidFill>
                            <a:schemeClr val="dk1"/>
                          </a:solidFill>
                          <a:effectLst/>
                          <a:latin typeface="+mn-lt"/>
                          <a:ea typeface="+mn-ea"/>
                          <a:cs typeface="+mn-cs"/>
                        </a:rPr>
                        <a:t>Automatic backup / replication if desired</a:t>
                      </a:r>
                      <a:endParaRPr lang="en-US"/>
                    </a:p>
                  </a:txBody>
                  <a:tcPr/>
                </a:tc>
                <a:extLst>
                  <a:ext uri="{0D108BD9-81ED-4DB2-BD59-A6C34878D82A}">
                    <a16:rowId xmlns:a16="http://schemas.microsoft.com/office/drawing/2014/main" val="10003"/>
                  </a:ext>
                </a:extLst>
              </a:tr>
              <a:tr h="1745876">
                <a:tc>
                  <a:txBody>
                    <a:bodyPr/>
                    <a:lstStyle/>
                    <a:p>
                      <a:r>
                        <a:rPr lang="en-US" dirty="0">
                          <a:solidFill>
                            <a:schemeClr val="bg1"/>
                          </a:solidFill>
                        </a:rPr>
                        <a:t>Department /College/Unit server</a:t>
                      </a:r>
                    </a:p>
                  </a:txBody>
                  <a:tcPr>
                    <a:solidFill>
                      <a:schemeClr val="accent1"/>
                    </a:solidFill>
                  </a:tcPr>
                </a:tc>
                <a:tc>
                  <a:txBody>
                    <a:bodyPr/>
                    <a:lstStyle/>
                    <a:p>
                      <a:r>
                        <a:rPr lang="en-US" dirty="0"/>
                        <a:t> No</a:t>
                      </a:r>
                    </a:p>
                  </a:txBody>
                  <a:tcPr/>
                </a:tc>
                <a:tc>
                  <a:txBody>
                    <a:bodyPr/>
                    <a:lstStyle/>
                    <a:p>
                      <a:r>
                        <a:rPr lang="en-US" dirty="0"/>
                        <a:t>Do not use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Retired</a:t>
                      </a:r>
                    </a:p>
                  </a:txBody>
                  <a:tcPr/>
                </a:tc>
                <a:tc>
                  <a:txBody>
                    <a:bodyPr/>
                    <a:lstStyle/>
                    <a:p>
                      <a:r>
                        <a:rPr lang="en-US" sz="1800" kern="1200" dirty="0">
                          <a:solidFill>
                            <a:schemeClr val="dk1"/>
                          </a:solidFill>
                          <a:effectLst/>
                          <a:latin typeface="+mn-lt"/>
                          <a:ea typeface="+mn-ea"/>
                          <a:cs typeface="+mn-cs"/>
                        </a:rPr>
                        <a:t>NA</a:t>
                      </a:r>
                      <a:endParaRPr lang="en-US" dirty="0"/>
                    </a:p>
                  </a:txBody>
                  <a:tcPr/>
                </a:tc>
                <a:extLst>
                  <a:ext uri="{0D108BD9-81ED-4DB2-BD59-A6C34878D82A}">
                    <a16:rowId xmlns:a16="http://schemas.microsoft.com/office/drawing/2014/main" val="10004"/>
                  </a:ext>
                </a:extLst>
              </a:tr>
            </a:tbl>
          </a:graphicData>
        </a:graphic>
      </p:graphicFrame>
      <p:pic>
        <p:nvPicPr>
          <p:cNvPr id="6" name="Picture 5" descr="http://assets.inhabitat.com/wp-content/blogs.dir/1/files/2011/11/data-farm-537x399.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1462" y="-3464"/>
            <a:ext cx="1054938" cy="609600"/>
          </a:xfrm>
          <a:prstGeom prst="rect">
            <a:avLst/>
          </a:prstGeom>
          <a:noFill/>
          <a:ln>
            <a:noFill/>
          </a:ln>
        </p:spPr>
      </p:pic>
    </p:spTree>
    <p:extLst>
      <p:ext uri="{BB962C8B-B14F-4D97-AF65-F5344CB8AC3E}">
        <p14:creationId xmlns:p14="http://schemas.microsoft.com/office/powerpoint/2010/main" val="3351332809"/>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685800"/>
          </a:xfrm>
        </p:spPr>
        <p:txBody>
          <a:bodyPr>
            <a:normAutofit fontScale="90000"/>
          </a:bodyPr>
          <a:lstStyle/>
          <a:p>
            <a:pPr algn="ctr"/>
            <a:r>
              <a:rPr lang="en-US" sz="4000"/>
              <a:t>II. Research Data Storage in Cloud</a:t>
            </a:r>
          </a:p>
        </p:txBody>
      </p:sp>
      <p:graphicFrame>
        <p:nvGraphicFramePr>
          <p:cNvPr id="3" name="Table 2"/>
          <p:cNvGraphicFramePr>
            <a:graphicFrameLocks noGrp="1"/>
          </p:cNvGraphicFramePr>
          <p:nvPr>
            <p:extLst>
              <p:ext uri="{D42A27DB-BD31-4B8C-83A1-F6EECF244321}">
                <p14:modId xmlns:p14="http://schemas.microsoft.com/office/powerpoint/2010/main" val="3224903121"/>
              </p:ext>
            </p:extLst>
          </p:nvPr>
        </p:nvGraphicFramePr>
        <p:xfrm>
          <a:off x="609602" y="762000"/>
          <a:ext cx="8534398" cy="6834245"/>
        </p:xfrm>
        <a:graphic>
          <a:graphicData uri="http://schemas.openxmlformats.org/drawingml/2006/table">
            <a:tbl>
              <a:tblPr firstRow="1" bandRow="1">
                <a:tableStyleId>{5C22544A-7EE6-4342-B048-85BDC9FD1C3A}</a:tableStyleId>
              </a:tblPr>
              <a:tblGrid>
                <a:gridCol w="1999210">
                  <a:extLst>
                    <a:ext uri="{9D8B030D-6E8A-4147-A177-3AD203B41FA5}">
                      <a16:colId xmlns:a16="http://schemas.microsoft.com/office/drawing/2014/main" val="20000"/>
                    </a:ext>
                  </a:extLst>
                </a:gridCol>
                <a:gridCol w="1076498">
                  <a:extLst>
                    <a:ext uri="{9D8B030D-6E8A-4147-A177-3AD203B41FA5}">
                      <a16:colId xmlns:a16="http://schemas.microsoft.com/office/drawing/2014/main" val="20001"/>
                    </a:ext>
                  </a:extLst>
                </a:gridCol>
                <a:gridCol w="1614747">
                  <a:extLst>
                    <a:ext uri="{9D8B030D-6E8A-4147-A177-3AD203B41FA5}">
                      <a16:colId xmlns:a16="http://schemas.microsoft.com/office/drawing/2014/main" val="20002"/>
                    </a:ext>
                  </a:extLst>
                </a:gridCol>
                <a:gridCol w="1153391">
                  <a:extLst>
                    <a:ext uri="{9D8B030D-6E8A-4147-A177-3AD203B41FA5}">
                      <a16:colId xmlns:a16="http://schemas.microsoft.com/office/drawing/2014/main" val="20003"/>
                    </a:ext>
                  </a:extLst>
                </a:gridCol>
                <a:gridCol w="2690552">
                  <a:extLst>
                    <a:ext uri="{9D8B030D-6E8A-4147-A177-3AD203B41FA5}">
                      <a16:colId xmlns:a16="http://schemas.microsoft.com/office/drawing/2014/main" val="20004"/>
                    </a:ext>
                  </a:extLst>
                </a:gridCol>
              </a:tblGrid>
              <a:tr h="761999">
                <a:tc>
                  <a:txBody>
                    <a:bodyPr/>
                    <a:lstStyle/>
                    <a:p>
                      <a:r>
                        <a:rPr lang="en-US">
                          <a:solidFill>
                            <a:schemeClr val="bg1"/>
                          </a:solidFill>
                        </a:rPr>
                        <a:t>Storage</a:t>
                      </a:r>
                      <a:r>
                        <a:rPr lang="en-US" baseline="0">
                          <a:solidFill>
                            <a:schemeClr val="bg1"/>
                          </a:solidFill>
                        </a:rPr>
                        <a:t> Option</a:t>
                      </a:r>
                      <a:endParaRPr lang="en-US">
                        <a:solidFill>
                          <a:schemeClr val="bg1"/>
                        </a:solidFill>
                      </a:endParaRPr>
                    </a:p>
                  </a:txBody>
                  <a:tcPr/>
                </a:tc>
                <a:tc>
                  <a:txBody>
                    <a:bodyPr/>
                    <a:lstStyle/>
                    <a:p>
                      <a:r>
                        <a:rPr lang="en-US"/>
                        <a:t>Can protect PHI?</a:t>
                      </a:r>
                    </a:p>
                  </a:txBody>
                  <a:tcPr/>
                </a:tc>
                <a:tc>
                  <a:txBody>
                    <a:bodyPr/>
                    <a:lstStyle/>
                    <a:p>
                      <a:r>
                        <a:rPr lang="en-US"/>
                        <a:t>Cost/year</a:t>
                      </a:r>
                    </a:p>
                  </a:txBody>
                  <a:tcPr/>
                </a:tc>
                <a:tc>
                  <a:txBody>
                    <a:bodyPr/>
                    <a:lstStyle/>
                    <a:p>
                      <a:r>
                        <a:rPr lang="en-US"/>
                        <a:t>Suitable</a:t>
                      </a:r>
                      <a:r>
                        <a:rPr lang="en-US" baseline="0"/>
                        <a:t> for</a:t>
                      </a:r>
                      <a:endParaRPr lang="en-US"/>
                    </a:p>
                  </a:txBody>
                  <a:tcPr/>
                </a:tc>
                <a:tc>
                  <a:txBody>
                    <a:bodyPr/>
                    <a:lstStyle/>
                    <a:p>
                      <a:r>
                        <a:rPr lang="en-US"/>
                        <a:t>Comments</a:t>
                      </a:r>
                    </a:p>
                  </a:txBody>
                  <a:tcPr/>
                </a:tc>
                <a:extLst>
                  <a:ext uri="{0D108BD9-81ED-4DB2-BD59-A6C34878D82A}">
                    <a16:rowId xmlns:a16="http://schemas.microsoft.com/office/drawing/2014/main" val="10000"/>
                  </a:ext>
                </a:extLst>
              </a:tr>
              <a:tr h="1745876">
                <a:tc>
                  <a:txBody>
                    <a:bodyPr/>
                    <a:lstStyle/>
                    <a:p>
                      <a:r>
                        <a:rPr lang="en-US">
                          <a:solidFill>
                            <a:schemeClr val="bg1"/>
                          </a:solidFill>
                        </a:rPr>
                        <a:t>BOX</a:t>
                      </a:r>
                      <a:r>
                        <a:rPr lang="en-US" baseline="0">
                          <a:solidFill>
                            <a:schemeClr val="bg1"/>
                          </a:solidFill>
                        </a:rPr>
                        <a:t> Cloud (Enterprise Grade)</a:t>
                      </a:r>
                      <a:endParaRPr lang="en-US">
                        <a:solidFill>
                          <a:schemeClr val="bg1"/>
                        </a:solidFill>
                      </a:endParaRPr>
                    </a:p>
                  </a:txBody>
                  <a:tcPr>
                    <a:solidFill>
                      <a:schemeClr val="accent1"/>
                    </a:solidFill>
                  </a:tcPr>
                </a:tc>
                <a:tc>
                  <a:txBody>
                    <a:bodyPr/>
                    <a:lstStyle/>
                    <a:p>
                      <a:r>
                        <a:rPr lang="en-US"/>
                        <a:t>Yes</a:t>
                      </a:r>
                    </a:p>
                  </a:txBody>
                  <a:tcPr/>
                </a:tc>
                <a:tc>
                  <a:txBody>
                    <a:bodyPr/>
                    <a:lstStyle/>
                    <a:p>
                      <a:r>
                        <a:rPr lang="en-US" sz="1800" kern="1200" dirty="0">
                          <a:solidFill>
                            <a:schemeClr val="dk1"/>
                          </a:solidFill>
                          <a:effectLst/>
                          <a:latin typeface="+mn-lt"/>
                          <a:ea typeface="+mn-ea"/>
                          <a:cs typeface="+mn-cs"/>
                        </a:rPr>
                        <a:t>$115</a:t>
                      </a:r>
                      <a:r>
                        <a:rPr lang="en-US" sz="1800" kern="1200" baseline="0" dirty="0">
                          <a:solidFill>
                            <a:schemeClr val="dk1"/>
                          </a:solidFill>
                          <a:effectLst/>
                          <a:latin typeface="+mn-lt"/>
                          <a:ea typeface="+mn-ea"/>
                          <a:cs typeface="+mn-cs"/>
                        </a:rPr>
                        <a:t> / user/ year / </a:t>
                      </a:r>
                      <a:r>
                        <a:rPr lang="en-US" sz="1800" kern="1200" dirty="0">
                          <a:solidFill>
                            <a:schemeClr val="dk1"/>
                          </a:solidFill>
                          <a:effectLst/>
                          <a:latin typeface="+mn-lt"/>
                          <a:ea typeface="+mn-ea"/>
                          <a:cs typeface="+mn-cs"/>
                        </a:rPr>
                        <a:t>unlimited space for data that can be accessed regularly</a:t>
                      </a:r>
                      <a:endParaRPr lang="en-US" dirty="0"/>
                    </a:p>
                  </a:txBody>
                  <a:tcPr/>
                </a:tc>
                <a:tc>
                  <a:txBody>
                    <a:bodyPr/>
                    <a:lstStyle/>
                    <a:p>
                      <a:r>
                        <a:rPr lang="en-US" dirty="0"/>
                        <a:t>Daily or more frequent access. </a:t>
                      </a:r>
                    </a:p>
                  </a:txBody>
                  <a:tcPr/>
                </a:tc>
                <a:tc>
                  <a:txBody>
                    <a:bodyPr/>
                    <a:lstStyle/>
                    <a:p>
                      <a:r>
                        <a:rPr lang="en-US" sz="1800" kern="1200" dirty="0">
                          <a:solidFill>
                            <a:schemeClr val="dk1"/>
                          </a:solidFill>
                          <a:effectLst/>
                          <a:latin typeface="+mn-lt"/>
                          <a:ea typeface="+mn-ea"/>
                          <a:cs typeface="+mn-cs"/>
                        </a:rPr>
                        <a:t>Automatic backup / replication,</a:t>
                      </a:r>
                    </a:p>
                    <a:p>
                      <a:r>
                        <a:rPr lang="en-US" sz="1800" kern="1200" dirty="0">
                          <a:solidFill>
                            <a:schemeClr val="dk1"/>
                          </a:solidFill>
                          <a:effectLst/>
                          <a:latin typeface="+mn-lt"/>
                          <a:ea typeface="+mn-ea"/>
                          <a:cs typeface="+mn-cs"/>
                        </a:rPr>
                        <a:t>Each file must be =&lt; 32 GB size. Unlimited</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 days of worth of deleted files available</a:t>
                      </a:r>
                      <a:r>
                        <a:rPr lang="en-US" sz="1800" kern="1200" baseline="0" dirty="0">
                          <a:solidFill>
                            <a:schemeClr val="dk1"/>
                          </a:solidFill>
                          <a:effectLst/>
                          <a:latin typeface="+mn-lt"/>
                          <a:ea typeface="+mn-ea"/>
                          <a:cs typeface="+mn-cs"/>
                        </a:rPr>
                        <a:t> in Box Trash can.  Up to 100 versions of single file can be maintained</a:t>
                      </a:r>
                      <a:endParaRPr lang="en-US" dirty="0"/>
                    </a:p>
                  </a:txBody>
                  <a:tcPr/>
                </a:tc>
                <a:extLst>
                  <a:ext uri="{0D108BD9-81ED-4DB2-BD59-A6C34878D82A}">
                    <a16:rowId xmlns:a16="http://schemas.microsoft.com/office/drawing/2014/main" val="10001"/>
                  </a:ext>
                </a:extLst>
              </a:tr>
              <a:tr h="3359525">
                <a:tc>
                  <a:txBody>
                    <a:bodyPr/>
                    <a:lstStyle/>
                    <a:p>
                      <a:r>
                        <a:rPr lang="en-US" dirty="0">
                          <a:solidFill>
                            <a:schemeClr val="bg1"/>
                          </a:solidFill>
                        </a:rPr>
                        <a:t>UNMC 365 SharePoint</a:t>
                      </a:r>
                    </a:p>
                  </a:txBody>
                  <a:tcPr>
                    <a:solidFill>
                      <a:schemeClr val="accent1"/>
                    </a:solidFill>
                  </a:tcPr>
                </a:tc>
                <a:tc>
                  <a:txBody>
                    <a:bodyPr/>
                    <a:lstStyle/>
                    <a:p>
                      <a:r>
                        <a:rPr lang="en-US" dirty="0"/>
                        <a:t>Yes</a:t>
                      </a:r>
                    </a:p>
                  </a:txBody>
                  <a:tcPr/>
                </a:tc>
                <a:tc>
                  <a:txBody>
                    <a:bodyPr/>
                    <a:lstStyle/>
                    <a:p>
                      <a:r>
                        <a:rPr lang="en-US" baseline="0" dirty="0"/>
                        <a:t>Free</a:t>
                      </a:r>
                      <a:endParaRPr lang="en-US" dirty="0"/>
                    </a:p>
                  </a:txBody>
                  <a:tcPr/>
                </a:tc>
                <a:tc>
                  <a:txBody>
                    <a:bodyPr/>
                    <a:lstStyle/>
                    <a:p>
                      <a:r>
                        <a:rPr lang="en-US"/>
                        <a:t>Daily or more frequent access</a:t>
                      </a:r>
                    </a:p>
                  </a:txBody>
                  <a:tcPr/>
                </a:tc>
                <a:tc>
                  <a:txBody>
                    <a:bodyPr/>
                    <a:lstStyle/>
                    <a:p>
                      <a:r>
                        <a:rPr lang="en-US" sz="1800" kern="1200" dirty="0">
                          <a:solidFill>
                            <a:schemeClr val="dk1"/>
                          </a:solidFill>
                          <a:effectLst/>
                          <a:latin typeface="+mn-lt"/>
                          <a:ea typeface="+mn-ea"/>
                          <a:cs typeface="+mn-cs"/>
                        </a:rPr>
                        <a:t>Offered by UNMC ITS (Microsoft</a:t>
                      </a:r>
                      <a:r>
                        <a:rPr lang="en-US" sz="1800" kern="1200" baseline="0" dirty="0">
                          <a:solidFill>
                            <a:schemeClr val="dk1"/>
                          </a:solidFill>
                          <a:effectLst/>
                          <a:latin typeface="+mn-lt"/>
                          <a:ea typeface="+mn-ea"/>
                          <a:cs typeface="+mn-cs"/>
                        </a:rPr>
                        <a:t> 365 solution). </a:t>
                      </a:r>
                      <a:r>
                        <a:rPr lang="en-US" sz="1800" kern="1200" dirty="0">
                          <a:solidFill>
                            <a:schemeClr val="dk1"/>
                          </a:solidFill>
                          <a:effectLst/>
                          <a:latin typeface="+mn-lt"/>
                          <a:ea typeface="+mn-ea"/>
                          <a:cs typeface="+mn-cs"/>
                        </a:rPr>
                        <a:t> Contact ITS Help Desk for more information</a:t>
                      </a:r>
                      <a:r>
                        <a:rPr lang="en-US" sz="1800" kern="1200" baseline="0" dirty="0">
                          <a:solidFill>
                            <a:schemeClr val="dk1"/>
                          </a:solidFill>
                          <a:effectLst/>
                          <a:latin typeface="+mn-lt"/>
                          <a:ea typeface="+mn-ea"/>
                          <a:cs typeface="+mn-cs"/>
                        </a:rPr>
                        <a:t>. Each file size can be 5 GB  or more. Contact </a:t>
                      </a:r>
                      <a:r>
                        <a:rPr lang="en-US" sz="1800" kern="1200" baseline="0" dirty="0" err="1">
                          <a:solidFill>
                            <a:schemeClr val="dk1"/>
                          </a:solidFill>
                          <a:effectLst/>
                          <a:latin typeface="+mn-lt"/>
                          <a:ea typeface="+mn-ea"/>
                          <a:cs typeface="+mn-cs"/>
                        </a:rPr>
                        <a:t>HelpDesk</a:t>
                      </a:r>
                      <a:r>
                        <a:rPr lang="en-US" sz="1800" kern="1200" baseline="0" dirty="0">
                          <a:solidFill>
                            <a:schemeClr val="dk1"/>
                          </a:solidFill>
                          <a:effectLst/>
                          <a:latin typeface="+mn-lt"/>
                          <a:ea typeface="+mn-ea"/>
                          <a:cs typeface="+mn-cs"/>
                        </a:rPr>
                        <a:t> for latest information</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4" name="Picture 3" descr="http://t2.ftcdn.net/jpg/00/37/68/59/400_F_37685992_c7dsDqKzgZsbQ0yfxvSCWnOHQUYeQHZs.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1"/>
            <a:ext cx="914400" cy="762001"/>
          </a:xfrm>
          <a:prstGeom prst="rect">
            <a:avLst/>
          </a:prstGeom>
          <a:noFill/>
          <a:ln>
            <a:noFill/>
          </a:ln>
        </p:spPr>
      </p:pic>
    </p:spTree>
    <p:extLst>
      <p:ext uri="{BB962C8B-B14F-4D97-AF65-F5344CB8AC3E}">
        <p14:creationId xmlns:p14="http://schemas.microsoft.com/office/powerpoint/2010/main" val="180587295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685800"/>
          </a:xfrm>
        </p:spPr>
        <p:txBody>
          <a:bodyPr>
            <a:normAutofit fontScale="90000"/>
          </a:bodyPr>
          <a:lstStyle/>
          <a:p>
            <a:pPr algn="ctr"/>
            <a:r>
              <a:rPr lang="en-US" sz="4000"/>
              <a:t>II. Research Data Storage – Off Site</a:t>
            </a:r>
          </a:p>
        </p:txBody>
      </p:sp>
      <p:graphicFrame>
        <p:nvGraphicFramePr>
          <p:cNvPr id="3" name="Table 2"/>
          <p:cNvGraphicFramePr>
            <a:graphicFrameLocks noGrp="1"/>
          </p:cNvGraphicFramePr>
          <p:nvPr>
            <p:extLst>
              <p:ext uri="{D42A27DB-BD31-4B8C-83A1-F6EECF244321}">
                <p14:modId xmlns:p14="http://schemas.microsoft.com/office/powerpoint/2010/main" val="2125958079"/>
              </p:ext>
            </p:extLst>
          </p:nvPr>
        </p:nvGraphicFramePr>
        <p:xfrm>
          <a:off x="609602" y="609599"/>
          <a:ext cx="8534398" cy="5433956"/>
        </p:xfrm>
        <a:graphic>
          <a:graphicData uri="http://schemas.openxmlformats.org/drawingml/2006/table">
            <a:tbl>
              <a:tblPr firstRow="1" bandRow="1">
                <a:tableStyleId>{5C22544A-7EE6-4342-B048-85BDC9FD1C3A}</a:tableStyleId>
              </a:tblPr>
              <a:tblGrid>
                <a:gridCol w="1999210">
                  <a:extLst>
                    <a:ext uri="{9D8B030D-6E8A-4147-A177-3AD203B41FA5}">
                      <a16:colId xmlns:a16="http://schemas.microsoft.com/office/drawing/2014/main" val="20000"/>
                    </a:ext>
                  </a:extLst>
                </a:gridCol>
                <a:gridCol w="1076498">
                  <a:extLst>
                    <a:ext uri="{9D8B030D-6E8A-4147-A177-3AD203B41FA5}">
                      <a16:colId xmlns:a16="http://schemas.microsoft.com/office/drawing/2014/main" val="20001"/>
                    </a:ext>
                  </a:extLst>
                </a:gridCol>
                <a:gridCol w="1614747">
                  <a:extLst>
                    <a:ext uri="{9D8B030D-6E8A-4147-A177-3AD203B41FA5}">
                      <a16:colId xmlns:a16="http://schemas.microsoft.com/office/drawing/2014/main" val="20002"/>
                    </a:ext>
                  </a:extLst>
                </a:gridCol>
                <a:gridCol w="1153391">
                  <a:extLst>
                    <a:ext uri="{9D8B030D-6E8A-4147-A177-3AD203B41FA5}">
                      <a16:colId xmlns:a16="http://schemas.microsoft.com/office/drawing/2014/main" val="20003"/>
                    </a:ext>
                  </a:extLst>
                </a:gridCol>
                <a:gridCol w="2690552">
                  <a:extLst>
                    <a:ext uri="{9D8B030D-6E8A-4147-A177-3AD203B41FA5}">
                      <a16:colId xmlns:a16="http://schemas.microsoft.com/office/drawing/2014/main" val="20004"/>
                    </a:ext>
                  </a:extLst>
                </a:gridCol>
              </a:tblGrid>
              <a:tr h="829684">
                <a:tc>
                  <a:txBody>
                    <a:bodyPr/>
                    <a:lstStyle/>
                    <a:p>
                      <a:r>
                        <a:rPr lang="en-US">
                          <a:solidFill>
                            <a:schemeClr val="bg1"/>
                          </a:solidFill>
                        </a:rPr>
                        <a:t>Storage</a:t>
                      </a:r>
                      <a:r>
                        <a:rPr lang="en-US" baseline="0">
                          <a:solidFill>
                            <a:schemeClr val="bg1"/>
                          </a:solidFill>
                        </a:rPr>
                        <a:t> Option</a:t>
                      </a:r>
                      <a:endParaRPr lang="en-US">
                        <a:solidFill>
                          <a:schemeClr val="bg1"/>
                        </a:solidFill>
                      </a:endParaRPr>
                    </a:p>
                  </a:txBody>
                  <a:tcPr/>
                </a:tc>
                <a:tc>
                  <a:txBody>
                    <a:bodyPr/>
                    <a:lstStyle/>
                    <a:p>
                      <a:r>
                        <a:rPr lang="en-US"/>
                        <a:t>Can protect PHI?</a:t>
                      </a:r>
                    </a:p>
                  </a:txBody>
                  <a:tcPr/>
                </a:tc>
                <a:tc>
                  <a:txBody>
                    <a:bodyPr/>
                    <a:lstStyle/>
                    <a:p>
                      <a:r>
                        <a:rPr lang="en-US"/>
                        <a:t>Cost/year</a:t>
                      </a:r>
                    </a:p>
                  </a:txBody>
                  <a:tcPr/>
                </a:tc>
                <a:tc>
                  <a:txBody>
                    <a:bodyPr/>
                    <a:lstStyle/>
                    <a:p>
                      <a:r>
                        <a:rPr lang="en-US"/>
                        <a:t>Suitable</a:t>
                      </a:r>
                      <a:r>
                        <a:rPr lang="en-US" baseline="0"/>
                        <a:t> for</a:t>
                      </a:r>
                      <a:endParaRPr lang="en-US"/>
                    </a:p>
                  </a:txBody>
                  <a:tcPr/>
                </a:tc>
                <a:tc>
                  <a:txBody>
                    <a:bodyPr/>
                    <a:lstStyle/>
                    <a:p>
                      <a:r>
                        <a:rPr lang="en-US"/>
                        <a:t>Comments</a:t>
                      </a:r>
                    </a:p>
                  </a:txBody>
                  <a:tcPr/>
                </a:tc>
                <a:extLst>
                  <a:ext uri="{0D108BD9-81ED-4DB2-BD59-A6C34878D82A}">
                    <a16:rowId xmlns:a16="http://schemas.microsoft.com/office/drawing/2014/main" val="10000"/>
                  </a:ext>
                </a:extLst>
              </a:tr>
              <a:tr h="1745876">
                <a:tc>
                  <a:txBody>
                    <a:bodyPr/>
                    <a:lstStyle/>
                    <a:p>
                      <a:r>
                        <a:rPr lang="en-US" dirty="0">
                          <a:solidFill>
                            <a:schemeClr val="bg1"/>
                          </a:solidFill>
                        </a:rPr>
                        <a:t>UNMC Office365 OneDrive</a:t>
                      </a:r>
                    </a:p>
                  </a:txBody>
                  <a:tcPr>
                    <a:solidFill>
                      <a:schemeClr val="accent1"/>
                    </a:solidFill>
                  </a:tcPr>
                </a:tc>
                <a:tc>
                  <a:txBody>
                    <a:bodyPr/>
                    <a:lstStyle/>
                    <a:p>
                      <a:r>
                        <a:rPr lang="en-US" dirty="0"/>
                        <a:t>Do not</a:t>
                      </a:r>
                      <a:r>
                        <a:rPr lang="en-US" baseline="0" dirty="0"/>
                        <a:t> use for storing research data</a:t>
                      </a:r>
                      <a:endParaRPr lang="en-US" dirty="0"/>
                    </a:p>
                  </a:txBody>
                  <a:tcPr/>
                </a:tc>
                <a:tc>
                  <a:txBody>
                    <a:bodyPr/>
                    <a:lstStyle/>
                    <a:p>
                      <a:r>
                        <a:rPr lang="en-US"/>
                        <a:t>Free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Daily or more frequent access</a:t>
                      </a:r>
                    </a:p>
                  </a:txBody>
                  <a:tcPr/>
                </a:tc>
                <a:tc>
                  <a:txBody>
                    <a:bodyPr/>
                    <a:lstStyle/>
                    <a:p>
                      <a:r>
                        <a:rPr lang="en-US" sz="1800" kern="1200" dirty="0">
                          <a:solidFill>
                            <a:schemeClr val="dk1"/>
                          </a:solidFill>
                          <a:effectLst/>
                          <a:latin typeface="+mn-lt"/>
                          <a:ea typeface="+mn-ea"/>
                          <a:cs typeface="+mn-cs"/>
                        </a:rPr>
                        <a:t>Not recommended for research data storage</a:t>
                      </a:r>
                      <a:r>
                        <a:rPr lang="en-US" sz="1800" kern="1200" baseline="0" dirty="0">
                          <a:solidFill>
                            <a:schemeClr val="dk1"/>
                          </a:solidFill>
                          <a:effectLst/>
                          <a:latin typeface="+mn-lt"/>
                          <a:ea typeface="+mn-ea"/>
                          <a:cs typeface="+mn-cs"/>
                        </a:rPr>
                        <a:t> but can be used for word, excel, PDF and other document types</a:t>
                      </a:r>
                      <a:r>
                        <a:rPr lang="en-US" sz="1800" kern="1200" dirty="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10001"/>
                  </a:ext>
                </a:extLst>
              </a:tr>
              <a:tr h="643218">
                <a:tc>
                  <a:txBody>
                    <a:bodyPr/>
                    <a:lstStyle/>
                    <a:p>
                      <a:r>
                        <a:rPr lang="en-US">
                          <a:solidFill>
                            <a:schemeClr val="bg1"/>
                          </a:solidFill>
                        </a:rPr>
                        <a:t>Third</a:t>
                      </a:r>
                      <a:r>
                        <a:rPr lang="en-US" baseline="0">
                          <a:solidFill>
                            <a:schemeClr val="bg1"/>
                          </a:solidFill>
                        </a:rPr>
                        <a:t> party vendor storage solutions, Dropbox, Amazon Cloud, Google docs</a:t>
                      </a:r>
                      <a:endParaRPr lang="en-US">
                        <a:solidFill>
                          <a:schemeClr val="bg1"/>
                        </a:solidFill>
                      </a:endParaRPr>
                    </a:p>
                  </a:txBody>
                  <a:tcPr>
                    <a:solidFill>
                      <a:schemeClr val="accent1"/>
                    </a:solidFill>
                  </a:tcPr>
                </a:tc>
                <a:tc>
                  <a:txBody>
                    <a:bodyPr/>
                    <a:lstStyle/>
                    <a:p>
                      <a:r>
                        <a:rPr lang="en-US"/>
                        <a:t>No</a:t>
                      </a:r>
                    </a:p>
                  </a:txBody>
                  <a:tcPr/>
                </a:tc>
                <a:tc>
                  <a:txBody>
                    <a:bodyPr/>
                    <a:lstStyle/>
                    <a:p>
                      <a:r>
                        <a:rPr lang="en-US" dirty="0"/>
                        <a:t>NA</a:t>
                      </a:r>
                    </a:p>
                  </a:txBody>
                  <a:tcPr/>
                </a:tc>
                <a:tc>
                  <a:txBody>
                    <a:bodyPr/>
                    <a:lstStyle/>
                    <a:p>
                      <a:r>
                        <a:rPr lang="en-US" dirty="0"/>
                        <a:t>NA</a:t>
                      </a:r>
                    </a:p>
                  </a:txBody>
                  <a:tcPr/>
                </a:tc>
                <a:tc>
                  <a:txBody>
                    <a:bodyPr/>
                    <a:lstStyle/>
                    <a:p>
                      <a:r>
                        <a:rPr lang="en-US" sz="1800" kern="1200" dirty="0">
                          <a:solidFill>
                            <a:schemeClr val="dk1"/>
                          </a:solidFill>
                          <a:effectLst/>
                          <a:latin typeface="+mn-lt"/>
                          <a:ea typeface="+mn-ea"/>
                          <a:cs typeface="+mn-cs"/>
                        </a:rPr>
                        <a:t>All File Shares</a:t>
                      </a:r>
                      <a:r>
                        <a:rPr lang="en-US" sz="1800" kern="1200" baseline="0" dirty="0">
                          <a:solidFill>
                            <a:schemeClr val="dk1"/>
                          </a:solidFill>
                          <a:effectLst/>
                          <a:latin typeface="+mn-lt"/>
                          <a:ea typeface="+mn-ea"/>
                          <a:cs typeface="+mn-cs"/>
                        </a:rPr>
                        <a:t> have been decommissioned.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1584960">
                <a:tc gridSpan="5">
                  <a:txBody>
                    <a:bodyPr/>
                    <a:lstStyle/>
                    <a:p>
                      <a:pPr marL="0" indent="0">
                        <a:buFont typeface="Arial" pitchFamily="34" charset="0"/>
                        <a:buNone/>
                      </a:pPr>
                      <a:r>
                        <a:rPr lang="en-US" dirty="0">
                          <a:solidFill>
                            <a:schemeClr val="bg1"/>
                          </a:solidFill>
                        </a:rPr>
                        <a:t>*Replication:</a:t>
                      </a:r>
                      <a:r>
                        <a:rPr lang="en-US" baseline="0" dirty="0">
                          <a:solidFill>
                            <a:schemeClr val="bg1"/>
                          </a:solidFill>
                        </a:rPr>
                        <a:t> Creates a copy of the file (live) at remote location</a:t>
                      </a:r>
                    </a:p>
                    <a:p>
                      <a:pPr marL="0" indent="0">
                        <a:buFont typeface="Arial" pitchFamily="34" charset="0"/>
                        <a:buNone/>
                      </a:pPr>
                      <a:r>
                        <a:rPr lang="en-US" baseline="0" dirty="0">
                          <a:solidFill>
                            <a:schemeClr val="bg1"/>
                          </a:solidFill>
                        </a:rPr>
                        <a:t>**Backup: Backup files point in time to remote location</a:t>
                      </a:r>
                      <a:endParaRPr lang="en-US" dirty="0">
                        <a:solidFill>
                          <a:schemeClr val="bg1"/>
                        </a:solidFill>
                      </a:endParaRP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4" name="Picture 3" descr="http://assets.inhabitat.com/wp-content/blogs.dir/1/files/2011/11/data-farm-537x399.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1462" y="-3464"/>
            <a:ext cx="1054938" cy="609600"/>
          </a:xfrm>
          <a:prstGeom prst="rect">
            <a:avLst/>
          </a:prstGeom>
          <a:noFill/>
          <a:ln>
            <a:noFill/>
          </a:ln>
        </p:spPr>
      </p:pic>
    </p:spTree>
    <p:extLst>
      <p:ext uri="{BB962C8B-B14F-4D97-AF65-F5344CB8AC3E}">
        <p14:creationId xmlns:p14="http://schemas.microsoft.com/office/powerpoint/2010/main" val="73033652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UNMC Box Security</a:t>
            </a:r>
            <a:br>
              <a:rPr lang="en-US"/>
            </a:br>
            <a:r>
              <a:rPr lang="en-US" sz="1800"/>
              <a:t>(Info from Box security team)</a:t>
            </a:r>
          </a:p>
        </p:txBody>
      </p:sp>
      <p:sp>
        <p:nvSpPr>
          <p:cNvPr id="3" name="Content Placeholder 2"/>
          <p:cNvSpPr>
            <a:spLocks noGrp="1"/>
          </p:cNvSpPr>
          <p:nvPr>
            <p:ph idx="1"/>
          </p:nvPr>
        </p:nvSpPr>
        <p:spPr>
          <a:xfrm>
            <a:off x="762000" y="1412632"/>
            <a:ext cx="8077200" cy="4909145"/>
          </a:xfrm>
        </p:spPr>
        <p:txBody>
          <a:bodyPr>
            <a:normAutofit fontScale="85000" lnSpcReduction="10000"/>
          </a:bodyPr>
          <a:lstStyle/>
          <a:p>
            <a:pPr marL="457200" indent="-457200">
              <a:buFont typeface="Arial" panose="020B0604020202020204" pitchFamily="34" charset="0"/>
              <a:buChar char="•"/>
            </a:pPr>
            <a:r>
              <a:rPr lang="en-US" sz="3100" dirty="0"/>
              <a:t>Secure data centers: User data is stored on enterprise-grade servers that undergo regular audits and are monitored 24/7</a:t>
            </a:r>
          </a:p>
          <a:p>
            <a:pPr marL="457200" indent="-457200">
              <a:buFont typeface="Arial" panose="020B0604020202020204" pitchFamily="34" charset="0"/>
              <a:buChar char="•"/>
            </a:pPr>
            <a:r>
              <a:rPr lang="en-US" sz="3100" dirty="0"/>
              <a:t>Redundancy: Files are backed up daily to additional facilities</a:t>
            </a:r>
          </a:p>
          <a:p>
            <a:pPr marL="457200" indent="-457200">
              <a:buFont typeface="Arial" panose="020B0604020202020204" pitchFamily="34" charset="0"/>
              <a:buChar char="•"/>
            </a:pPr>
            <a:r>
              <a:rPr lang="en-US" sz="3100" dirty="0"/>
              <a:t>All files uploaded to Box are encrypted at “rest” using 256-bit AES encryption</a:t>
            </a:r>
          </a:p>
          <a:p>
            <a:pPr marL="457200" indent="-457200">
              <a:buFont typeface="Arial" panose="020B0604020202020204" pitchFamily="34" charset="0"/>
              <a:buChar char="•"/>
            </a:pPr>
            <a:r>
              <a:rPr lang="en-US" sz="3100" dirty="0"/>
              <a:t>For files in transit, AES 256 is a supported cipher, however Box  default to use RC4-128 encryption. Box do this to mitigate a known vulnerability in SSL called the BEAST attack, which an attacker could use to hijack someone's web session when other ciphers (including AES 256) are used. 128 bit encryption is currently considered safe and secure for data in transit</a:t>
            </a:r>
          </a:p>
          <a:p>
            <a:endParaRPr lang="en-US" dirty="0"/>
          </a:p>
        </p:txBody>
      </p:sp>
    </p:spTree>
    <p:extLst>
      <p:ext uri="{BB962C8B-B14F-4D97-AF65-F5344CB8AC3E}">
        <p14:creationId xmlns:p14="http://schemas.microsoft.com/office/powerpoint/2010/main" val="132288309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938279"/>
          </a:xfrm>
        </p:spPr>
        <p:txBody>
          <a:bodyPr>
            <a:normAutofit/>
          </a:bodyPr>
          <a:lstStyle/>
          <a:p>
            <a:pPr algn="ctr"/>
            <a:r>
              <a:rPr lang="en-US"/>
              <a:t>UNMC Box Security</a:t>
            </a:r>
            <a:br>
              <a:rPr lang="en-US"/>
            </a:br>
            <a:r>
              <a:rPr lang="en-US" sz="1800"/>
              <a:t>(Info from Box security team)</a:t>
            </a:r>
          </a:p>
        </p:txBody>
      </p:sp>
      <p:sp>
        <p:nvSpPr>
          <p:cNvPr id="3" name="Content Placeholder 2"/>
          <p:cNvSpPr>
            <a:spLocks noGrp="1"/>
          </p:cNvSpPr>
          <p:nvPr>
            <p:ph idx="1"/>
          </p:nvPr>
        </p:nvSpPr>
        <p:spPr>
          <a:xfrm>
            <a:off x="762000" y="1286933"/>
            <a:ext cx="8077200" cy="4606843"/>
          </a:xfrm>
        </p:spPr>
        <p:txBody>
          <a:bodyPr>
            <a:normAutofit fontScale="85000" lnSpcReduction="10000"/>
          </a:bodyPr>
          <a:lstStyle/>
          <a:p>
            <a:pPr marL="457200" indent="-457200">
              <a:buFont typeface="Arial" panose="020B0604020202020204" pitchFamily="34" charset="0"/>
              <a:buChar char="•"/>
            </a:pPr>
            <a:r>
              <a:rPr lang="en-US"/>
              <a:t>Box is SAS70 Type II and Safe Harbor certified, ISO27001 certified (globally recognized security standard)  and supports RC4 encryption</a:t>
            </a:r>
          </a:p>
          <a:p>
            <a:r>
              <a:rPr lang="en-US" b="1"/>
              <a:t>Disaster Recovery</a:t>
            </a:r>
            <a:endParaRPr lang="en-US"/>
          </a:p>
          <a:p>
            <a:pPr marL="457200" indent="-457200">
              <a:buFont typeface="Arial" panose="020B0604020202020204" pitchFamily="34" charset="0"/>
              <a:buChar char="•"/>
            </a:pPr>
            <a:r>
              <a:rPr lang="en-US"/>
              <a:t>Box physical infrastructure is designed not only for disaster recovery, but true disaster avoidance, building in advanced measures for N+1 redundancy for all components, geographical diversity, physical security, and environmental controls. Access to systems are monitored around the clock by onsite monitoring and guards, and access to cages are restricted to only top-level clearance Box employees, managed by keys and biometric scanning</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853243530"/>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lgn="ctr">
              <a:defRPr/>
            </a:pPr>
            <a:r>
              <a:rPr lang="en-US" b="1"/>
              <a:t>Resources</a:t>
            </a:r>
          </a:p>
        </p:txBody>
      </p:sp>
      <p:sp>
        <p:nvSpPr>
          <p:cNvPr id="618499" name="Rectangle 3"/>
          <p:cNvSpPr>
            <a:spLocks noGrp="1" noChangeArrowheads="1"/>
          </p:cNvSpPr>
          <p:nvPr>
            <p:ph type="body" idx="1"/>
            <p:custDataLst>
              <p:tags r:id="rId3"/>
            </p:custDataLst>
          </p:nvPr>
        </p:nvSpPr>
        <p:spPr>
          <a:xfrm>
            <a:off x="762000" y="1596413"/>
            <a:ext cx="8077200" cy="5032987"/>
          </a:xfrm>
        </p:spPr>
        <p:txBody>
          <a:bodyPr>
            <a:normAutofit lnSpcReduction="10000"/>
          </a:bodyPr>
          <a:lstStyle/>
          <a:p>
            <a:pPr>
              <a:lnSpc>
                <a:spcPct val="200000"/>
              </a:lnSpc>
              <a:defRPr/>
            </a:pPr>
            <a:r>
              <a:rPr lang="en-US" dirty="0"/>
              <a:t>Research IT Office (RITO) </a:t>
            </a:r>
            <a:r>
              <a:rPr lang="en-US" dirty="0">
                <a:hlinkClick r:id="rId6"/>
              </a:rPr>
              <a:t>web site</a:t>
            </a:r>
            <a:r>
              <a:rPr lang="en-US" dirty="0"/>
              <a:t> </a:t>
            </a:r>
            <a:r>
              <a:rPr lang="en-US" sz="1800" dirty="0">
                <a:solidFill>
                  <a:srgbClr val="0000FF"/>
                </a:solidFill>
              </a:rPr>
              <a:t>(</a:t>
            </a:r>
            <a:r>
              <a:rPr lang="en-US" sz="1800" dirty="0">
                <a:solidFill>
                  <a:srgbClr val="0000FF"/>
                </a:solidFill>
                <a:hlinkClick r:id="rId6"/>
              </a:rPr>
              <a:t>http://www.unmc.edu/vcr/rito/index.html</a:t>
            </a:r>
            <a:r>
              <a:rPr lang="en-US" sz="1800" dirty="0">
                <a:solidFill>
                  <a:srgbClr val="0000FF"/>
                </a:solidFill>
              </a:rPr>
              <a:t>) has storage options in more details</a:t>
            </a:r>
            <a:endParaRPr lang="en-US" dirty="0"/>
          </a:p>
          <a:p>
            <a:pPr>
              <a:lnSpc>
                <a:spcPct val="200000"/>
              </a:lnSpc>
              <a:defRPr/>
            </a:pPr>
            <a:r>
              <a:rPr lang="en-US" dirty="0"/>
              <a:t>UNMC </a:t>
            </a:r>
            <a:r>
              <a:rPr lang="en-US" dirty="0">
                <a:hlinkClick r:id="rId7"/>
              </a:rPr>
              <a:t>BOX</a:t>
            </a:r>
            <a:r>
              <a:rPr lang="en-US" dirty="0"/>
              <a:t> </a:t>
            </a:r>
            <a:r>
              <a:rPr lang="en-US" dirty="0">
                <a:solidFill>
                  <a:srgbClr val="0000FF"/>
                </a:solidFill>
              </a:rPr>
              <a:t>Cloud Storage </a:t>
            </a:r>
            <a:r>
              <a:rPr lang="en-US" sz="1800" dirty="0">
                <a:solidFill>
                  <a:srgbClr val="0000FF"/>
                </a:solidFill>
              </a:rPr>
              <a:t>(</a:t>
            </a:r>
            <a:r>
              <a:rPr lang="en-US" sz="1800" dirty="0">
                <a:solidFill>
                  <a:srgbClr val="0000FF"/>
                </a:solidFill>
                <a:hlinkClick r:id="rId7"/>
              </a:rPr>
              <a:t>https://app.box.com/login/</a:t>
            </a:r>
            <a:r>
              <a:rPr lang="en-US" sz="1800" dirty="0">
                <a:solidFill>
                  <a:srgbClr val="0000FF"/>
                </a:solidFill>
              </a:rPr>
              <a:t>)</a:t>
            </a:r>
          </a:p>
          <a:p>
            <a:pPr>
              <a:lnSpc>
                <a:spcPct val="200000"/>
              </a:lnSpc>
              <a:defRPr/>
            </a:pPr>
            <a:endParaRPr lang="en-US" sz="1400" dirty="0">
              <a:solidFill>
                <a:srgbClr val="0000FF"/>
              </a:solidFill>
            </a:endParaRPr>
          </a:p>
          <a:p>
            <a:pPr marL="0" indent="0">
              <a:lnSpc>
                <a:spcPct val="200000"/>
              </a:lnSpc>
              <a:buNone/>
              <a:defRPr/>
            </a:pPr>
            <a:r>
              <a:rPr lang="en-US" dirty="0"/>
              <a:t>Contact RITO for more information </a:t>
            </a:r>
            <a:r>
              <a:rPr lang="en-US" dirty="0">
                <a:hlinkClick r:id="rId8"/>
              </a:rPr>
              <a:t>rito@unmc.edu</a:t>
            </a:r>
            <a:r>
              <a:rPr lang="en-US" dirty="0"/>
              <a:t> </a:t>
            </a:r>
          </a:p>
        </p:txBody>
      </p:sp>
      <p:pic>
        <p:nvPicPr>
          <p:cNvPr id="4" name="Picture 3" descr="http://sheownsit.com/wp-content/uploads/2013/03/Resources.jpg"/>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600200" y="214745"/>
            <a:ext cx="1828800" cy="1524000"/>
          </a:xfrm>
          <a:prstGeom prst="rect">
            <a:avLst/>
          </a:prstGeom>
          <a:noFill/>
          <a:ln>
            <a:noFill/>
          </a:ln>
        </p:spPr>
      </p:pic>
    </p:spTree>
    <p:custDataLst>
      <p:tags r:id="rId1"/>
    </p:custDataLst>
    <p:extLst>
      <p:ext uri="{BB962C8B-B14F-4D97-AF65-F5344CB8AC3E}">
        <p14:creationId xmlns:p14="http://schemas.microsoft.com/office/powerpoint/2010/main" val="14791082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b="1"/>
              <a:t>Who’s Who</a:t>
            </a:r>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2329184891"/>
              </p:ext>
            </p:extLst>
          </p:nvPr>
        </p:nvGraphicFramePr>
        <p:xfrm>
          <a:off x="761999" y="1371601"/>
          <a:ext cx="8382001" cy="4171243"/>
        </p:xfrm>
        <a:graphic>
          <a:graphicData uri="http://schemas.openxmlformats.org/drawingml/2006/table">
            <a:tbl>
              <a:tblPr firstRow="1" bandRow="1">
                <a:tableStyleId>{5FD0F851-EC5A-4D38-B0AD-8093EC10F338}</a:tableStyleId>
              </a:tblPr>
              <a:tblGrid>
                <a:gridCol w="2017889">
                  <a:extLst>
                    <a:ext uri="{9D8B030D-6E8A-4147-A177-3AD203B41FA5}">
                      <a16:colId xmlns:a16="http://schemas.microsoft.com/office/drawing/2014/main" val="20000"/>
                    </a:ext>
                  </a:extLst>
                </a:gridCol>
                <a:gridCol w="1785056">
                  <a:extLst>
                    <a:ext uri="{9D8B030D-6E8A-4147-A177-3AD203B41FA5}">
                      <a16:colId xmlns:a16="http://schemas.microsoft.com/office/drawing/2014/main" val="20001"/>
                    </a:ext>
                  </a:extLst>
                </a:gridCol>
                <a:gridCol w="1319389">
                  <a:extLst>
                    <a:ext uri="{9D8B030D-6E8A-4147-A177-3AD203B41FA5}">
                      <a16:colId xmlns:a16="http://schemas.microsoft.com/office/drawing/2014/main" val="20002"/>
                    </a:ext>
                  </a:extLst>
                </a:gridCol>
                <a:gridCol w="3259667">
                  <a:extLst>
                    <a:ext uri="{9D8B030D-6E8A-4147-A177-3AD203B41FA5}">
                      <a16:colId xmlns:a16="http://schemas.microsoft.com/office/drawing/2014/main" val="20003"/>
                    </a:ext>
                  </a:extLst>
                </a:gridCol>
              </a:tblGrid>
              <a:tr h="457199">
                <a:tc>
                  <a:txBody>
                    <a:bodyPr/>
                    <a:lstStyle/>
                    <a:p>
                      <a:r>
                        <a:rPr lang="en-US"/>
                        <a:t>RITO</a:t>
                      </a:r>
                      <a:r>
                        <a:rPr lang="en-US" baseline="0"/>
                        <a:t> PERSONNEL</a:t>
                      </a:r>
                      <a:endParaRPr lang="en-US"/>
                    </a:p>
                  </a:txBody>
                  <a:tcPr anchor="b"/>
                </a:tc>
                <a:tc>
                  <a:txBody>
                    <a:bodyPr/>
                    <a:lstStyle/>
                    <a:p>
                      <a:r>
                        <a:rPr lang="en-US"/>
                        <a:t>Role</a:t>
                      </a:r>
                    </a:p>
                  </a:txBody>
                  <a:tcPr anchor="b"/>
                </a:tc>
                <a:tc>
                  <a:txBody>
                    <a:bodyPr/>
                    <a:lstStyle/>
                    <a:p>
                      <a:r>
                        <a:rPr lang="en-US"/>
                        <a:t>Phone</a:t>
                      </a:r>
                    </a:p>
                  </a:txBody>
                  <a:tcPr anchor="b"/>
                </a:tc>
                <a:tc>
                  <a:txBody>
                    <a:bodyPr/>
                    <a:lstStyle/>
                    <a:p>
                      <a:r>
                        <a:rPr lang="en-US"/>
                        <a:t>Contact Email</a:t>
                      </a:r>
                    </a:p>
                  </a:txBody>
                  <a:tcPr anchor="b"/>
                </a:tc>
                <a:extLst>
                  <a:ext uri="{0D108BD9-81ED-4DB2-BD59-A6C34878D82A}">
                    <a16:rowId xmlns:a16="http://schemas.microsoft.com/office/drawing/2014/main" val="10000"/>
                  </a:ext>
                </a:extLst>
              </a:tr>
              <a:tr h="665480">
                <a:tc>
                  <a:txBody>
                    <a:bodyPr/>
                    <a:lstStyle/>
                    <a:p>
                      <a:r>
                        <a:rPr lang="en-US"/>
                        <a:t>Ashok</a:t>
                      </a:r>
                      <a:r>
                        <a:rPr lang="en-US" baseline="0"/>
                        <a:t> </a:t>
                      </a:r>
                      <a:r>
                        <a:rPr lang="en-US" baseline="0" err="1"/>
                        <a:t>Mudgapalli</a:t>
                      </a:r>
                      <a:r>
                        <a:rPr lang="en-US" baseline="0"/>
                        <a:t>, MS, Ph.D.</a:t>
                      </a:r>
                      <a:endParaRPr lang="en-US"/>
                    </a:p>
                  </a:txBody>
                  <a:tcPr/>
                </a:tc>
                <a:tc>
                  <a:txBody>
                    <a:bodyPr/>
                    <a:lstStyle/>
                    <a:p>
                      <a:r>
                        <a:rPr lang="en-US"/>
                        <a:t>Director of Research IT</a:t>
                      </a:r>
                    </a:p>
                  </a:txBody>
                  <a:tcPr/>
                </a:tc>
                <a:tc>
                  <a:txBody>
                    <a:bodyPr/>
                    <a:lstStyle/>
                    <a:p>
                      <a:r>
                        <a:rPr lang="en-US"/>
                        <a:t>559-9072</a:t>
                      </a:r>
                    </a:p>
                  </a:txBody>
                  <a:tcPr/>
                </a:tc>
                <a:tc>
                  <a:txBody>
                    <a:bodyPr/>
                    <a:lstStyle/>
                    <a:p>
                      <a:r>
                        <a:rPr lang="en-US" baseline="0">
                          <a:hlinkClick r:id="rId6"/>
                        </a:rPr>
                        <a:t>ashok.mudgapalli@unmc.edu</a:t>
                      </a:r>
                      <a:endParaRPr lang="en-US" baseline="0"/>
                    </a:p>
                    <a:p>
                      <a:endParaRPr lang="en-US"/>
                    </a:p>
                  </a:txBody>
                  <a:tcPr/>
                </a:tc>
                <a:extLst>
                  <a:ext uri="{0D108BD9-81ED-4DB2-BD59-A6C34878D82A}">
                    <a16:rowId xmlns:a16="http://schemas.microsoft.com/office/drawing/2014/main" val="10001"/>
                  </a:ext>
                </a:extLst>
              </a:tr>
              <a:tr h="665480">
                <a:tc>
                  <a:txBody>
                    <a:bodyPr/>
                    <a:lstStyle/>
                    <a:p>
                      <a:r>
                        <a:rPr lang="en-US"/>
                        <a:t>Mike</a:t>
                      </a:r>
                      <a:r>
                        <a:rPr lang="en-US" baseline="0"/>
                        <a:t> Gleason, Ph.D.</a:t>
                      </a:r>
                      <a:endParaRPr lang="en-US"/>
                    </a:p>
                  </a:txBody>
                  <a:tcPr/>
                </a:tc>
                <a:tc>
                  <a:txBody>
                    <a:bodyPr/>
                    <a:lstStyle/>
                    <a:p>
                      <a:r>
                        <a:rPr lang="en-US"/>
                        <a:t>Programmer Analyst</a:t>
                      </a:r>
                      <a:r>
                        <a:rPr lang="en-US" baseline="0"/>
                        <a:t> III</a:t>
                      </a:r>
                      <a:endParaRPr lang="en-US"/>
                    </a:p>
                  </a:txBody>
                  <a:tcPr/>
                </a:tc>
                <a:tc>
                  <a:txBody>
                    <a:bodyPr/>
                    <a:lstStyle/>
                    <a:p>
                      <a:r>
                        <a:rPr lang="en-US"/>
                        <a:t>559-9088</a:t>
                      </a:r>
                    </a:p>
                  </a:txBody>
                  <a:tcPr/>
                </a:tc>
                <a:tc>
                  <a:txBody>
                    <a:bodyPr/>
                    <a:lstStyle/>
                    <a:p>
                      <a:r>
                        <a:rPr lang="en-US" sz="1800" kern="1200">
                          <a:solidFill>
                            <a:srgbClr val="000000"/>
                          </a:solidFill>
                          <a:effectLst/>
                          <a:latin typeface="+mn-lt"/>
                          <a:ea typeface="+mn-ea"/>
                          <a:cs typeface="+mn-cs"/>
                          <a:hlinkClick r:id="rId7"/>
                        </a:rPr>
                        <a:t>mgleason@unmc.edu</a:t>
                      </a:r>
                      <a:endParaRPr lang="en-US" sz="1800" kern="1200">
                        <a:solidFill>
                          <a:srgbClr val="000000"/>
                        </a:solidFill>
                        <a:effectLst/>
                        <a:latin typeface="+mn-lt"/>
                        <a:ea typeface="+mn-ea"/>
                        <a:cs typeface="+mn-cs"/>
                      </a:endParaRPr>
                    </a:p>
                    <a:p>
                      <a:endParaRPr lang="en-US"/>
                    </a:p>
                  </a:txBody>
                  <a:tcPr/>
                </a:tc>
                <a:extLst>
                  <a:ext uri="{0D108BD9-81ED-4DB2-BD59-A6C34878D82A}">
                    <a16:rowId xmlns:a16="http://schemas.microsoft.com/office/drawing/2014/main" val="10002"/>
                  </a:ext>
                </a:extLst>
              </a:tr>
              <a:tr h="665480">
                <a:tc>
                  <a:txBody>
                    <a:bodyPr/>
                    <a:lstStyle/>
                    <a:p>
                      <a:r>
                        <a:rPr lang="en-US" dirty="0"/>
                        <a:t>Mike Zietz, BS</a:t>
                      </a:r>
                    </a:p>
                  </a:txBody>
                  <a:tcPr/>
                </a:tc>
                <a:tc>
                  <a:txBody>
                    <a:bodyPr/>
                    <a:lstStyle/>
                    <a:p>
                      <a:r>
                        <a:rPr lang="en-US" dirty="0"/>
                        <a:t>Programmer Analyst</a:t>
                      </a:r>
                      <a:r>
                        <a:rPr lang="en-US" baseline="0" dirty="0"/>
                        <a:t> II</a:t>
                      </a:r>
                      <a:endParaRPr lang="en-US" dirty="0"/>
                    </a:p>
                  </a:txBody>
                  <a:tcPr/>
                </a:tc>
                <a:tc>
                  <a:txBody>
                    <a:bodyPr/>
                    <a:lstStyle/>
                    <a:p>
                      <a:r>
                        <a:rPr lang="en-US" dirty="0"/>
                        <a:t>559-4857</a:t>
                      </a:r>
                    </a:p>
                  </a:txBody>
                  <a:tcPr/>
                </a:tc>
                <a:tc>
                  <a:txBody>
                    <a:bodyPr/>
                    <a:lstStyle/>
                    <a:p>
                      <a:r>
                        <a:rPr lang="en-US" dirty="0">
                          <a:hlinkClick r:id="rId8"/>
                        </a:rPr>
                        <a:t>mike.zietz@unmc.edu</a:t>
                      </a:r>
                      <a:endParaRPr lang="en-US" dirty="0"/>
                    </a:p>
                  </a:txBody>
                  <a:tcPr/>
                </a:tc>
                <a:extLst>
                  <a:ext uri="{0D108BD9-81ED-4DB2-BD59-A6C34878D82A}">
                    <a16:rowId xmlns:a16="http://schemas.microsoft.com/office/drawing/2014/main" val="10003"/>
                  </a:ext>
                </a:extLst>
              </a:tr>
              <a:tr h="803204">
                <a:tc>
                  <a:txBody>
                    <a:bodyPr/>
                    <a:lstStyle/>
                    <a:p>
                      <a:r>
                        <a:rPr lang="en-US" dirty="0"/>
                        <a:t>Vinod</a:t>
                      </a:r>
                      <a:r>
                        <a:rPr lang="en-US" baseline="0" dirty="0"/>
                        <a:t> Kumar Yarroju</a:t>
                      </a:r>
                      <a:r>
                        <a:rPr lang="en-US" dirty="0"/>
                        <a:t>,  MS</a:t>
                      </a:r>
                    </a:p>
                  </a:txBody>
                  <a:tcPr/>
                </a:tc>
                <a:tc>
                  <a:txBody>
                    <a:bodyPr/>
                    <a:lstStyle/>
                    <a:p>
                      <a:r>
                        <a:rPr lang="en-US" dirty="0"/>
                        <a:t>Programmer Analyst</a:t>
                      </a:r>
                      <a:r>
                        <a:rPr lang="en-US" baseline="0" dirty="0"/>
                        <a:t> II</a:t>
                      </a:r>
                      <a:endParaRPr lang="en-US" dirty="0"/>
                    </a:p>
                  </a:txBody>
                  <a:tcPr/>
                </a:tc>
                <a:tc>
                  <a:txBody>
                    <a:bodyPr/>
                    <a:lstStyle/>
                    <a:p>
                      <a:r>
                        <a:rPr lang="en-US" dirty="0"/>
                        <a:t>559-4878</a:t>
                      </a:r>
                    </a:p>
                  </a:txBody>
                  <a:tcPr/>
                </a:tc>
                <a:tc>
                  <a:txBody>
                    <a:bodyPr/>
                    <a:lstStyle/>
                    <a:p>
                      <a:r>
                        <a:rPr lang="en-US" sz="1800" u="sng" kern="1200" dirty="0">
                          <a:solidFill>
                            <a:schemeClr val="tx1"/>
                          </a:solidFill>
                          <a:effectLst/>
                          <a:latin typeface="+mn-lt"/>
                          <a:ea typeface="+mn-ea"/>
                          <a:cs typeface="+mn-cs"/>
                          <a:hlinkClick r:id="rId9"/>
                        </a:rPr>
                        <a:t>vinodkumar.yarroju@unmc.edu</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dirty="0"/>
                    </a:p>
                  </a:txBody>
                  <a:tcPr/>
                </a:tc>
                <a:extLst>
                  <a:ext uri="{0D108BD9-81ED-4DB2-BD59-A6C34878D82A}">
                    <a16:rowId xmlns:a16="http://schemas.microsoft.com/office/drawing/2014/main" val="10004"/>
                  </a:ext>
                </a:extLst>
              </a:tr>
              <a:tr h="803204">
                <a:tc>
                  <a:txBody>
                    <a:bodyPr/>
                    <a:lstStyle/>
                    <a:p>
                      <a:r>
                        <a:rPr lang="en-US" sz="1800" kern="1200" dirty="0">
                          <a:solidFill>
                            <a:schemeClr val="tx1"/>
                          </a:solidFill>
                          <a:effectLst/>
                          <a:latin typeface="+mn-lt"/>
                          <a:ea typeface="+mn-ea"/>
                          <a:cs typeface="+mn-cs"/>
                        </a:rPr>
                        <a:t>Amruthavally Konakanchi,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Programmer Analyst</a:t>
                      </a:r>
                      <a:r>
                        <a:rPr lang="en-US" baseline="0" dirty="0"/>
                        <a:t> II</a:t>
                      </a:r>
                      <a:endParaRPr lang="en-US" dirty="0"/>
                    </a:p>
                  </a:txBody>
                  <a:tcPr/>
                </a:tc>
                <a:tc>
                  <a:txBody>
                    <a:bodyPr/>
                    <a:lstStyle/>
                    <a:p>
                      <a:r>
                        <a:rPr lang="en-US" dirty="0"/>
                        <a:t>559-3821</a:t>
                      </a:r>
                    </a:p>
                  </a:txBody>
                  <a:tcPr/>
                </a:tc>
                <a:tc>
                  <a:txBody>
                    <a:bodyPr/>
                    <a:lstStyle/>
                    <a:p>
                      <a:r>
                        <a:rPr lang="en-US" sz="1800" kern="1200" dirty="0">
                          <a:solidFill>
                            <a:schemeClr val="tx1"/>
                          </a:solidFill>
                          <a:effectLst/>
                          <a:latin typeface="+mn-lt"/>
                          <a:ea typeface="+mn-ea"/>
                          <a:cs typeface="+mn-cs"/>
                          <a:hlinkClick r:id="rId10"/>
                        </a:rPr>
                        <a:t>a.konakanchi@unmc.edu</a:t>
                      </a:r>
                      <a:r>
                        <a:rPr lang="en-US" sz="1800" kern="1200" dirty="0">
                          <a:solidFill>
                            <a:schemeClr val="tx1"/>
                          </a:solidFill>
                          <a:effectLst/>
                          <a:latin typeface="+mn-lt"/>
                          <a:ea typeface="+mn-ea"/>
                          <a:cs typeface="+mn-cs"/>
                        </a:rPr>
                        <a:t> </a:t>
                      </a:r>
                      <a:endParaRPr lang="en-US" dirty="0"/>
                    </a:p>
                  </a:txBody>
                  <a:tcPr/>
                </a:tc>
                <a:extLst>
                  <a:ext uri="{0D108BD9-81ED-4DB2-BD59-A6C34878D82A}">
                    <a16:rowId xmlns:a16="http://schemas.microsoft.com/office/drawing/2014/main" val="2578445018"/>
                  </a:ext>
                </a:extLst>
              </a:tr>
            </a:tbl>
          </a:graphicData>
        </a:graphic>
      </p:graphicFrame>
      <p:pic>
        <p:nvPicPr>
          <p:cNvPr id="4" name="Picture 3" descr="http://img1.wikia.nocookie.net/__cb20130215095801/callofduty/images/5/52/Who's_Who_Emblem.png"/>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828800" y="0"/>
            <a:ext cx="1447800" cy="1524000"/>
          </a:xfrm>
          <a:prstGeom prst="rect">
            <a:avLst/>
          </a:prstGeom>
          <a:noFill/>
          <a:ln>
            <a:noFill/>
          </a:ln>
        </p:spPr>
      </p:pic>
    </p:spTree>
    <p:custDataLst>
      <p:tags r:id="rId1"/>
    </p:custDataLst>
    <p:extLst>
      <p:ext uri="{BB962C8B-B14F-4D97-AF65-F5344CB8AC3E}">
        <p14:creationId xmlns:p14="http://schemas.microsoft.com/office/powerpoint/2010/main" val="92922858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0"/>
            <a:ext cx="8077200" cy="914400"/>
          </a:xfrm>
        </p:spPr>
        <p:txBody>
          <a:bodyPr/>
          <a:lstStyle/>
          <a:p>
            <a:pPr algn="ctr"/>
            <a:r>
              <a:rPr lang="en-US"/>
              <a:t>Agenda</a:t>
            </a:r>
          </a:p>
        </p:txBody>
      </p:sp>
      <p:sp>
        <p:nvSpPr>
          <p:cNvPr id="3" name="Content Placeholder 2"/>
          <p:cNvSpPr>
            <a:spLocks noGrp="1"/>
          </p:cNvSpPr>
          <p:nvPr>
            <p:ph sz="half" idx="1"/>
            <p:custDataLst>
              <p:tags r:id="rId3"/>
            </p:custDataLst>
          </p:nvPr>
        </p:nvSpPr>
        <p:spPr>
          <a:xfrm>
            <a:off x="838200" y="990600"/>
            <a:ext cx="8001000" cy="5059363"/>
          </a:xfrm>
        </p:spPr>
        <p:txBody>
          <a:bodyPr>
            <a:normAutofit/>
          </a:bodyPr>
          <a:lstStyle/>
          <a:p>
            <a:pPr marL="571500" indent="-571500">
              <a:buFont typeface="+mj-lt"/>
              <a:buAutoNum type="romanUcPeriod"/>
            </a:pPr>
            <a:r>
              <a:rPr lang="en-US" sz="3200"/>
              <a:t>UNMC Data Classification</a:t>
            </a:r>
          </a:p>
          <a:p>
            <a:pPr marL="571500" indent="-571500">
              <a:buFont typeface="+mj-lt"/>
              <a:buAutoNum type="romanUcPeriod"/>
            </a:pPr>
            <a:r>
              <a:rPr lang="en-US" sz="3600"/>
              <a:t>Research Data Storage Options</a:t>
            </a:r>
          </a:p>
          <a:p>
            <a:pPr marL="571500" indent="-571500">
              <a:buFont typeface="+mj-lt"/>
              <a:buAutoNum type="romanUcPeriod"/>
            </a:pPr>
            <a:r>
              <a:rPr lang="en-US" sz="3600"/>
              <a:t>UNMC Box</a:t>
            </a:r>
          </a:p>
          <a:p>
            <a:pPr marL="571500" indent="-571500">
              <a:buFont typeface="+mj-lt"/>
              <a:buAutoNum type="romanUcPeriod"/>
            </a:pPr>
            <a:r>
              <a:rPr lang="en-US" sz="3600"/>
              <a:t>UNMC Box Security</a:t>
            </a:r>
          </a:p>
          <a:p>
            <a:pPr marL="571500" indent="-571500">
              <a:buFont typeface="+mj-lt"/>
              <a:buAutoNum type="romanUcPeriod"/>
            </a:pPr>
            <a:r>
              <a:rPr lang="en-US" sz="3600"/>
              <a:t>Contacts and Resources</a:t>
            </a:r>
          </a:p>
          <a:p>
            <a:pPr marL="571500" indent="-571500">
              <a:buFont typeface="+mj-lt"/>
              <a:buAutoNum type="romanUcPeriod"/>
            </a:pPr>
            <a:r>
              <a:rPr lang="en-US" sz="3600"/>
              <a:t>Q&amp;A</a:t>
            </a:r>
          </a:p>
          <a:p>
            <a:pPr marL="571500" indent="-571500">
              <a:buFont typeface="+mj-lt"/>
              <a:buAutoNum type="romanUcPeriod"/>
            </a:pPr>
            <a:endParaRPr lang="en-US" sz="3600"/>
          </a:p>
          <a:p>
            <a:pPr marL="571500" indent="-571500">
              <a:buFont typeface="+mj-lt"/>
              <a:buAutoNum type="romanUcPeriod"/>
            </a:pPr>
            <a:endParaRPr lang="en-US" sz="3600"/>
          </a:p>
          <a:p>
            <a:pPr marL="571500" indent="-571500">
              <a:buFont typeface="+mj-lt"/>
              <a:buAutoNum type="romanUcPeriod"/>
            </a:pPr>
            <a:endParaRPr lang="en-US" sz="3600"/>
          </a:p>
          <a:p>
            <a:pPr marL="571500" indent="-571500">
              <a:buFont typeface="+mj-lt"/>
              <a:buAutoNum type="romanUcPeriod"/>
            </a:pPr>
            <a:endParaRPr lang="en-US" sz="3600"/>
          </a:p>
        </p:txBody>
      </p:sp>
    </p:spTree>
    <p:custDataLst>
      <p:tags r:id="rId1"/>
    </p:custDataLst>
    <p:extLst>
      <p:ext uri="{BB962C8B-B14F-4D97-AF65-F5344CB8AC3E}">
        <p14:creationId xmlns:p14="http://schemas.microsoft.com/office/powerpoint/2010/main" val="18211738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3305" y="290945"/>
            <a:ext cx="8227937" cy="1066800"/>
          </a:xfrm>
        </p:spPr>
        <p:txBody>
          <a:bodyPr>
            <a:normAutofit fontScale="90000"/>
          </a:bodyPr>
          <a:lstStyle/>
          <a:p>
            <a:pPr algn="ctr"/>
            <a:r>
              <a:rPr lang="en-US" sz="4800"/>
              <a:t>How do I classify my Research Data?</a:t>
            </a:r>
            <a:endParaRPr lang="en-US"/>
          </a:p>
        </p:txBody>
      </p:sp>
    </p:spTree>
    <p:extLst>
      <p:ext uri="{BB962C8B-B14F-4D97-AF65-F5344CB8AC3E}">
        <p14:creationId xmlns:p14="http://schemas.microsoft.com/office/powerpoint/2010/main" val="245517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119986DA-5852-4877-AFA4-F83CB3EB668B}"/>
                                            </p:graphicEl>
                                          </p:spTgt>
                                        </p:tgtEl>
                                        <p:attrNameLst>
                                          <p:attrName>style.visibility</p:attrName>
                                        </p:attrNameLst>
                                      </p:cBhvr>
                                      <p:to>
                                        <p:strVal val="visible"/>
                                      </p:to>
                                    </p:set>
                                    <p:animEffect transition="in" filter="wipe(left)">
                                      <p:cBhvr>
                                        <p:cTn id="37" dur="500"/>
                                        <p:tgtEl>
                                          <p:spTgt spid="3">
                                            <p:graphicEl>
                                              <a:dgm id="{119986DA-5852-4877-AFA4-F83CB3EB668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E6A54154-43DC-445C-9423-A08475947EA1}"/>
                                            </p:graphicEl>
                                          </p:spTgt>
                                        </p:tgtEl>
                                        <p:attrNameLst>
                                          <p:attrName>style.visibility</p:attrName>
                                        </p:attrNameLst>
                                      </p:cBhvr>
                                      <p:to>
                                        <p:strVal val="visible"/>
                                      </p:to>
                                    </p:set>
                                    <p:animEffect transition="in" filter="wipe(left)">
                                      <p:cBhvr>
                                        <p:cTn id="42" dur="500"/>
                                        <p:tgtEl>
                                          <p:spTgt spid="3">
                                            <p:graphicEl>
                                              <a:dgm id="{E6A54154-43DC-445C-9423-A08475947E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152400"/>
            <a:ext cx="8077200" cy="990600"/>
          </a:xfrm>
        </p:spPr>
        <p:txBody>
          <a:bodyPr>
            <a:normAutofit/>
          </a:bodyPr>
          <a:lstStyle/>
          <a:p>
            <a:pPr algn="ctr"/>
            <a:r>
              <a:rPr lang="en-US" sz="3600"/>
              <a:t>Public Data</a:t>
            </a:r>
          </a:p>
        </p:txBody>
      </p:sp>
      <p:graphicFrame>
        <p:nvGraphicFramePr>
          <p:cNvPr id="4" name="Table 3"/>
          <p:cNvGraphicFramePr>
            <a:graphicFrameLocks noGrp="1"/>
          </p:cNvGraphicFramePr>
          <p:nvPr/>
        </p:nvGraphicFramePr>
        <p:xfrm>
          <a:off x="609600" y="1142999"/>
          <a:ext cx="8534400" cy="5715001"/>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255639">
                <a:tc>
                  <a:txBody>
                    <a:bodyPr/>
                    <a:lstStyle/>
                    <a:p>
                      <a:pPr algn="l" fontAlgn="t"/>
                      <a:r>
                        <a:rPr lang="en-US" sz="1600" b="1" u="none" strike="noStrike">
                          <a:effectLst/>
                          <a:latin typeface="+mn-lt"/>
                        </a:rPr>
                        <a:t>Definition</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Data</a:t>
                      </a:r>
                      <a:r>
                        <a:rPr lang="en-US" sz="1600" b="0" i="0" u="none" strike="noStrike" baseline="0">
                          <a:solidFill>
                            <a:srgbClr val="000000"/>
                          </a:solidFill>
                          <a:effectLst/>
                          <a:latin typeface="+mn-lt"/>
                        </a:rPr>
                        <a:t> if lost poses l</a:t>
                      </a:r>
                      <a:r>
                        <a:rPr lang="en-US" sz="1600" b="0" i="0" u="none" strike="noStrike">
                          <a:solidFill>
                            <a:srgbClr val="000000"/>
                          </a:solidFill>
                          <a:effectLst/>
                          <a:latin typeface="+mn-lt"/>
                        </a:rPr>
                        <a:t>ittle to no</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risk to the University or you.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635">
                <a:tc>
                  <a:txBody>
                    <a:bodyPr/>
                    <a:lstStyle/>
                    <a:p>
                      <a:pPr algn="l" fontAlgn="t"/>
                      <a:r>
                        <a:rPr lang="en-US" sz="1600" b="1" u="none" strike="noStrike">
                          <a:effectLst/>
                          <a:latin typeface="+mn-lt"/>
                        </a:rPr>
                        <a:t>Examples</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Public policies and procedures manuals,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Campus maps,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Job postings,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Non-private University contact information,</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press releases, course information,</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published research results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3793">
                <a:tc>
                  <a:txBody>
                    <a:bodyPr/>
                    <a:lstStyle/>
                    <a:p>
                      <a:pPr algn="l" fontAlgn="t"/>
                      <a:r>
                        <a:rPr lang="en-US" sz="1600" b="1" i="0" u="none" strike="noStrike">
                          <a:solidFill>
                            <a:schemeClr val="dk1"/>
                          </a:solidFill>
                          <a:effectLst/>
                          <a:latin typeface="+mn-lt"/>
                        </a:rPr>
                        <a:t>Password</a:t>
                      </a:r>
                      <a:r>
                        <a:rPr lang="en-US" sz="1600" b="1" i="0" u="none" strike="noStrike" baseline="0">
                          <a:solidFill>
                            <a:schemeClr val="dk1"/>
                          </a:solidFill>
                          <a:effectLst/>
                          <a:latin typeface="+mn-lt"/>
                        </a:rPr>
                        <a:t> Protection</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baseline="0">
                          <a:solidFill>
                            <a:srgbClr val="000000"/>
                          </a:solidFill>
                          <a:effectLst/>
                          <a:latin typeface="+mn-lt"/>
                        </a:rPr>
                        <a:t>No password protection required.</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407">
                <a:tc>
                  <a:txBody>
                    <a:bodyPr/>
                    <a:lstStyle/>
                    <a:p>
                      <a:pPr algn="l" fontAlgn="t"/>
                      <a:r>
                        <a:rPr lang="en-US" sz="1600" b="1" u="none" strike="noStrike">
                          <a:effectLst/>
                          <a:latin typeface="+mn-lt"/>
                        </a:rPr>
                        <a:t>Data</a:t>
                      </a:r>
                      <a:r>
                        <a:rPr lang="en-US" sz="1600" b="1" u="none" strike="noStrike" baseline="0">
                          <a:effectLst/>
                          <a:latin typeface="+mn-lt"/>
                        </a:rPr>
                        <a:t> Transfer</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These </a:t>
                      </a:r>
                      <a:r>
                        <a:rPr lang="en-US" sz="1600" b="0" i="0" u="none" strike="noStrike" baseline="0">
                          <a:solidFill>
                            <a:srgbClr val="000000"/>
                          </a:solidFill>
                          <a:effectLst/>
                          <a:latin typeface="+mn-lt"/>
                        </a:rPr>
                        <a:t>data can be transferred in</a:t>
                      </a:r>
                      <a:r>
                        <a:rPr lang="en-US" sz="1600" b="0" i="0" u="none" strike="noStrike">
                          <a:solidFill>
                            <a:srgbClr val="000000"/>
                          </a:solidFill>
                          <a:effectLst/>
                          <a:latin typeface="+mn-lt"/>
                        </a:rPr>
                        <a:t> any manner at the owner’s risk,</a:t>
                      </a:r>
                      <a:r>
                        <a:rPr lang="en-US" sz="1600" b="0" i="0" u="none" strike="noStrike" baseline="0">
                          <a:solidFill>
                            <a:srgbClr val="000000"/>
                          </a:solidFill>
                          <a:effectLst/>
                          <a:latin typeface="+mn-lt"/>
                        </a:rPr>
                        <a:t> but Internet, USB, data sharing sites all OK.</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3793">
                <a:tc>
                  <a:txBody>
                    <a:bodyPr/>
                    <a:lstStyle/>
                    <a:p>
                      <a:pPr algn="l" fontAlgn="t"/>
                      <a:r>
                        <a:rPr lang="en-US" sz="1600" b="1" u="none" strike="noStrike">
                          <a:effectLst/>
                          <a:latin typeface="+mn-lt"/>
                        </a:rPr>
                        <a:t>Cloud</a:t>
                      </a:r>
                      <a:r>
                        <a:rPr lang="en-US" sz="1600" b="1" u="none" strike="noStrike" baseline="0">
                          <a:effectLst/>
                          <a:latin typeface="+mn-lt"/>
                        </a:rPr>
                        <a:t> / Premise Server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Server storage is recommended, but not required,</a:t>
                      </a:r>
                      <a:r>
                        <a:rPr lang="en-US" sz="1600" b="0" i="0" u="none" strike="noStrike" baseline="0">
                          <a:solidFill>
                            <a:srgbClr val="000000"/>
                          </a:solidFill>
                          <a:effectLst/>
                          <a:latin typeface="+mn-lt"/>
                        </a:rPr>
                        <a:t> and password protection </a:t>
                      </a:r>
                      <a:r>
                        <a:rPr lang="en-US" sz="1600" b="0" i="0" u="none" strike="noStrike">
                          <a:solidFill>
                            <a:srgbClr val="000000"/>
                          </a:solidFill>
                          <a:effectLst/>
                          <a:latin typeface="+mn-lt"/>
                        </a:rPr>
                        <a:t>recommended to prevent inappropriate or unauthorized modification of information. Publicly</a:t>
                      </a:r>
                      <a:r>
                        <a:rPr lang="en-US" sz="1600" b="0" i="0" u="none" strike="noStrike" baseline="0">
                          <a:solidFill>
                            <a:srgbClr val="000000"/>
                          </a:solidFill>
                          <a:effectLst/>
                          <a:latin typeface="+mn-lt"/>
                        </a:rPr>
                        <a:t> exposed documents should be “read only” category</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3793">
                <a:tc>
                  <a:txBody>
                    <a:bodyPr/>
                    <a:lstStyle/>
                    <a:p>
                      <a:pPr algn="l" fontAlgn="t"/>
                      <a:r>
                        <a:rPr lang="en-US" sz="1600" b="1" u="none" strike="noStrike">
                          <a:effectLst/>
                          <a:latin typeface="+mn-lt"/>
                        </a:rPr>
                        <a:t>Cloud / External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No protection requirements required.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37426">
                <a:tc>
                  <a:txBody>
                    <a:bodyPr/>
                    <a:lstStyle/>
                    <a:p>
                      <a:pPr algn="l" fontAlgn="t"/>
                      <a:r>
                        <a:rPr lang="en-US" sz="1600" b="1" u="none" strike="noStrike">
                          <a:effectLst/>
                          <a:latin typeface="+mn-lt"/>
                        </a:rPr>
                        <a:t>Workstation and Laptop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No protection requirements required. However,</a:t>
                      </a:r>
                      <a:r>
                        <a:rPr lang="en-US" sz="1600" b="0" i="0" u="none" strike="noStrike" baseline="0">
                          <a:solidFill>
                            <a:srgbClr val="000000"/>
                          </a:solidFill>
                          <a:effectLst/>
                          <a:latin typeface="+mn-lt"/>
                        </a:rPr>
                        <a:t> the computer should be encrypted as per UNMC policy 6051.</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37426">
                <a:tc>
                  <a:txBody>
                    <a:bodyPr/>
                    <a:lstStyle/>
                    <a:p>
                      <a:pPr algn="l" fontAlgn="t"/>
                      <a:r>
                        <a:rPr lang="en-US" sz="1600" b="1" u="none" strike="noStrike">
                          <a:effectLst/>
                          <a:latin typeface="+mn-lt"/>
                        </a:rPr>
                        <a:t>Removable / Portable Media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No protection requirements required. However,</a:t>
                      </a:r>
                      <a:r>
                        <a:rPr lang="en-US" sz="1600" b="0" i="0" u="none" strike="noStrike" baseline="0">
                          <a:solidFill>
                            <a:srgbClr val="000000"/>
                          </a:solidFill>
                          <a:effectLst/>
                          <a:latin typeface="+mn-lt"/>
                        </a:rPr>
                        <a:t> the media should be encrypted as per UNMC policy 6051.</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0393">
                <a:tc>
                  <a:txBody>
                    <a:bodyPr/>
                    <a:lstStyle/>
                    <a:p>
                      <a:pPr algn="l" fontAlgn="t"/>
                      <a:r>
                        <a:rPr lang="en-US" sz="1600" b="1" u="none" strike="noStrike">
                          <a:effectLst/>
                          <a:latin typeface="+mn-lt"/>
                        </a:rPr>
                        <a:t>Disaster Recovery</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Should be backed up in a separate location to prevent loss.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50687">
                <a:tc>
                  <a:txBody>
                    <a:bodyPr/>
                    <a:lstStyle/>
                    <a:p>
                      <a:pPr algn="l" fontAlgn="t"/>
                      <a:r>
                        <a:rPr lang="en-US" sz="1600" b="1" i="0" u="none" strike="noStrike">
                          <a:solidFill>
                            <a:srgbClr val="000000"/>
                          </a:solidFill>
                          <a:effectLst/>
                          <a:latin typeface="+mn-lt"/>
                        </a:rPr>
                        <a:t>Remote Access</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No password</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required.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6" name="Picture 5" descr="http://petewarden.files.wordpress.com/2010/04/e67d2-6a00d83454428269e201347fde91aa970c-800wi.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81200" y="242455"/>
            <a:ext cx="1035050" cy="815975"/>
          </a:xfrm>
          <a:prstGeom prst="rect">
            <a:avLst/>
          </a:prstGeom>
          <a:noFill/>
          <a:ln>
            <a:noFill/>
          </a:ln>
        </p:spPr>
      </p:pic>
    </p:spTree>
    <p:custDataLst>
      <p:tags r:id="rId1"/>
    </p:custDataLst>
    <p:extLst>
      <p:ext uri="{BB962C8B-B14F-4D97-AF65-F5344CB8AC3E}">
        <p14:creationId xmlns:p14="http://schemas.microsoft.com/office/powerpoint/2010/main" val="52554968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9028"/>
            <a:ext cx="8229600" cy="762000"/>
          </a:xfrm>
        </p:spPr>
        <p:txBody>
          <a:bodyPr>
            <a:noAutofit/>
          </a:bodyPr>
          <a:lstStyle/>
          <a:p>
            <a:pPr algn="ctr"/>
            <a:r>
              <a:rPr lang="en-US" sz="3600"/>
              <a:t>Private / Confidential Data</a:t>
            </a:r>
          </a:p>
        </p:txBody>
      </p:sp>
      <p:graphicFrame>
        <p:nvGraphicFramePr>
          <p:cNvPr id="4" name="Table 3"/>
          <p:cNvGraphicFramePr>
            <a:graphicFrameLocks noGrp="1"/>
          </p:cNvGraphicFramePr>
          <p:nvPr>
            <p:extLst>
              <p:ext uri="{D42A27DB-BD31-4B8C-83A1-F6EECF244321}">
                <p14:modId xmlns:p14="http://schemas.microsoft.com/office/powerpoint/2010/main" val="3693461735"/>
              </p:ext>
            </p:extLst>
          </p:nvPr>
        </p:nvGraphicFramePr>
        <p:xfrm>
          <a:off x="609600" y="702972"/>
          <a:ext cx="8458200" cy="62484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838200">
                <a:tc>
                  <a:txBody>
                    <a:bodyPr/>
                    <a:lstStyle/>
                    <a:p>
                      <a:pPr algn="l" fontAlgn="t"/>
                      <a:r>
                        <a:rPr lang="en-US" sz="1600" b="1" u="none" strike="noStrike">
                          <a:effectLst/>
                          <a:latin typeface="+mn-lt"/>
                        </a:rPr>
                        <a:t>Definition</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Unauthorized</a:t>
                      </a:r>
                      <a:r>
                        <a:rPr lang="en-US" sz="1600" b="0" i="0" u="none" strike="noStrike" baseline="0">
                          <a:solidFill>
                            <a:srgbClr val="000000"/>
                          </a:solidFill>
                          <a:effectLst/>
                          <a:latin typeface="+mn-lt"/>
                        </a:rPr>
                        <a:t> disclosure, alteration or destruction could result in a significant risk to you, research subjects, patients, or students and/or the University or its employees or its affiliates.</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10200">
                <a:tc>
                  <a:txBody>
                    <a:bodyPr/>
                    <a:lstStyle/>
                    <a:p>
                      <a:pPr algn="l" fontAlgn="t"/>
                      <a:r>
                        <a:rPr lang="en-US" sz="1600" b="1" u="none" strike="noStrike">
                          <a:effectLst/>
                          <a:latin typeface="+mn-lt"/>
                        </a:rPr>
                        <a:t>Examples</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I. </a:t>
                      </a:r>
                      <a:r>
                        <a:rPr lang="en-US" sz="1600" b="0" i="0" u="none" strike="noStrike">
                          <a:solidFill>
                            <a:srgbClr val="000000"/>
                          </a:solidFill>
                          <a:effectLst/>
                          <a:latin typeface="+mn-lt"/>
                        </a:rPr>
                        <a:t>Student Records,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non-public</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 research data,</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employment or admission applications, personnel files, individual</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benefits information, </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birth date, and personal contact information,</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Donor contact information and non-public gift amounts,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Privileged attorney-client communications,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Non-public policies,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UNMC internal memos and email, budgets, plans, and financial information,</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contracts,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University and employee ID numbers. </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II. </a:t>
                      </a:r>
                      <a:r>
                        <a:rPr lang="en-US" sz="1600" b="0" i="0" u="none" strike="noStrike">
                          <a:solidFill>
                            <a:srgbClr val="000000"/>
                          </a:solidFill>
                          <a:effectLst/>
                          <a:latin typeface="+mn-lt"/>
                        </a:rPr>
                        <a:t>All Protected Health Information (</a:t>
                      </a:r>
                      <a:r>
                        <a:rPr lang="en-US" sz="1600" b="0" i="0" u="none" strike="noStrike">
                          <a:solidFill>
                            <a:schemeClr val="tx1"/>
                          </a:solidFill>
                          <a:effectLst/>
                          <a:latin typeface="+mn-lt"/>
                        </a:rPr>
                        <a:t>PHI) – which includes any</a:t>
                      </a:r>
                      <a:r>
                        <a:rPr lang="en-US" sz="1600" b="0" i="0" u="none" strike="noStrike" baseline="0">
                          <a:solidFill>
                            <a:schemeClr val="tx1"/>
                          </a:solidFill>
                          <a:effectLst/>
                          <a:latin typeface="+mn-lt"/>
                        </a:rPr>
                        <a:t> of the following:</a:t>
                      </a:r>
                      <a:endParaRPr lang="en-US" sz="1600" b="0" i="0" u="none" strike="noStrike">
                        <a:solidFill>
                          <a:schemeClr val="tx1"/>
                        </a:solidFill>
                        <a:effectLst/>
                        <a:latin typeface="+mn-lt"/>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       1. Patient Names</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       2. All geographical subdivisions smaller than a State (e.g., street address, city, county, precinct, zip code)</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       3. Date other than year directly related to an individual</a:t>
                      </a:r>
                      <a:r>
                        <a:rPr lang="en-US" sz="1600" b="0" i="0" u="none" strike="noStrike" baseline="0">
                          <a:solidFill>
                            <a:schemeClr val="tx1"/>
                          </a:solidFill>
                          <a:effectLst/>
                          <a:latin typeface="+mn-lt"/>
                        </a:rPr>
                        <a:t> (</a:t>
                      </a:r>
                      <a:r>
                        <a:rPr lang="en-US" sz="1600" b="0" i="0" u="none" strike="noStrike">
                          <a:solidFill>
                            <a:schemeClr val="tx1"/>
                          </a:solidFill>
                          <a:effectLst/>
                          <a:latin typeface="+mn-lt"/>
                        </a:rPr>
                        <a:t>birth,</a:t>
                      </a:r>
                      <a:r>
                        <a:rPr lang="en-US" sz="1600" b="0" i="0" u="none" strike="noStrike" baseline="0">
                          <a:solidFill>
                            <a:schemeClr val="tx1"/>
                          </a:solidFill>
                          <a:effectLst/>
                          <a:latin typeface="+mn-lt"/>
                        </a:rPr>
                        <a:t> </a:t>
                      </a:r>
                      <a:r>
                        <a:rPr lang="en-US" sz="1600" b="0" i="0" u="none" strike="noStrike">
                          <a:solidFill>
                            <a:schemeClr val="tx1"/>
                          </a:solidFill>
                          <a:effectLst/>
                          <a:latin typeface="+mn-lt"/>
                        </a:rPr>
                        <a:t>admission , discharge, or</a:t>
                      </a:r>
                      <a:r>
                        <a:rPr lang="en-US" sz="1600" b="0" i="0" u="none" strike="noStrike" baseline="0">
                          <a:solidFill>
                            <a:schemeClr val="tx1"/>
                          </a:solidFill>
                          <a:effectLst/>
                          <a:latin typeface="+mn-lt"/>
                        </a:rPr>
                        <a:t> </a:t>
                      </a:r>
                      <a:r>
                        <a:rPr lang="en-US" sz="1600" b="0" i="0" u="none" strike="noStrike">
                          <a:solidFill>
                            <a:schemeClr val="tx1"/>
                          </a:solidFill>
                          <a:effectLst/>
                          <a:latin typeface="+mn-lt"/>
                        </a:rPr>
                        <a:t>death date); or age over 89 unless aggregated as 90 or older</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       4. Phone or FAX number</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       5</a:t>
                      </a:r>
                      <a:r>
                        <a:rPr lang="en-US" sz="1600" b="0" i="0" u="none" strike="noStrike">
                          <a:solidFill>
                            <a:schemeClr val="tx1"/>
                          </a:solidFill>
                          <a:effectLst/>
                          <a:latin typeface="+mn-lt"/>
                        </a:rPr>
                        <a:t>. E-mail or Internet Protocol (IP) addresses,</a:t>
                      </a:r>
                      <a:r>
                        <a:rPr lang="en-US" sz="1600" b="0" i="0" u="none" strike="noStrike" baseline="0">
                          <a:solidFill>
                            <a:schemeClr val="tx1"/>
                          </a:solidFill>
                          <a:effectLst/>
                          <a:latin typeface="+mn-lt"/>
                        </a:rPr>
                        <a:t> or </a:t>
                      </a:r>
                      <a:r>
                        <a:rPr lang="en-US" sz="1600" b="0" i="0" u="none" strike="noStrike">
                          <a:solidFill>
                            <a:schemeClr val="tx1"/>
                          </a:solidFill>
                          <a:effectLst/>
                          <a:latin typeface="+mn-lt"/>
                        </a:rPr>
                        <a:t>Web Universal Resource Locators (URLs)</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       6</a:t>
                      </a:r>
                      <a:r>
                        <a:rPr lang="en-US" sz="1600" b="0" i="0" u="none" strike="noStrike">
                          <a:solidFill>
                            <a:schemeClr val="tx1"/>
                          </a:solidFill>
                          <a:effectLst/>
                          <a:latin typeface="+mn-lt"/>
                        </a:rPr>
                        <a:t>. Social Security,</a:t>
                      </a:r>
                      <a:r>
                        <a:rPr lang="en-US" sz="1600" b="0" i="0" u="none" strike="noStrike" baseline="0">
                          <a:solidFill>
                            <a:schemeClr val="tx1"/>
                          </a:solidFill>
                          <a:effectLst/>
                          <a:latin typeface="+mn-lt"/>
                        </a:rPr>
                        <a:t> </a:t>
                      </a:r>
                      <a:r>
                        <a:rPr lang="en-US" sz="1600" b="0" i="0" u="none" strike="noStrike">
                          <a:solidFill>
                            <a:schemeClr val="tx1"/>
                          </a:solidFill>
                          <a:effectLst/>
                          <a:latin typeface="+mn-lt"/>
                        </a:rPr>
                        <a:t>Medical record, or</a:t>
                      </a:r>
                      <a:r>
                        <a:rPr lang="en-US" sz="1600" b="0" i="0" u="none" strike="noStrike" baseline="0">
                          <a:solidFill>
                            <a:schemeClr val="tx1"/>
                          </a:solidFill>
                          <a:effectLst/>
                          <a:latin typeface="+mn-lt"/>
                        </a:rPr>
                        <a:t> </a:t>
                      </a:r>
                      <a:r>
                        <a:rPr lang="en-US" sz="1600" b="0" i="0" u="none" strike="noStrike">
                          <a:solidFill>
                            <a:schemeClr val="tx1"/>
                          </a:solidFill>
                          <a:effectLst/>
                          <a:latin typeface="+mn-lt"/>
                        </a:rPr>
                        <a:t>Health plan beneficiary numbers</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       7. Account,</a:t>
                      </a:r>
                      <a:r>
                        <a:rPr lang="en-US" sz="1600" b="0" i="0" u="none" strike="noStrike" baseline="0">
                          <a:solidFill>
                            <a:schemeClr val="tx1"/>
                          </a:solidFill>
                          <a:effectLst/>
                          <a:latin typeface="+mn-lt"/>
                        </a:rPr>
                        <a:t> or </a:t>
                      </a:r>
                      <a:r>
                        <a:rPr lang="en-US" sz="1600" b="0" i="0" u="none" strike="noStrike">
                          <a:solidFill>
                            <a:schemeClr val="tx1"/>
                          </a:solidFill>
                          <a:effectLst/>
                          <a:latin typeface="+mn-lt"/>
                        </a:rPr>
                        <a:t>Certificate/license numbers</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       8. Vehicle identifiers and serial numbers, including license plate numbers</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       9.</a:t>
                      </a:r>
                      <a:r>
                        <a:rPr lang="en-US" sz="1600" b="0" i="0" u="none" strike="noStrike">
                          <a:solidFill>
                            <a:schemeClr val="tx1"/>
                          </a:solidFill>
                          <a:effectLst/>
                          <a:latin typeface="+mn-lt"/>
                        </a:rPr>
                        <a:t> Device identifiers or serial number</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      10. Biometric identifiers, including finger and voice prints</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rgbClr val="000000"/>
                          </a:solidFill>
                          <a:effectLst/>
                          <a:latin typeface="+mn-lt"/>
                        </a:rPr>
                        <a:t>      11. F</a:t>
                      </a:r>
                      <a:r>
                        <a:rPr lang="en-US" sz="1600" b="0" i="0" u="none" strike="noStrike">
                          <a:solidFill>
                            <a:srgbClr val="000000"/>
                          </a:solidFill>
                          <a:effectLst/>
                          <a:latin typeface="+mn-lt"/>
                        </a:rPr>
                        <a:t>ull face photographic images and any comparable images; or</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rgbClr val="000000"/>
                          </a:solidFill>
                          <a:effectLst/>
                          <a:latin typeface="+mn-lt"/>
                        </a:rPr>
                        <a:t>      12. </a:t>
                      </a:r>
                      <a:r>
                        <a:rPr lang="en-US" sz="1600" b="0" i="0" u="none" strike="noStrike">
                          <a:solidFill>
                            <a:srgbClr val="000000"/>
                          </a:solidFill>
                          <a:effectLst/>
                          <a:latin typeface="+mn-lt"/>
                        </a:rPr>
                        <a:t>Any other unique identifying number (e.g., Passport or visa numbers</a:t>
                      </a:r>
                      <a:endParaRPr lang="en-US" sz="1600" b="0" i="0" u="none" strike="noStrike">
                        <a:solidFill>
                          <a:srgbClr val="FF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 name="Picture 4" descr="http://vpnexpress.net/wp-content/uploads/2013/10/Anonymous-VPN-Data.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0"/>
            <a:ext cx="762000" cy="685800"/>
          </a:xfrm>
          <a:prstGeom prst="rect">
            <a:avLst/>
          </a:prstGeom>
          <a:noFill/>
          <a:ln>
            <a:noFill/>
          </a:ln>
        </p:spPr>
      </p:pic>
    </p:spTree>
    <p:extLst>
      <p:ext uri="{BB962C8B-B14F-4D97-AF65-F5344CB8AC3E}">
        <p14:creationId xmlns:p14="http://schemas.microsoft.com/office/powerpoint/2010/main" val="136952925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510789" cy="609600"/>
          </a:xfrm>
        </p:spPr>
        <p:txBody>
          <a:bodyPr>
            <a:normAutofit/>
          </a:bodyPr>
          <a:lstStyle/>
          <a:p>
            <a:pPr algn="ctr"/>
            <a:r>
              <a:rPr lang="en-US" sz="3600"/>
              <a:t>Private / Confidential Data Continue</a:t>
            </a:r>
          </a:p>
        </p:txBody>
      </p:sp>
      <p:graphicFrame>
        <p:nvGraphicFramePr>
          <p:cNvPr id="4" name="Table 3"/>
          <p:cNvGraphicFramePr>
            <a:graphicFrameLocks noGrp="1"/>
          </p:cNvGraphicFramePr>
          <p:nvPr>
            <p:extLst>
              <p:ext uri="{D42A27DB-BD31-4B8C-83A1-F6EECF244321}">
                <p14:modId xmlns:p14="http://schemas.microsoft.com/office/powerpoint/2010/main" val="3295211040"/>
              </p:ext>
            </p:extLst>
          </p:nvPr>
        </p:nvGraphicFramePr>
        <p:xfrm>
          <a:off x="533400" y="678766"/>
          <a:ext cx="8544469" cy="6198944"/>
        </p:xfrm>
        <a:graphic>
          <a:graphicData uri="http://schemas.openxmlformats.org/drawingml/2006/table">
            <a:tbl>
              <a:tblPr>
                <a:tableStyleId>{5C22544A-7EE6-4342-B048-85BDC9FD1C3A}</a:tableStyleId>
              </a:tblPr>
              <a:tblGrid>
                <a:gridCol w="1249274">
                  <a:extLst>
                    <a:ext uri="{9D8B030D-6E8A-4147-A177-3AD203B41FA5}">
                      <a16:colId xmlns:a16="http://schemas.microsoft.com/office/drawing/2014/main" val="20000"/>
                    </a:ext>
                  </a:extLst>
                </a:gridCol>
                <a:gridCol w="7295195">
                  <a:extLst>
                    <a:ext uri="{9D8B030D-6E8A-4147-A177-3AD203B41FA5}">
                      <a16:colId xmlns:a16="http://schemas.microsoft.com/office/drawing/2014/main" val="20001"/>
                    </a:ext>
                  </a:extLst>
                </a:gridCol>
              </a:tblGrid>
              <a:tr h="464234">
                <a:tc>
                  <a:txBody>
                    <a:bodyPr/>
                    <a:lstStyle/>
                    <a:p>
                      <a:pPr algn="l" fontAlgn="t"/>
                      <a:r>
                        <a:rPr lang="en-US" sz="1600" b="1" u="none" strike="noStrike">
                          <a:effectLst/>
                          <a:latin typeface="+mn-lt"/>
                        </a:rPr>
                        <a:t>Examples</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III.</a:t>
                      </a:r>
                      <a:r>
                        <a:rPr lang="en-US" sz="1600" b="0" i="0" u="none" strike="noStrike" baseline="0">
                          <a:solidFill>
                            <a:srgbClr val="FF0000"/>
                          </a:solidFill>
                          <a:effectLst/>
                          <a:latin typeface="+mn-lt"/>
                        </a:rPr>
                        <a:t> </a:t>
                      </a:r>
                      <a:r>
                        <a:rPr lang="en-US" sz="1600" b="0" i="0" u="none" strike="noStrike">
                          <a:solidFill>
                            <a:srgbClr val="000000"/>
                          </a:solidFill>
                          <a:effectLst/>
                          <a:latin typeface="+mn-lt"/>
                        </a:rPr>
                        <a:t>Export controlled information under U.S. laws;</a:t>
                      </a:r>
                      <a:r>
                        <a:rPr lang="en-US" sz="1600" b="0" i="0" u="none" strike="noStrike" baseline="0">
                          <a:solidFill>
                            <a:srgbClr val="000000"/>
                          </a:solidFill>
                          <a:effectLst/>
                          <a:latin typeface="+mn-lt"/>
                        </a:rPr>
                        <a:t> </a:t>
                      </a:r>
                      <a:r>
                        <a:rPr lang="en-US" sz="1600" b="0" i="0" u="none" strike="noStrike">
                          <a:solidFill>
                            <a:srgbClr val="000000"/>
                          </a:solidFill>
                          <a:effectLst/>
                          <a:latin typeface="+mn-lt"/>
                        </a:rPr>
                        <a:t>Data protected by state or federal regulations; and/or Data protected by confidentiality agreements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9562">
                <a:tc>
                  <a:txBody>
                    <a:bodyPr/>
                    <a:lstStyle/>
                    <a:p>
                      <a:pPr algn="l" fontAlgn="t"/>
                      <a:r>
                        <a:rPr lang="en-US" sz="1600" b="1" i="0" u="none" strike="noStrike">
                          <a:solidFill>
                            <a:schemeClr val="dk1"/>
                          </a:solidFill>
                          <a:effectLst/>
                          <a:latin typeface="+mn-lt"/>
                        </a:rPr>
                        <a:t>Password</a:t>
                      </a:r>
                      <a:r>
                        <a:rPr lang="en-US" sz="1600" b="1" i="0" u="none" strike="noStrike" baseline="0">
                          <a:solidFill>
                            <a:schemeClr val="dk1"/>
                          </a:solidFill>
                          <a:effectLst/>
                          <a:latin typeface="+mn-lt"/>
                        </a:rPr>
                        <a:t> Protection</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000000"/>
                          </a:solidFill>
                          <a:effectLst/>
                          <a:latin typeface="+mn-lt"/>
                        </a:rPr>
                        <a:t>Limited to those permitted under law, regulation and policies, and on a need to know basis. At least one physical (e.g.,</a:t>
                      </a:r>
                      <a:r>
                        <a:rPr lang="en-US" sz="1600" b="0" i="0" u="none" strike="noStrike" baseline="0">
                          <a:solidFill>
                            <a:srgbClr val="000000"/>
                          </a:solidFill>
                          <a:effectLst/>
                          <a:latin typeface="+mn-lt"/>
                        </a:rPr>
                        <a:t> locked room  and /or card access)</a:t>
                      </a:r>
                      <a:r>
                        <a:rPr lang="en-US" sz="1600" b="0" i="0" u="none" strike="noStrike">
                          <a:solidFill>
                            <a:srgbClr val="000000"/>
                          </a:solidFill>
                          <a:effectLst/>
                          <a:latin typeface="+mn-lt"/>
                        </a:rPr>
                        <a:t> or electronic barrier (e.g., </a:t>
                      </a:r>
                      <a:r>
                        <a:rPr lang="en-US" sz="1600" b="0" i="0" u="none" strike="noStrike" baseline="0">
                          <a:solidFill>
                            <a:srgbClr val="000000"/>
                          </a:solidFill>
                          <a:effectLst/>
                          <a:latin typeface="+mn-lt"/>
                        </a:rPr>
                        <a:t>software- and/or hardware-based firewalls)</a:t>
                      </a:r>
                      <a:r>
                        <a:rPr lang="en-US" sz="1600" b="0" i="0" u="none" strike="noStrike">
                          <a:solidFill>
                            <a:srgbClr val="000000"/>
                          </a:solidFill>
                          <a:effectLst/>
                          <a:latin typeface="+mn-lt"/>
                        </a:rPr>
                        <a:t> should be in place when not under direct individual control of an authorized user.</a:t>
                      </a:r>
                      <a:endParaRPr lang="en-US" sz="1600" b="0" i="0" u="none" strike="noStrike" baseline="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3344">
                <a:tc>
                  <a:txBody>
                    <a:bodyPr/>
                    <a:lstStyle/>
                    <a:p>
                      <a:pPr algn="l" fontAlgn="t"/>
                      <a:r>
                        <a:rPr lang="en-US" sz="1600" b="1" u="none" strike="noStrike">
                          <a:effectLst/>
                          <a:latin typeface="+mn-lt"/>
                        </a:rPr>
                        <a:t>Data</a:t>
                      </a:r>
                      <a:r>
                        <a:rPr lang="en-US" sz="1600" b="1" u="none" strike="noStrike" baseline="0">
                          <a:effectLst/>
                          <a:latin typeface="+mn-lt"/>
                        </a:rPr>
                        <a:t> Transfer</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Encryption and/or password</a:t>
                      </a:r>
                      <a:r>
                        <a:rPr lang="en-US" sz="1600" b="0" i="0" u="none" strike="noStrike" baseline="0">
                          <a:solidFill>
                            <a:schemeClr val="tx1"/>
                          </a:solidFill>
                          <a:effectLst/>
                          <a:latin typeface="+mn-lt"/>
                        </a:rPr>
                        <a:t> protection</a:t>
                      </a:r>
                      <a:r>
                        <a:rPr lang="en-US" sz="1600" b="0" i="0" u="none" strike="noStrike">
                          <a:solidFill>
                            <a:schemeClr val="tx1"/>
                          </a:solidFill>
                          <a:effectLst/>
                          <a:latin typeface="+mn-lt"/>
                        </a:rPr>
                        <a:t> required to transmit information through a network. </a:t>
                      </a:r>
                      <a:r>
                        <a:rPr lang="en-US" sz="1600" b="0" i="0" u="none" strike="noStrike" baseline="0">
                          <a:solidFill>
                            <a:schemeClr val="tx1"/>
                          </a:solidFill>
                          <a:effectLst/>
                          <a:latin typeface="+mn-lt"/>
                        </a:rPr>
                        <a:t>Use UNMC  email services to transfer confidential information within the network and to external entities. </a:t>
                      </a:r>
                      <a:r>
                        <a:rPr lang="en-US" sz="1600" b="0" i="0" u="none" strike="noStrike">
                          <a:solidFill>
                            <a:schemeClr val="tx1"/>
                          </a:solidFill>
                          <a:effectLst/>
                          <a:latin typeface="+mn-lt"/>
                        </a:rPr>
                        <a:t>Transfer should be encrypted if sent</a:t>
                      </a:r>
                      <a:r>
                        <a:rPr lang="en-US" sz="1600" b="0" i="0" u="none" strike="noStrike" baseline="0">
                          <a:solidFill>
                            <a:schemeClr val="tx1"/>
                          </a:solidFill>
                          <a:effectLst/>
                          <a:latin typeface="+mn-lt"/>
                        </a:rPr>
                        <a:t> over the Internet, or university-approved resources (e.g., Box or SharePoint). </a:t>
                      </a:r>
                      <a:endParaRPr lang="en-US" sz="1600" b="0" i="0" u="none" strike="noStrike">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55699">
                <a:tc>
                  <a:txBody>
                    <a:bodyPr/>
                    <a:lstStyle/>
                    <a:p>
                      <a:pPr algn="l" fontAlgn="t"/>
                      <a:r>
                        <a:rPr lang="en-US" sz="1600" b="1" u="none" strike="noStrike">
                          <a:effectLst/>
                          <a:latin typeface="+mn-lt"/>
                        </a:rPr>
                        <a:t>Cloud / Premise Server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effectLst/>
                          <a:latin typeface="+mn-lt"/>
                        </a:rPr>
                        <a:t>Box, SharePoint and s</a:t>
                      </a:r>
                      <a:r>
                        <a:rPr lang="en-US" sz="1600" b="0" i="0" u="none" strike="noStrike" dirty="0">
                          <a:solidFill>
                            <a:srgbClr val="000000"/>
                          </a:solidFill>
                          <a:effectLst/>
                          <a:latin typeface="+mn-lt"/>
                        </a:rPr>
                        <a:t>erver storage is highly recommended unless otherwise stated by law, regulation, contract, or other agreement. Server security must follow internal and external requirements including physical and logical access protection.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62000">
                <a:tc>
                  <a:txBody>
                    <a:bodyPr/>
                    <a:lstStyle/>
                    <a:p>
                      <a:pPr algn="l" fontAlgn="t"/>
                      <a:r>
                        <a:rPr lang="en-US" sz="1600" b="1" u="none" strike="noStrike">
                          <a:effectLst/>
                          <a:latin typeface="+mn-lt"/>
                        </a:rPr>
                        <a:t>Workstation and Laptop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Data if stored on a workstation or laptop must follow internal and external requirements including physical and password protection. It is recommended that these data be placed in a folder with additional password or encryption</a:t>
                      </a:r>
                      <a:r>
                        <a:rPr lang="en-US" sz="1600" b="0" i="0" u="none" strike="noStrike" baseline="0">
                          <a:solidFill>
                            <a:srgbClr val="000000"/>
                          </a:solidFill>
                          <a:effectLst/>
                          <a:latin typeface="+mn-lt"/>
                        </a:rPr>
                        <a:t>.</a:t>
                      </a:r>
                      <a:endParaRPr lang="en-US" sz="16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13146">
                <a:tc>
                  <a:txBody>
                    <a:bodyPr/>
                    <a:lstStyle/>
                    <a:p>
                      <a:pPr algn="l" fontAlgn="t"/>
                      <a:r>
                        <a:rPr lang="en-US" sz="1600" b="1" u="none" strike="noStrike">
                          <a:effectLst/>
                          <a:latin typeface="+mn-lt"/>
                        </a:rPr>
                        <a:t>Removable / Portable Media Storage</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Encrypted external hard drive or other university</a:t>
                      </a:r>
                      <a:r>
                        <a:rPr lang="en-US" sz="1600" b="0" i="0" u="none" strike="noStrike" baseline="0">
                          <a:solidFill>
                            <a:srgbClr val="000000"/>
                          </a:solidFill>
                          <a:effectLst/>
                          <a:latin typeface="+mn-lt"/>
                        </a:rPr>
                        <a:t> approved resources (e.g., Box) </a:t>
                      </a:r>
                      <a:r>
                        <a:rPr lang="en-US" sz="1600" b="0" i="0" u="none" strike="noStrike">
                          <a:solidFill>
                            <a:srgbClr val="000000"/>
                          </a:solidFill>
                          <a:effectLst/>
                          <a:latin typeface="+mn-lt"/>
                        </a:rPr>
                        <a:t>but not USB or other portable devices should be used unless otherwise agreed upon by law, regulation, contract, or other agreement. Removable and portable media must be encrypted and contain a layer of logical and physical access protection unless under the direct use of authorized individuals.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2435">
                <a:tc>
                  <a:txBody>
                    <a:bodyPr/>
                    <a:lstStyle/>
                    <a:p>
                      <a:pPr algn="l" fontAlgn="t"/>
                      <a:r>
                        <a:rPr lang="en-US" sz="1600" b="1" u="none" strike="noStrike">
                          <a:effectLst/>
                          <a:latin typeface="+mn-lt"/>
                        </a:rPr>
                        <a:t>Disaster Recovery</a:t>
                      </a:r>
                      <a:endParaRPr lang="en-US" sz="16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All Private/Confidential Data should be backed up on a server in a separate physical location that contains similar logical and physical security controls in place.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2430">
                <a:tc>
                  <a:txBody>
                    <a:bodyPr/>
                    <a:lstStyle/>
                    <a:p>
                      <a:pPr algn="l" fontAlgn="t"/>
                      <a:r>
                        <a:rPr lang="en-US" sz="1600" b="1" i="0" u="none" strike="noStrike">
                          <a:solidFill>
                            <a:srgbClr val="000000"/>
                          </a:solidFill>
                          <a:effectLst/>
                          <a:latin typeface="+mn-lt"/>
                        </a:rPr>
                        <a:t>Remote Access</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Requires VPN secure remote access.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5" name="Picture 4" descr="http://vpnexpress.net/wp-content/uploads/2013/10/Anonymous-VPN-Data.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0"/>
            <a:ext cx="762000" cy="685800"/>
          </a:xfrm>
          <a:prstGeom prst="rect">
            <a:avLst/>
          </a:prstGeom>
          <a:noFill/>
          <a:ln>
            <a:noFill/>
          </a:ln>
        </p:spPr>
      </p:pic>
    </p:spTree>
    <p:extLst>
      <p:ext uri="{BB962C8B-B14F-4D97-AF65-F5344CB8AC3E}">
        <p14:creationId xmlns:p14="http://schemas.microsoft.com/office/powerpoint/2010/main" val="185740395"/>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685800"/>
          </a:xfrm>
        </p:spPr>
        <p:txBody>
          <a:bodyPr>
            <a:normAutofit/>
          </a:bodyPr>
          <a:lstStyle/>
          <a:p>
            <a:pPr algn="ctr"/>
            <a:r>
              <a:rPr lang="en-US" sz="3600"/>
              <a:t>Secure </a:t>
            </a:r>
            <a:r>
              <a:rPr lang="en-US" sz="3600" err="1"/>
              <a:t>DoD</a:t>
            </a:r>
            <a:r>
              <a:rPr lang="en-US" sz="3600"/>
              <a:t> Data</a:t>
            </a:r>
          </a:p>
        </p:txBody>
      </p:sp>
      <p:graphicFrame>
        <p:nvGraphicFramePr>
          <p:cNvPr id="4" name="Table 3"/>
          <p:cNvGraphicFramePr>
            <a:graphicFrameLocks noGrp="1"/>
          </p:cNvGraphicFramePr>
          <p:nvPr/>
        </p:nvGraphicFramePr>
        <p:xfrm>
          <a:off x="609600" y="685800"/>
          <a:ext cx="8534400" cy="6230515"/>
        </p:xfrm>
        <a:graphic>
          <a:graphicData uri="http://schemas.openxmlformats.org/drawingml/2006/table">
            <a:tbl>
              <a:tblPr>
                <a:tableStyleId>{5C22544A-7EE6-4342-B048-85BDC9FD1C3A}</a:tableStyleId>
              </a:tblPr>
              <a:tblGrid>
                <a:gridCol w="1212640">
                  <a:extLst>
                    <a:ext uri="{9D8B030D-6E8A-4147-A177-3AD203B41FA5}">
                      <a16:colId xmlns:a16="http://schemas.microsoft.com/office/drawing/2014/main" val="20000"/>
                    </a:ext>
                  </a:extLst>
                </a:gridCol>
                <a:gridCol w="7321760">
                  <a:extLst>
                    <a:ext uri="{9D8B030D-6E8A-4147-A177-3AD203B41FA5}">
                      <a16:colId xmlns:a16="http://schemas.microsoft.com/office/drawing/2014/main" val="20001"/>
                    </a:ext>
                  </a:extLst>
                </a:gridCol>
              </a:tblGrid>
              <a:tr h="762000">
                <a:tc>
                  <a:txBody>
                    <a:bodyPr/>
                    <a:lstStyle/>
                    <a:p>
                      <a:pPr algn="l" fontAlgn="t"/>
                      <a:r>
                        <a:rPr lang="en-US" sz="1400" b="1" u="none" strike="noStrike">
                          <a:effectLst/>
                        </a:rPr>
                        <a:t>Definition</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u="none" strike="noStrike">
                          <a:effectLst/>
                        </a:rPr>
                        <a:t>Unauthorized disclosure, alteration or destruction of these</a:t>
                      </a:r>
                      <a:r>
                        <a:rPr lang="en-US" sz="1600" u="none" strike="noStrike" baseline="0">
                          <a:effectLst/>
                        </a:rPr>
                        <a:t> </a:t>
                      </a:r>
                      <a:r>
                        <a:rPr lang="en-US" sz="1600" u="none" strike="noStrike">
                          <a:effectLst/>
                        </a:rPr>
                        <a:t>data could cause a significant level of risk to the United</a:t>
                      </a:r>
                      <a:r>
                        <a:rPr lang="en-US" sz="1600" u="none" strike="noStrike" baseline="0">
                          <a:effectLst/>
                        </a:rPr>
                        <a:t> States</a:t>
                      </a:r>
                      <a:r>
                        <a:rPr lang="en-US" sz="1600" u="none" strike="noStrike">
                          <a:effectLst/>
                        </a:rPr>
                        <a:t>, University or other partners . Security controls should be applied as defined by the level of security of the data.</a:t>
                      </a:r>
                      <a:endParaRPr lang="en-US" sz="1600" b="0"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200">
                <a:tc>
                  <a:txBody>
                    <a:bodyPr/>
                    <a:lstStyle/>
                    <a:p>
                      <a:pPr algn="l" fontAlgn="t"/>
                      <a:r>
                        <a:rPr lang="en-US" sz="1400" b="1" i="0" u="none" strike="noStrike">
                          <a:solidFill>
                            <a:schemeClr val="dk1"/>
                          </a:solidFill>
                          <a:effectLst/>
                          <a:latin typeface="+mn-lt"/>
                        </a:rPr>
                        <a:t>Examples</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u="none" strike="noStrike" dirty="0">
                          <a:effectLst/>
                        </a:rPr>
                        <a:t>Non-public information provided to a contractor,</a:t>
                      </a:r>
                      <a:r>
                        <a:rPr lang="en-US" sz="1600" u="none" strike="noStrike" baseline="0" dirty="0">
                          <a:effectLst/>
                        </a:rPr>
                        <a:t> </a:t>
                      </a:r>
                      <a:r>
                        <a:rPr lang="en-US" sz="1600" u="none" strike="noStrike" dirty="0">
                          <a:effectLst/>
                        </a:rPr>
                        <a:t>Information developed during the course of a DoD contract, grant, or  other legal agreement,</a:t>
                      </a:r>
                      <a:r>
                        <a:rPr lang="en-US" sz="1600" u="none" strike="noStrike" baseline="0" dirty="0">
                          <a:effectLst/>
                        </a:rPr>
                        <a:t> </a:t>
                      </a:r>
                      <a:r>
                        <a:rPr lang="en-US" sz="1600" u="none" strike="noStrike" dirty="0">
                          <a:effectLst/>
                        </a:rPr>
                        <a:t>Privileged information contained in transactions,</a:t>
                      </a:r>
                      <a:r>
                        <a:rPr lang="en-US" sz="1600" u="none" strike="noStrike" baseline="0" dirty="0">
                          <a:effectLst/>
                        </a:rPr>
                        <a:t> </a:t>
                      </a:r>
                      <a:r>
                        <a:rPr lang="en-US" sz="1600" u="none" strike="noStrike" dirty="0">
                          <a:effectLst/>
                        </a:rPr>
                        <a:t>Military Health System Information,</a:t>
                      </a:r>
                      <a:r>
                        <a:rPr lang="en-US" sz="1600" u="none" strike="noStrike" baseline="0" dirty="0">
                          <a:effectLst/>
                        </a:rPr>
                        <a:t> </a:t>
                      </a:r>
                      <a:r>
                        <a:rPr lang="en-US" sz="1600" u="none" strike="noStrike" dirty="0">
                          <a:effectLst/>
                        </a:rPr>
                        <a:t>data protected by state or federal privacy regulations and data protected by confidentiality agreements, or other sensitive information that does is not include in the Private/Confidential </a:t>
                      </a:r>
                      <a:r>
                        <a:rPr lang="en-US" sz="1600" u="none" strike="noStrike" baseline="0" dirty="0">
                          <a:effectLst/>
                        </a:rPr>
                        <a:t> data type</a:t>
                      </a:r>
                      <a:r>
                        <a:rPr lang="en-US" sz="1600" u="none" strike="noStrike" dirty="0">
                          <a:effectLst/>
                        </a:rPr>
                        <a:t> .</a:t>
                      </a:r>
                      <a:endParaRPr lang="en-US" sz="1600" b="0" i="0" u="none" strike="noStrike" dirty="0">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400">
                <a:tc>
                  <a:txBody>
                    <a:bodyPr/>
                    <a:lstStyle/>
                    <a:p>
                      <a:pPr algn="l" fontAlgn="t"/>
                      <a:r>
                        <a:rPr lang="en-US" sz="1400" b="1" i="0" u="none" strike="noStrike">
                          <a:solidFill>
                            <a:schemeClr val="dk1"/>
                          </a:solidFill>
                          <a:effectLst/>
                          <a:latin typeface="+mn-lt"/>
                        </a:rPr>
                        <a:t>Password</a:t>
                      </a:r>
                      <a:r>
                        <a:rPr lang="en-US" sz="1400" b="1" i="0" u="none" strike="noStrike" baseline="0">
                          <a:solidFill>
                            <a:schemeClr val="dk1"/>
                          </a:solidFill>
                          <a:effectLst/>
                          <a:latin typeface="+mn-lt"/>
                        </a:rPr>
                        <a:t> Protection</a:t>
                      </a:r>
                      <a:endParaRPr lang="en-US" sz="14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rPr>
                        <a:t>Access is limited to those permitted under law, regulation, and policies, and on a need to know basis. Access defined by the defined level of security.</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3400">
                <a:tc>
                  <a:txBody>
                    <a:bodyPr/>
                    <a:lstStyle/>
                    <a:p>
                      <a:pPr algn="l" fontAlgn="t"/>
                      <a:r>
                        <a:rPr lang="en-US" sz="1400" b="1" u="none" strike="noStrike">
                          <a:effectLst/>
                          <a:latin typeface="+mn-lt"/>
                        </a:rPr>
                        <a:t>Data</a:t>
                      </a:r>
                      <a:r>
                        <a:rPr lang="en-US" sz="1400" b="1" u="none" strike="noStrike" baseline="0">
                          <a:effectLst/>
                          <a:latin typeface="+mn-lt"/>
                        </a:rPr>
                        <a:t> Transfer</a:t>
                      </a:r>
                      <a:endParaRPr lang="en-US" sz="14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rPr>
                        <a:t>Defined by level of </a:t>
                      </a:r>
                      <a:r>
                        <a:rPr lang="en-US" sz="1600" u="none" strike="noStrike" err="1">
                          <a:effectLst/>
                        </a:rPr>
                        <a:t>DoD</a:t>
                      </a:r>
                      <a:r>
                        <a:rPr lang="en-US" sz="1600" u="none" strike="noStrike">
                          <a:effectLst/>
                        </a:rPr>
                        <a:t> security classification but may require special military-grade</a:t>
                      </a:r>
                      <a:r>
                        <a:rPr lang="en-US" sz="1600" u="none" strike="noStrike" baseline="0">
                          <a:effectLst/>
                        </a:rPr>
                        <a:t> </a:t>
                      </a:r>
                      <a:r>
                        <a:rPr lang="en-US" sz="1600" u="none" strike="noStrike">
                          <a:effectLst/>
                        </a:rPr>
                        <a:t>encryption or information security protocols.</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3400">
                <a:tc>
                  <a:txBody>
                    <a:bodyPr/>
                    <a:lstStyle/>
                    <a:p>
                      <a:pPr algn="l" fontAlgn="t"/>
                      <a:r>
                        <a:rPr lang="en-US" sz="1400" b="1" u="none" strike="noStrike">
                          <a:effectLst/>
                        </a:rPr>
                        <a:t>Cloud / Premise Server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rPr>
                        <a:t>Defined by level of </a:t>
                      </a:r>
                      <a:r>
                        <a:rPr lang="en-US" sz="1600" u="none" strike="noStrike" err="1">
                          <a:effectLst/>
                        </a:rPr>
                        <a:t>DoD</a:t>
                      </a:r>
                      <a:r>
                        <a:rPr lang="en-US" sz="1600" u="none" strike="noStrike">
                          <a:effectLst/>
                        </a:rPr>
                        <a:t> security classification but may require special military-grade</a:t>
                      </a:r>
                      <a:r>
                        <a:rPr lang="en-US" sz="1600" u="none" strike="noStrike" baseline="0">
                          <a:effectLst/>
                        </a:rPr>
                        <a:t> </a:t>
                      </a:r>
                      <a:r>
                        <a:rPr lang="en-US" sz="1600" u="none" strike="noStrike">
                          <a:effectLst/>
                        </a:rPr>
                        <a:t>encryption or information security protocols.</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66621">
                <a:tc>
                  <a:txBody>
                    <a:bodyPr/>
                    <a:lstStyle/>
                    <a:p>
                      <a:pPr algn="l" fontAlgn="t"/>
                      <a:r>
                        <a:rPr lang="en-US" sz="1400" b="1" u="none" strike="noStrike">
                          <a:effectLst/>
                        </a:rPr>
                        <a:t>Workstation and Laptop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err="1">
                          <a:effectLst/>
                        </a:rPr>
                        <a:t>DoD</a:t>
                      </a:r>
                      <a:r>
                        <a:rPr lang="en-US" sz="1600" u="none" strike="noStrike">
                          <a:effectLst/>
                        </a:rPr>
                        <a:t> classified information needs to be stored separately on devices accessible to only those approved to access. Degree</a:t>
                      </a:r>
                      <a:r>
                        <a:rPr lang="en-US" sz="1600" u="none" strike="noStrike" baseline="0">
                          <a:effectLst/>
                        </a:rPr>
                        <a:t> of security as d</a:t>
                      </a:r>
                      <a:r>
                        <a:rPr lang="en-US" sz="1600" u="none" strike="noStrike">
                          <a:effectLst/>
                        </a:rPr>
                        <a:t>efined but may require special military-grade</a:t>
                      </a:r>
                      <a:r>
                        <a:rPr lang="en-US" sz="1600" u="none" strike="noStrike" baseline="0">
                          <a:effectLst/>
                        </a:rPr>
                        <a:t> </a:t>
                      </a:r>
                      <a:r>
                        <a:rPr lang="en-US" sz="1600" u="none" strike="noStrike">
                          <a:effectLst/>
                        </a:rPr>
                        <a:t>encryption or information security protocols.</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66621">
                <a:tc>
                  <a:txBody>
                    <a:bodyPr/>
                    <a:lstStyle/>
                    <a:p>
                      <a:pPr algn="l" fontAlgn="t"/>
                      <a:r>
                        <a:rPr lang="en-US" sz="1400" b="1" u="none" strike="noStrike">
                          <a:effectLst/>
                        </a:rPr>
                        <a:t>Removable / Portable Media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rPr>
                        <a:t>Removable and/or portable media storage is not allowed.  If need to be used,</a:t>
                      </a:r>
                      <a:r>
                        <a:rPr lang="en-US" sz="1600" u="none" strike="noStrike" baseline="0">
                          <a:effectLst/>
                        </a:rPr>
                        <a:t> UNMC recommended encryption, access control and password protection need to be applied.</a:t>
                      </a:r>
                      <a:endParaRPr lang="en-US" sz="1600" b="0"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4643">
                <a:tc>
                  <a:txBody>
                    <a:bodyPr/>
                    <a:lstStyle/>
                    <a:p>
                      <a:pPr algn="l" fontAlgn="t"/>
                      <a:r>
                        <a:rPr lang="en-US" sz="1400" b="1" u="none" strike="noStrike">
                          <a:effectLst/>
                        </a:rPr>
                        <a:t>Cloud / External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u="none" strike="noStrike">
                          <a:effectLst/>
                        </a:rPr>
                        <a:t> Cloud or external third party storage is prohibited. </a:t>
                      </a:r>
                      <a:endParaRPr lang="en-US" sz="1600" b="0"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44643">
                <a:tc>
                  <a:txBody>
                    <a:bodyPr/>
                    <a:lstStyle/>
                    <a:p>
                      <a:pPr algn="l" fontAlgn="t"/>
                      <a:r>
                        <a:rPr lang="en-US" sz="1400" b="1" u="none" strike="noStrike">
                          <a:effectLst/>
                        </a:rPr>
                        <a:t>Disaster Recovery</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u="none" strike="noStrike">
                          <a:effectLst/>
                        </a:rPr>
                        <a:t>All </a:t>
                      </a:r>
                      <a:r>
                        <a:rPr lang="en-US" sz="1600" u="none" strike="noStrike" err="1">
                          <a:effectLst/>
                        </a:rPr>
                        <a:t>DoD</a:t>
                      </a:r>
                      <a:r>
                        <a:rPr lang="en-US" sz="1600" u="none" strike="noStrike">
                          <a:effectLst/>
                        </a:rPr>
                        <a:t> classified information must be backed up according to law, regulation, contract, or other agreement.</a:t>
                      </a:r>
                      <a:endParaRPr lang="en-US" sz="1600" b="0"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16671">
                <a:tc>
                  <a:txBody>
                    <a:bodyPr/>
                    <a:lstStyle/>
                    <a:p>
                      <a:pPr algn="l" fontAlgn="t"/>
                      <a:r>
                        <a:rPr lang="en-US" sz="1400" b="1" i="0" u="none" strike="noStrike">
                          <a:solidFill>
                            <a:srgbClr val="000000"/>
                          </a:solidFill>
                          <a:effectLst/>
                          <a:latin typeface="Calibri"/>
                        </a:rPr>
                        <a:t>Remote Access</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Calibri"/>
                        </a:rPr>
                        <a:t>Remote access via</a:t>
                      </a:r>
                      <a:r>
                        <a:rPr lang="en-US" sz="1600" b="0" i="0" u="none" strike="noStrike" baseline="0" dirty="0">
                          <a:solidFill>
                            <a:srgbClr val="000000"/>
                          </a:solidFill>
                          <a:effectLst/>
                          <a:latin typeface="Calibri"/>
                        </a:rPr>
                        <a:t> the UNMC VPN utilizing two factor authentication is allowed.</a:t>
                      </a:r>
                      <a:endParaRPr lang="en-US" sz="1600" b="0" i="0" u="none" strike="noStrike" dirty="0">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5" name="Picture 4" descr="http://www.extremerecyclinginc.com/uploads/1/9/1/6/19161731/3015289.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27537" y="0"/>
            <a:ext cx="761999" cy="685799"/>
          </a:xfrm>
          <a:prstGeom prst="rect">
            <a:avLst/>
          </a:prstGeom>
          <a:noFill/>
          <a:ln>
            <a:noFill/>
          </a:ln>
        </p:spPr>
      </p:pic>
    </p:spTree>
    <p:extLst>
      <p:ext uri="{BB962C8B-B14F-4D97-AF65-F5344CB8AC3E}">
        <p14:creationId xmlns:p14="http://schemas.microsoft.com/office/powerpoint/2010/main" val="204353906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8534400" cy="457200"/>
          </a:xfrm>
        </p:spPr>
        <p:txBody>
          <a:bodyPr>
            <a:noAutofit/>
          </a:bodyPr>
          <a:lstStyle/>
          <a:p>
            <a:pPr algn="ctr"/>
            <a:r>
              <a:rPr lang="en-US" sz="3600"/>
              <a:t>VA Data</a:t>
            </a:r>
          </a:p>
        </p:txBody>
      </p:sp>
      <p:graphicFrame>
        <p:nvGraphicFramePr>
          <p:cNvPr id="4" name="Table 3"/>
          <p:cNvGraphicFramePr>
            <a:graphicFrameLocks noGrp="1"/>
          </p:cNvGraphicFramePr>
          <p:nvPr>
            <p:extLst>
              <p:ext uri="{D42A27DB-BD31-4B8C-83A1-F6EECF244321}">
                <p14:modId xmlns:p14="http://schemas.microsoft.com/office/powerpoint/2010/main" val="4044349056"/>
              </p:ext>
            </p:extLst>
          </p:nvPr>
        </p:nvGraphicFramePr>
        <p:xfrm>
          <a:off x="609600" y="457200"/>
          <a:ext cx="8534400" cy="6425297"/>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57200">
                <a:tc>
                  <a:txBody>
                    <a:bodyPr/>
                    <a:lstStyle/>
                    <a:p>
                      <a:pPr algn="l" fontAlgn="t"/>
                      <a:r>
                        <a:rPr lang="en-US" sz="1400" b="1" u="none" strike="noStrike">
                          <a:effectLst/>
                        </a:rPr>
                        <a:t>Definition</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Unauthorized</a:t>
                      </a:r>
                      <a:r>
                        <a:rPr lang="en-US" sz="1600" b="0" i="0" u="none" strike="noStrike" baseline="0">
                          <a:solidFill>
                            <a:srgbClr val="000000"/>
                          </a:solidFill>
                          <a:effectLst/>
                          <a:latin typeface="+mn-lt"/>
                        </a:rPr>
                        <a:t> disclosure, alteration or destruction could result in a significant risk to you, research subjects, patients, the VA or its employees or its affiliates.</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90600">
                <a:tc>
                  <a:txBody>
                    <a:bodyPr/>
                    <a:lstStyle/>
                    <a:p>
                      <a:pPr algn="l" fontAlgn="t"/>
                      <a:r>
                        <a:rPr lang="en-US" sz="1400" b="1" i="0" u="none" strike="noStrike">
                          <a:solidFill>
                            <a:schemeClr val="dk1"/>
                          </a:solidFill>
                          <a:effectLst/>
                          <a:latin typeface="+mn-lt"/>
                        </a:rPr>
                        <a:t>Examples</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rPr>
                        <a:t>I. N</a:t>
                      </a:r>
                      <a:r>
                        <a:rPr kumimoji="0" lang="en-US" sz="1600" b="0" i="0" u="none" strike="noStrike" kern="1200" cap="none" spc="0" normalizeH="0" baseline="0" noProof="0">
                          <a:ln>
                            <a:noFill/>
                          </a:ln>
                          <a:solidFill>
                            <a:srgbClr val="000000"/>
                          </a:solidFill>
                          <a:effectLst/>
                          <a:uLnTx/>
                          <a:uFillTx/>
                          <a:latin typeface="+mn-lt"/>
                        </a:rPr>
                        <a:t>on-public  research data, personnel files, internal memos and email, budgets, plans, and financial information, contracts.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II. </a:t>
                      </a:r>
                      <a:r>
                        <a:rPr lang="en-US" sz="1600" b="0" i="0" u="none" strike="noStrike">
                          <a:solidFill>
                            <a:srgbClr val="000000"/>
                          </a:solidFill>
                          <a:effectLst/>
                          <a:latin typeface="+mn-lt"/>
                        </a:rPr>
                        <a:t>All Protected Health Information (</a:t>
                      </a:r>
                      <a:r>
                        <a:rPr lang="en-US" sz="1600" b="0" i="0" u="none" strike="noStrike">
                          <a:solidFill>
                            <a:schemeClr val="tx1"/>
                          </a:solidFill>
                          <a:effectLst/>
                          <a:latin typeface="+mn-lt"/>
                        </a:rPr>
                        <a:t>PHI)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rPr>
                        <a:t>III. Private Personal Information (PPI)</a:t>
                      </a:r>
                      <a:endParaRPr kumimoji="0" lang="en-US" sz="1600" b="0" i="0" u="none" strike="noStrike" kern="1200" cap="none" spc="0" normalizeH="0" baseline="0" noProof="0">
                        <a:ln>
                          <a:noFill/>
                        </a:ln>
                        <a:solidFill>
                          <a:srgbClr val="000000"/>
                        </a:solidFill>
                        <a:effectLst/>
                        <a:uLnTx/>
                        <a:uFillTx/>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400">
                <a:tc>
                  <a:txBody>
                    <a:bodyPr/>
                    <a:lstStyle/>
                    <a:p>
                      <a:pPr algn="l" fontAlgn="t"/>
                      <a:r>
                        <a:rPr lang="en-US" sz="1400" b="1" i="0" u="none" strike="noStrike">
                          <a:solidFill>
                            <a:schemeClr val="dk1"/>
                          </a:solidFill>
                          <a:effectLst/>
                          <a:latin typeface="+mn-lt"/>
                        </a:rPr>
                        <a:t>Password</a:t>
                      </a:r>
                      <a:r>
                        <a:rPr lang="en-US" sz="1400" b="1" i="0" u="none" strike="noStrike" baseline="0">
                          <a:solidFill>
                            <a:schemeClr val="dk1"/>
                          </a:solidFill>
                          <a:effectLst/>
                          <a:latin typeface="+mn-lt"/>
                        </a:rPr>
                        <a:t> Protection</a:t>
                      </a:r>
                      <a:endParaRPr lang="en-US" sz="14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mn-lt"/>
                        </a:rPr>
                        <a:t>Limited to those permitted under law, regulation and policies, and on a need to know basis. At least one physical (e.g.,</a:t>
                      </a:r>
                      <a:r>
                        <a:rPr lang="en-US" sz="1600" b="0" i="0" u="none" strike="noStrike" baseline="0" dirty="0">
                          <a:solidFill>
                            <a:srgbClr val="000000"/>
                          </a:solidFill>
                          <a:effectLst/>
                          <a:latin typeface="+mn-lt"/>
                        </a:rPr>
                        <a:t> locked room  and /or card access)</a:t>
                      </a:r>
                      <a:r>
                        <a:rPr lang="en-US" sz="1600" b="0" i="0" u="none" strike="noStrike" dirty="0">
                          <a:solidFill>
                            <a:srgbClr val="000000"/>
                          </a:solidFill>
                          <a:effectLst/>
                          <a:latin typeface="+mn-lt"/>
                        </a:rPr>
                        <a:t> or electronic barrier (e.g., </a:t>
                      </a:r>
                      <a:r>
                        <a:rPr lang="en-US" sz="1600" b="0" i="0" u="none" strike="noStrike" baseline="0" dirty="0">
                          <a:solidFill>
                            <a:srgbClr val="000000"/>
                          </a:solidFill>
                          <a:effectLst/>
                          <a:latin typeface="+mn-lt"/>
                        </a:rPr>
                        <a:t>software- and/or hardware-based firewalls)</a:t>
                      </a:r>
                      <a:r>
                        <a:rPr lang="en-US" sz="1600" b="0" i="0" u="none" strike="noStrike" dirty="0">
                          <a:solidFill>
                            <a:srgbClr val="000000"/>
                          </a:solidFill>
                          <a:effectLst/>
                          <a:latin typeface="+mn-lt"/>
                        </a:rPr>
                        <a:t> should be in place when not under direct individual control of an authorized user.</a:t>
                      </a:r>
                      <a:endParaRPr lang="en-US" sz="1600" b="0" i="0" u="none" strike="noStrike" baseline="0" dirty="0">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5440">
                <a:tc>
                  <a:txBody>
                    <a:bodyPr/>
                    <a:lstStyle/>
                    <a:p>
                      <a:pPr algn="l" fontAlgn="t"/>
                      <a:r>
                        <a:rPr lang="en-US" sz="1400" b="1" u="none" strike="noStrike">
                          <a:effectLst/>
                          <a:latin typeface="+mn-lt"/>
                        </a:rPr>
                        <a:t>Data</a:t>
                      </a:r>
                      <a:r>
                        <a:rPr lang="en-US" sz="1400" b="1" u="none" strike="noStrike" baseline="0">
                          <a:effectLst/>
                          <a:latin typeface="+mn-lt"/>
                        </a:rPr>
                        <a:t> Transfer</a:t>
                      </a:r>
                      <a:endParaRPr lang="en-US" sz="1400" b="1"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Encryption and/or password</a:t>
                      </a:r>
                      <a:r>
                        <a:rPr lang="en-US" sz="1600" b="0" i="0" u="none" strike="noStrike" baseline="0">
                          <a:solidFill>
                            <a:schemeClr val="tx1"/>
                          </a:solidFill>
                          <a:effectLst/>
                          <a:latin typeface="+mn-lt"/>
                        </a:rPr>
                        <a:t> protection</a:t>
                      </a:r>
                      <a:r>
                        <a:rPr lang="en-US" sz="1600" b="0" i="0" u="none" strike="noStrike">
                          <a:solidFill>
                            <a:schemeClr val="tx1"/>
                          </a:solidFill>
                          <a:effectLst/>
                          <a:latin typeface="+mn-lt"/>
                        </a:rPr>
                        <a:t> required to transmit information through a network. </a:t>
                      </a:r>
                      <a:r>
                        <a:rPr lang="en-US" sz="1600" b="0" i="0" u="none" strike="noStrike" baseline="0">
                          <a:solidFill>
                            <a:schemeClr val="tx1"/>
                          </a:solidFill>
                          <a:effectLst/>
                          <a:latin typeface="+mn-lt"/>
                        </a:rPr>
                        <a:t>Use UNMC  email services to transfer confidential information within the network and to external entities. </a:t>
                      </a:r>
                      <a:r>
                        <a:rPr lang="en-US" sz="1600" b="0" i="0" u="none" strike="noStrike">
                          <a:solidFill>
                            <a:schemeClr val="tx1"/>
                          </a:solidFill>
                          <a:effectLst/>
                          <a:latin typeface="+mn-lt"/>
                        </a:rPr>
                        <a:t>Transfer should be encrypted if sent</a:t>
                      </a:r>
                      <a:r>
                        <a:rPr lang="en-US" sz="1600" b="0" i="0" u="none" strike="noStrike" baseline="0">
                          <a:solidFill>
                            <a:schemeClr val="tx1"/>
                          </a:solidFill>
                          <a:effectLst/>
                          <a:latin typeface="+mn-lt"/>
                        </a:rPr>
                        <a:t> over the Internet.</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l" fontAlgn="t"/>
                      <a:r>
                        <a:rPr lang="en-US" sz="1400" b="1" u="none" strike="noStrike">
                          <a:effectLst/>
                        </a:rPr>
                        <a:t>Cloud / Premise Server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rPr>
                        <a:t>Must be on VA servers.</a:t>
                      </a:r>
                      <a:endParaRPr lang="en-US" sz="1600" b="0" i="0" u="none" strike="noStrike">
                        <a:solidFill>
                          <a:srgbClr val="000000"/>
                        </a:solidFill>
                        <a:effectLst/>
                        <a:latin typeface="+mn-lt"/>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62000">
                <a:tc>
                  <a:txBody>
                    <a:bodyPr/>
                    <a:lstStyle/>
                    <a:p>
                      <a:pPr algn="l" fontAlgn="t"/>
                      <a:r>
                        <a:rPr lang="en-US" sz="1400" b="1" u="none" strike="noStrike">
                          <a:effectLst/>
                        </a:rPr>
                        <a:t>Workstation and Laptop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Data if stored on a workstation or laptop must follow internal and external requirements including physical and password protection. It is recommended that these data be backed-up on VA servers.</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69240">
                <a:tc>
                  <a:txBody>
                    <a:bodyPr/>
                    <a:lstStyle/>
                    <a:p>
                      <a:pPr algn="l" fontAlgn="t"/>
                      <a:r>
                        <a:rPr lang="en-US" sz="1400" b="1" u="none" strike="noStrike">
                          <a:effectLst/>
                        </a:rPr>
                        <a:t>Removable / Portable Media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Removable and portable media must </a:t>
                      </a:r>
                      <a:r>
                        <a:rPr lang="en-US" sz="1600" b="0" i="0" u="none" strike="noStrike">
                          <a:solidFill>
                            <a:schemeClr val="tx1"/>
                          </a:solidFill>
                          <a:effectLst/>
                          <a:latin typeface="+mn-lt"/>
                        </a:rPr>
                        <a:t>be VA approved,</a:t>
                      </a:r>
                      <a:r>
                        <a:rPr lang="en-US" sz="1600" b="0" i="0" u="none" strike="noStrike" baseline="0">
                          <a:solidFill>
                            <a:schemeClr val="tx1"/>
                          </a:solidFill>
                          <a:effectLst/>
                          <a:latin typeface="+mn-lt"/>
                        </a:rPr>
                        <a:t> </a:t>
                      </a:r>
                      <a:r>
                        <a:rPr lang="en-US" sz="1600" b="0" i="0" u="none" strike="noStrike">
                          <a:solidFill>
                            <a:schemeClr val="tx1"/>
                          </a:solidFill>
                          <a:effectLst/>
                          <a:latin typeface="+mn-lt"/>
                        </a:rPr>
                        <a:t>encrypted, and Federal Information Processing Standard Publication (FIPS PUB) 140-2 compliant.</a:t>
                      </a:r>
                      <a:endParaRPr lang="en-US" sz="1600" b="0" i="0" u="none" strike="noStrike">
                        <a:solidFill>
                          <a:schemeClr val="tx1"/>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l" fontAlgn="t"/>
                      <a:r>
                        <a:rPr lang="en-US" sz="1400" b="1" u="none" strike="noStrike">
                          <a:effectLst/>
                        </a:rPr>
                        <a:t>Cloud / External  Storage</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u="none" strike="noStrike">
                          <a:effectLst/>
                        </a:rPr>
                        <a:t> Cloud or external third party storage is prohibited. </a:t>
                      </a:r>
                      <a:endParaRPr lang="en-US" sz="1600" b="0"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33400">
                <a:tc>
                  <a:txBody>
                    <a:bodyPr/>
                    <a:lstStyle/>
                    <a:p>
                      <a:pPr algn="l" fontAlgn="t"/>
                      <a:r>
                        <a:rPr lang="en-US" sz="1400" b="1" u="none" strike="noStrike">
                          <a:effectLst/>
                        </a:rPr>
                        <a:t>Disaster Recovery</a:t>
                      </a:r>
                      <a:endParaRPr lang="en-US" sz="1400" b="1" i="0" u="none" strike="noStrike">
                        <a:solidFill>
                          <a:srgbClr val="000000"/>
                        </a:solidFill>
                        <a:effectLst/>
                        <a:latin typeface="Calibri"/>
                      </a:endParaRP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All Private/Confidential Data should be backed up on a server in a separate </a:t>
                      </a:r>
                    </a:p>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physical location that contains similar logical and physical security controls in place.</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45857">
                <a:tc>
                  <a:txBody>
                    <a:bodyPr/>
                    <a:lstStyle/>
                    <a:p>
                      <a:pPr algn="l" fontAlgn="t"/>
                      <a:r>
                        <a:rPr lang="en-US" sz="1400" b="1" i="0" u="none" strike="noStrike">
                          <a:solidFill>
                            <a:srgbClr val="000000"/>
                          </a:solidFill>
                          <a:effectLst/>
                          <a:latin typeface="Calibri"/>
                        </a:rPr>
                        <a:t>Remote Access</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Requires VA VPN secure remote access.</a:t>
                      </a:r>
                    </a:p>
                  </a:txBody>
                  <a:tcPr marL="660" marR="660" marT="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0" y="-1"/>
            <a:ext cx="457201" cy="457201"/>
          </a:xfrm>
          <a:prstGeom prst="rect">
            <a:avLst/>
          </a:prstGeom>
        </p:spPr>
      </p:pic>
    </p:spTree>
    <p:extLst>
      <p:ext uri="{BB962C8B-B14F-4D97-AF65-F5344CB8AC3E}">
        <p14:creationId xmlns:p14="http://schemas.microsoft.com/office/powerpoint/2010/main" val="249197586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0"/>
            <a:ext cx="8077200" cy="914400"/>
          </a:xfrm>
        </p:spPr>
        <p:txBody>
          <a:bodyPr>
            <a:normAutofit/>
          </a:bodyPr>
          <a:lstStyle/>
          <a:p>
            <a:pPr algn="ctr"/>
            <a:r>
              <a:rPr lang="en-US" sz="3600"/>
              <a:t>Research Data Storage Options</a:t>
            </a:r>
          </a:p>
        </p:txBody>
      </p:sp>
      <p:sp>
        <p:nvSpPr>
          <p:cNvPr id="3" name="Content Placeholder 2"/>
          <p:cNvSpPr>
            <a:spLocks noGrp="1"/>
          </p:cNvSpPr>
          <p:nvPr>
            <p:ph sz="half" idx="1"/>
            <p:custDataLst>
              <p:tags r:id="rId3"/>
            </p:custDataLst>
          </p:nvPr>
        </p:nvSpPr>
        <p:spPr>
          <a:xfrm>
            <a:off x="838200" y="990600"/>
            <a:ext cx="8001000" cy="5059363"/>
          </a:xfrm>
        </p:spPr>
        <p:txBody>
          <a:bodyPr>
            <a:normAutofit fontScale="92500"/>
          </a:bodyPr>
          <a:lstStyle/>
          <a:p>
            <a:pPr marL="571500" indent="-571500">
              <a:buFont typeface="+mj-lt"/>
              <a:buAutoNum type="romanUcPeriod"/>
            </a:pPr>
            <a:endParaRPr lang="en-US" sz="3600" dirty="0"/>
          </a:p>
          <a:p>
            <a:pPr marL="571500" indent="-571500">
              <a:buFont typeface="+mj-lt"/>
              <a:buAutoNum type="romanUcPeriod"/>
            </a:pPr>
            <a:r>
              <a:rPr lang="en-US" sz="3600" dirty="0"/>
              <a:t>RITO Enterprise Storage (PHI &amp; non-PHI)</a:t>
            </a:r>
          </a:p>
          <a:p>
            <a:pPr marL="571500" indent="-571500">
              <a:buFont typeface="+mj-lt"/>
              <a:buAutoNum type="romanUcPeriod"/>
            </a:pPr>
            <a:r>
              <a:rPr lang="en-US" sz="3600" dirty="0"/>
              <a:t>Office365 SharePoint (PHI &amp; non-PHI)</a:t>
            </a:r>
          </a:p>
          <a:p>
            <a:pPr marL="571500" indent="-571500">
              <a:buFont typeface="+mj-lt"/>
              <a:buAutoNum type="romanUcPeriod"/>
            </a:pPr>
            <a:r>
              <a:rPr lang="en-US" sz="3600" dirty="0"/>
              <a:t>BOX Cloud Storage (PHI &amp; non-PHI)</a:t>
            </a:r>
          </a:p>
          <a:p>
            <a:pPr marL="571500" indent="-571500">
              <a:buFont typeface="+mj-lt"/>
              <a:buAutoNum type="romanUcPeriod"/>
            </a:pPr>
            <a:r>
              <a:rPr lang="en-US" sz="3600" dirty="0"/>
              <a:t>Attic Storage (non-PHI at PKI)</a:t>
            </a:r>
          </a:p>
          <a:p>
            <a:pPr marL="571500" indent="-571500">
              <a:buFont typeface="+mj-lt"/>
              <a:buAutoNum type="romanUcPeriod"/>
            </a:pPr>
            <a:r>
              <a:rPr lang="en-US" sz="3600" dirty="0"/>
              <a:t>ITS managed on premise Enterprise storage (contact ITS </a:t>
            </a:r>
            <a:r>
              <a:rPr lang="en-US" sz="3600" dirty="0" err="1"/>
              <a:t>HelpDesk</a:t>
            </a:r>
            <a:r>
              <a:rPr lang="en-US" sz="3600" dirty="0"/>
              <a:t>) </a:t>
            </a:r>
          </a:p>
          <a:p>
            <a:pPr marL="571500" indent="-571500">
              <a:buFont typeface="+mj-lt"/>
              <a:buAutoNum type="romanUcPeriod"/>
            </a:pPr>
            <a:endParaRPr lang="en-US" sz="3600" dirty="0"/>
          </a:p>
          <a:p>
            <a:endParaRPr lang="en-US" sz="3600" dirty="0"/>
          </a:p>
          <a:p>
            <a:pPr marL="571500" indent="-571500">
              <a:buFont typeface="+mj-lt"/>
              <a:buAutoNum type="romanUcPeriod"/>
            </a:pPr>
            <a:endParaRPr lang="en-US" sz="3600" dirty="0"/>
          </a:p>
          <a:p>
            <a:pPr marL="571500" indent="-571500">
              <a:buFont typeface="+mj-lt"/>
              <a:buAutoNum type="romanUcPeriod"/>
            </a:pPr>
            <a:endParaRPr lang="en-US" sz="3600" dirty="0"/>
          </a:p>
        </p:txBody>
      </p:sp>
    </p:spTree>
    <p:custDataLst>
      <p:tags r:id="rId1"/>
    </p:custDataLst>
    <p:extLst>
      <p:ext uri="{BB962C8B-B14F-4D97-AF65-F5344CB8AC3E}">
        <p14:creationId xmlns:p14="http://schemas.microsoft.com/office/powerpoint/2010/main" val="306149028"/>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1.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2515</Words>
  <Application>Microsoft Office PowerPoint</Application>
  <PresentationFormat>On-screen Show (4:3)</PresentationFormat>
  <Paragraphs>248</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Arial-BoldMT</vt:lpstr>
      <vt:lpstr>Calibri</vt:lpstr>
      <vt:lpstr>NeMed_Presentation</vt:lpstr>
      <vt:lpstr>Research Data and Secure Storage Options</vt:lpstr>
      <vt:lpstr>Agenda</vt:lpstr>
      <vt:lpstr>How do I classify my Research Data?</vt:lpstr>
      <vt:lpstr>Public Data</vt:lpstr>
      <vt:lpstr>Private / Confidential Data</vt:lpstr>
      <vt:lpstr>Private / Confidential Data Continue</vt:lpstr>
      <vt:lpstr>Secure DoD Data</vt:lpstr>
      <vt:lpstr>VA Data</vt:lpstr>
      <vt:lpstr>Research Data Storage Options</vt:lpstr>
      <vt:lpstr>II. Research Data Storage - Local</vt:lpstr>
      <vt:lpstr>II. Research Data Storage in Cloud</vt:lpstr>
      <vt:lpstr>II. Research Data Storage – Off Site</vt:lpstr>
      <vt:lpstr>UNMC Box Security (Info from Box security team)</vt:lpstr>
      <vt:lpstr>UNMC Box Security (Info from Box security team)</vt:lpstr>
      <vt:lpstr>Resources</vt:lpstr>
      <vt:lpstr>Who’s Who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and Secure Storage Options</dc:title>
  <cp:lastModifiedBy>Yarroju, Vinod Kumar</cp:lastModifiedBy>
  <cp:revision>7</cp:revision>
  <dcterms:modified xsi:type="dcterms:W3CDTF">2021-11-16T21:20:28Z</dcterms:modified>
</cp:coreProperties>
</file>