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22"/>
  </p:notesMasterIdLst>
  <p:sldIdLst>
    <p:sldId id="272" r:id="rId2"/>
    <p:sldId id="273" r:id="rId3"/>
    <p:sldId id="277" r:id="rId4"/>
    <p:sldId id="259" r:id="rId5"/>
    <p:sldId id="263" r:id="rId6"/>
    <p:sldId id="262" r:id="rId7"/>
    <p:sldId id="276" r:id="rId8"/>
    <p:sldId id="275" r:id="rId9"/>
    <p:sldId id="279" r:id="rId10"/>
    <p:sldId id="270" r:id="rId11"/>
    <p:sldId id="268" r:id="rId12"/>
    <p:sldId id="271" r:id="rId13"/>
    <p:sldId id="269" r:id="rId14"/>
    <p:sldId id="274" r:id="rId15"/>
    <p:sldId id="283" r:id="rId16"/>
    <p:sldId id="280" r:id="rId17"/>
    <p:sldId id="281" r:id="rId18"/>
    <p:sldId id="282" r:id="rId19"/>
    <p:sldId id="261" r:id="rId20"/>
    <p:sldId id="258"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713"/>
    <a:srgbClr val="A9020F"/>
    <a:srgbClr val="AD122A"/>
    <a:srgbClr val="989EA3"/>
    <a:srgbClr val="AC1F2D"/>
    <a:srgbClr val="C3CD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140" autoAdjust="0"/>
  </p:normalViewPr>
  <p:slideViewPr>
    <p:cSldViewPr snapToGrid="0">
      <p:cViewPr varScale="1">
        <p:scale>
          <a:sx n="75" d="100"/>
          <a:sy n="75" d="100"/>
        </p:scale>
        <p:origin x="255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A899522-7B0A-4F44-95AA-247242F00423}" type="datetimeFigureOut">
              <a:rPr lang="en-US"/>
              <a:t>4/10/2017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A5DC769-61D5-4246-9A53-18C1541D6BC8}" type="slidenum">
              <a:rPr lang="en-US"/>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5DC769-61D5-4246-9A53-18C1541D6BC8}" type="slidenum">
              <a:rPr lang="en-US"/>
              <a:t>1</a:t>
            </a:fld>
            <a:endParaRPr lang="en-US"/>
          </a:p>
        </p:txBody>
      </p:sp>
    </p:spTree>
    <p:extLst>
      <p:ext uri="{BB962C8B-B14F-4D97-AF65-F5344CB8AC3E}">
        <p14:creationId xmlns:p14="http://schemas.microsoft.com/office/powerpoint/2010/main" val="288454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DC769-61D5-4246-9A53-18C1541D6BC8}" type="slidenum">
              <a:rPr lang="en-US" smtClean="0"/>
              <a:t>3</a:t>
            </a:fld>
            <a:endParaRPr lang="en-US"/>
          </a:p>
        </p:txBody>
      </p:sp>
    </p:spTree>
    <p:extLst>
      <p:ext uri="{BB962C8B-B14F-4D97-AF65-F5344CB8AC3E}">
        <p14:creationId xmlns:p14="http://schemas.microsoft.com/office/powerpoint/2010/main" val="2420888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US" sz="2200" dirty="0"/>
              <a:t>You need assistance in configuring your project or need to make changes after it is in production ($60/hour fee applies)</a:t>
            </a:r>
          </a:p>
          <a:p>
            <a:pPr marL="1048245" lvl="1">
              <a:buFont typeface="Arial" panose="020B0604020202020204" pitchFamily="34" charset="0"/>
              <a:buChar char="•"/>
            </a:pPr>
            <a:r>
              <a:rPr lang="en-US" sz="2200" i="1" dirty="0">
                <a:solidFill>
                  <a:schemeClr val="bg1">
                    <a:lumMod val="50000"/>
                  </a:schemeClr>
                </a:solidFill>
              </a:rPr>
              <a:t>Tip: Go through the online documentation and tutorial videos</a:t>
            </a:r>
          </a:p>
          <a:p>
            <a:pPr marL="1048245" lvl="1">
              <a:buFont typeface="Arial" panose="020B0604020202020204" pitchFamily="34" charset="0"/>
              <a:buChar char="•"/>
            </a:pPr>
            <a:endParaRPr lang="en-US" sz="2200" i="1" dirty="0">
              <a:solidFill>
                <a:schemeClr val="bg1">
                  <a:lumMod val="50000"/>
                </a:schemeClr>
              </a:solidFill>
            </a:endParaRPr>
          </a:p>
          <a:p>
            <a:pPr marL="291179" indent="-291179">
              <a:buFont typeface="Arial" panose="020B0604020202020204" pitchFamily="34" charset="0"/>
              <a:buChar char="•"/>
            </a:pPr>
            <a:r>
              <a:rPr lang="en-US" sz="2200" dirty="0"/>
              <a:t>You need to add non-UNMC users to your project</a:t>
            </a:r>
          </a:p>
          <a:p>
            <a:pPr marL="1048245" lvl="1">
              <a:buFont typeface="Arial" panose="020B0604020202020204" pitchFamily="34" charset="0"/>
              <a:buChar char="•"/>
            </a:pPr>
            <a:r>
              <a:rPr lang="en-US" sz="2200" i="1" dirty="0">
                <a:solidFill>
                  <a:schemeClr val="bg1">
                    <a:lumMod val="50000"/>
                  </a:schemeClr>
                </a:solidFill>
              </a:rPr>
              <a:t>External email addresses cannot login to </a:t>
            </a:r>
            <a:r>
              <a:rPr lang="en-US" sz="2200" i="1" dirty="0" err="1">
                <a:solidFill>
                  <a:schemeClr val="bg1">
                    <a:lumMod val="50000"/>
                  </a:schemeClr>
                </a:solidFill>
              </a:rPr>
              <a:t>REDCap</a:t>
            </a:r>
            <a:r>
              <a:rPr lang="en-US" sz="2200" i="1" dirty="0">
                <a:solidFill>
                  <a:schemeClr val="bg1">
                    <a:lumMod val="50000"/>
                  </a:schemeClr>
                </a:solidFill>
              </a:rPr>
              <a:t> until we add their accounts (hourly fee applies)</a:t>
            </a:r>
          </a:p>
          <a:p>
            <a:pPr marL="1048245" lvl="1">
              <a:buFont typeface="Arial" panose="020B0604020202020204" pitchFamily="34" charset="0"/>
              <a:buChar char="•"/>
            </a:pPr>
            <a:endParaRPr lang="en-US" sz="2200" dirty="0"/>
          </a:p>
          <a:p>
            <a:pPr marL="291179" indent="-291179">
              <a:buFont typeface="Arial" panose="020B0604020202020204" pitchFamily="34" charset="0"/>
              <a:buChar char="•"/>
            </a:pPr>
            <a:r>
              <a:rPr lang="en-US" sz="2200" dirty="0"/>
              <a:t>Your project uses excessive amounts of data</a:t>
            </a:r>
          </a:p>
          <a:p>
            <a:pPr marL="1048245" lvl="1">
              <a:buFont typeface="Arial" panose="020B0604020202020204" pitchFamily="34" charset="0"/>
              <a:buChar char="•"/>
            </a:pPr>
            <a:r>
              <a:rPr lang="en-US" sz="2200" i="1" dirty="0">
                <a:solidFill>
                  <a:schemeClr val="bg1">
                    <a:lumMod val="50000"/>
                  </a:schemeClr>
                </a:solidFill>
              </a:rPr>
              <a:t>Currently, only 1.5% of projects exceed quotas</a:t>
            </a:r>
          </a:p>
          <a:p>
            <a:pPr marL="1048245" lvl="1">
              <a:buFont typeface="Arial" panose="020B0604020202020204" pitchFamily="34" charset="0"/>
              <a:buChar char="•"/>
            </a:pPr>
            <a:r>
              <a:rPr lang="en-US" sz="2200" i="1" dirty="0">
                <a:solidFill>
                  <a:schemeClr val="bg1">
                    <a:lumMod val="50000"/>
                  </a:schemeClr>
                </a:solidFill>
              </a:rPr>
              <a:t>Data usage is mostly from web page views, not database</a:t>
            </a:r>
          </a:p>
          <a:p>
            <a:pPr marL="1048245" lvl="1">
              <a:buFont typeface="Arial" panose="020B0604020202020204" pitchFamily="34" charset="0"/>
              <a:buChar char="•"/>
            </a:pPr>
            <a:endParaRPr lang="en-US" sz="2200" dirty="0"/>
          </a:p>
          <a:p>
            <a:pPr marL="291179" indent="-291179">
              <a:buFont typeface="Arial" panose="020B0604020202020204" pitchFamily="34" charset="0"/>
              <a:buChar char="•"/>
            </a:pPr>
            <a:r>
              <a:rPr lang="en-US" sz="2200" dirty="0"/>
              <a:t>You have a long-term project (12 or more months)</a:t>
            </a:r>
          </a:p>
          <a:p>
            <a:pPr marL="1048245" lvl="1">
              <a:buFont typeface="Arial" panose="020B0604020202020204" pitchFamily="34" charset="0"/>
              <a:buChar char="•"/>
            </a:pPr>
            <a:r>
              <a:rPr lang="en-US" sz="2200" i="1" dirty="0">
                <a:solidFill>
                  <a:schemeClr val="bg1">
                    <a:lumMod val="50000"/>
                  </a:schemeClr>
                </a:solidFill>
              </a:rPr>
              <a:t>$150/year</a:t>
            </a:r>
            <a:endParaRPr lang="en-US" sz="2200" i="1" dirty="0">
              <a:solidFill>
                <a:schemeClr val="bg1">
                  <a:lumMod val="50000"/>
                </a:schemeClr>
              </a:solidFill>
            </a:endParaRPr>
          </a:p>
        </p:txBody>
      </p:sp>
      <p:sp>
        <p:nvSpPr>
          <p:cNvPr id="4" name="Slide Number Placeholder 3"/>
          <p:cNvSpPr>
            <a:spLocks noGrp="1"/>
          </p:cNvSpPr>
          <p:nvPr>
            <p:ph type="sldNum" sz="quarter" idx="10"/>
          </p:nvPr>
        </p:nvSpPr>
        <p:spPr/>
        <p:txBody>
          <a:bodyPr/>
          <a:lstStyle/>
          <a:p>
            <a:fld id="{5A5DC769-61D5-4246-9A53-18C1541D6BC8}" type="slidenum">
              <a:rPr lang="en-US" smtClean="0"/>
              <a:t>9</a:t>
            </a:fld>
            <a:endParaRPr lang="en-US"/>
          </a:p>
        </p:txBody>
      </p:sp>
    </p:spTree>
    <p:extLst>
      <p:ext uri="{BB962C8B-B14F-4D97-AF65-F5344CB8AC3E}">
        <p14:creationId xmlns:p14="http://schemas.microsoft.com/office/powerpoint/2010/main" val="3058388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5DC769-61D5-4246-9A53-18C1541D6BC8}" type="slidenum">
              <a:rPr lang="en-US"/>
              <a:t>12</a:t>
            </a:fld>
            <a:endParaRPr lang="en-US"/>
          </a:p>
        </p:txBody>
      </p:sp>
    </p:spTree>
    <p:extLst>
      <p:ext uri="{BB962C8B-B14F-4D97-AF65-F5344CB8AC3E}">
        <p14:creationId xmlns:p14="http://schemas.microsoft.com/office/powerpoint/2010/main" val="83723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DC769-61D5-4246-9A53-18C1541D6BC8}" type="slidenum">
              <a:rPr lang="en-US" smtClean="0"/>
              <a:t>14</a:t>
            </a:fld>
            <a:endParaRPr lang="en-US"/>
          </a:p>
        </p:txBody>
      </p:sp>
    </p:spTree>
    <p:extLst>
      <p:ext uri="{BB962C8B-B14F-4D97-AF65-F5344CB8AC3E}">
        <p14:creationId xmlns:p14="http://schemas.microsoft.com/office/powerpoint/2010/main" val="1729270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Cover_bkg_Acrony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916720" y="657321"/>
            <a:ext cx="6480951" cy="3167843"/>
          </a:xfrm>
        </p:spPr>
        <p:txBody>
          <a:bodyPr anchor="b">
            <a:normAutofit/>
          </a:bodyPr>
          <a:lstStyle>
            <a:lvl1pPr algn="l">
              <a:lnSpc>
                <a:spcPct val="80000"/>
              </a:lnSpc>
              <a:defRPr sz="4500" b="1" i="0" baseline="0">
                <a:solidFill>
                  <a:schemeClr val="bg1"/>
                </a:solidFill>
                <a:latin typeface="Arial-BoldMT"/>
                <a:cs typeface="Arial-BoldMT"/>
              </a:defRPr>
            </a:lvl1pPr>
          </a:lstStyle>
          <a:p>
            <a:r>
              <a:rPr lang="en-US"/>
              <a:t>Headline</a:t>
            </a:r>
          </a:p>
        </p:txBody>
      </p:sp>
      <p:sp>
        <p:nvSpPr>
          <p:cNvPr id="3" name="Subtitle 2"/>
          <p:cNvSpPr>
            <a:spLocks noGrp="1"/>
          </p:cNvSpPr>
          <p:nvPr>
            <p:ph type="subTitle" idx="1" hasCustomPrompt="1"/>
          </p:nvPr>
        </p:nvSpPr>
        <p:spPr>
          <a:xfrm>
            <a:off x="916720" y="3825164"/>
            <a:ext cx="6400800" cy="688511"/>
          </a:xfrm>
        </p:spPr>
        <p:txBody>
          <a:bodyPr>
            <a:normAutofit/>
          </a:bodyPr>
          <a:lstStyle>
            <a:lvl1pPr marL="0" indent="0" algn="l">
              <a:buNone/>
              <a:defRPr sz="1600" b="1" i="0" baseline="0">
                <a:solidFill>
                  <a:srgbClr val="FDB713"/>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Subhead</a:t>
            </a:r>
          </a:p>
        </p:txBody>
      </p:sp>
    </p:spTree>
    <p:extLst>
      <p:ext uri="{BB962C8B-B14F-4D97-AF65-F5344CB8AC3E}">
        <p14:creationId xmlns:p14="http://schemas.microsoft.com/office/powerpoint/2010/main" val="100855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956666" y="395831"/>
            <a:ext cx="7606427" cy="1359153"/>
          </a:xfrm>
        </p:spPr>
        <p:txBody>
          <a:bodyPr tIns="0" bIns="0"/>
          <a:lstStyle/>
          <a:p>
            <a:r>
              <a:rPr lang="en-US"/>
              <a:t>Click to edit Master title style</a:t>
            </a:r>
          </a:p>
        </p:txBody>
      </p:sp>
      <p:sp>
        <p:nvSpPr>
          <p:cNvPr id="10" name="Content Placeholder 2"/>
          <p:cNvSpPr>
            <a:spLocks noGrp="1"/>
          </p:cNvSpPr>
          <p:nvPr>
            <p:ph idx="1"/>
          </p:nvPr>
        </p:nvSpPr>
        <p:spPr>
          <a:xfrm>
            <a:off x="956667" y="1882620"/>
            <a:ext cx="7282212" cy="395031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4/10/2017</a:t>
            </a:fld>
            <a:endParaRPr lang="en-US"/>
          </a:p>
        </p:txBody>
      </p:sp>
      <p:sp>
        <p:nvSpPr>
          <p:cNvPr id="8"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endParaRPr lang="en-US"/>
          </a:p>
        </p:txBody>
      </p:sp>
      <p:sp>
        <p:nvSpPr>
          <p:cNvPr id="11"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a:p>
        </p:txBody>
      </p:sp>
    </p:spTree>
    <p:extLst>
      <p:ext uri="{BB962C8B-B14F-4D97-AF65-F5344CB8AC3E}">
        <p14:creationId xmlns:p14="http://schemas.microsoft.com/office/powerpoint/2010/main" val="86738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2"/>
          <p:cNvSpPr>
            <a:spLocks noGrp="1"/>
          </p:cNvSpPr>
          <p:nvPr>
            <p:ph type="body" idx="14"/>
          </p:nvPr>
        </p:nvSpPr>
        <p:spPr>
          <a:xfrm>
            <a:off x="4679846" y="1882621"/>
            <a:ext cx="3465576" cy="3895426"/>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2"/>
          <p:cNvSpPr>
            <a:spLocks noGrp="1"/>
          </p:cNvSpPr>
          <p:nvPr>
            <p:ph type="body" idx="1"/>
          </p:nvPr>
        </p:nvSpPr>
        <p:spPr>
          <a:xfrm>
            <a:off x="956439" y="1882620"/>
            <a:ext cx="3465137" cy="3895427"/>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4/10/2017</a:t>
            </a:fld>
            <a:endParaRPr lang="en-US"/>
          </a:p>
        </p:txBody>
      </p:sp>
      <p:sp>
        <p:nvSpPr>
          <p:cNvPr id="11"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endParaRPr lang="en-US"/>
          </a:p>
        </p:txBody>
      </p:sp>
      <p:sp>
        <p:nvSpPr>
          <p:cNvPr id="12"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a:p>
        </p:txBody>
      </p:sp>
    </p:spTree>
    <p:extLst>
      <p:ext uri="{BB962C8B-B14F-4D97-AF65-F5344CB8AC3E}">
        <p14:creationId xmlns:p14="http://schemas.microsoft.com/office/powerpoint/2010/main" val="339057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losing_bk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ACECF05-0711-42AC-A7F7-77E81BB7687C}" type="datetimeFigureOut">
              <a:rPr lang="en-US" smtClean="0"/>
              <a:t>4/10/2017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313F1FE-1A47-4F70-A8B5-97C6209FF1F7}" type="slidenum">
              <a:rPr lang="en-US" smtClean="0"/>
              <a:t>‹#›</a:t>
            </a:fld>
            <a:endParaRPr lang="en-US"/>
          </a:p>
        </p:txBody>
      </p:sp>
    </p:spTree>
    <p:extLst>
      <p:ext uri="{BB962C8B-B14F-4D97-AF65-F5344CB8AC3E}">
        <p14:creationId xmlns:p14="http://schemas.microsoft.com/office/powerpoint/2010/main" val="504829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Content_bkg.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956666" y="395831"/>
            <a:ext cx="7606427" cy="1359153"/>
          </a:xfrm>
          <a:prstGeom prst="rect">
            <a:avLst/>
          </a:prstGeom>
        </p:spPr>
        <p:txBody>
          <a:bodyPr vert="horz" lIns="91440" tIns="0" rIns="91440" bIns="0" rtlCol="0" anchor="b">
            <a:normAutofit/>
          </a:bodyPr>
          <a:lstStyle/>
          <a:p>
            <a:r>
              <a:rPr lang="en-US"/>
              <a:t>Headline</a:t>
            </a:r>
          </a:p>
        </p:txBody>
      </p:sp>
      <p:sp>
        <p:nvSpPr>
          <p:cNvPr id="3" name="Text Placeholder 2"/>
          <p:cNvSpPr>
            <a:spLocks noGrp="1"/>
          </p:cNvSpPr>
          <p:nvPr>
            <p:ph type="body" idx="1"/>
          </p:nvPr>
        </p:nvSpPr>
        <p:spPr>
          <a:xfrm>
            <a:off x="956667" y="1882620"/>
            <a:ext cx="7282212" cy="46893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38" r:id="rId1"/>
    <p:sldLayoutId id="2147483740" r:id="rId2"/>
    <p:sldLayoutId id="2147483742" r:id="rId3"/>
    <p:sldLayoutId id="2147483743" r:id="rId4"/>
    <p:sldLayoutId id="2147483744" r:id="rId5"/>
  </p:sldLayoutIdLst>
  <p:txStyles>
    <p:titleStyle>
      <a:lvl1pPr algn="l" defTabSz="457200" rtl="0" eaLnBrk="1" latinLnBrk="0" hangingPunct="1">
        <a:lnSpc>
          <a:spcPct val="90000"/>
        </a:lnSpc>
        <a:spcBef>
          <a:spcPct val="0"/>
        </a:spcBef>
        <a:buNone/>
        <a:defRPr sz="4500" b="1" i="0" kern="1200" baseline="0">
          <a:solidFill>
            <a:srgbClr val="AD122A"/>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is.gd/11apri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unmcredcap.unmc.edu/redcap/index.php?action=myprojec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rojectredcap.org/resources/video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mailto:ResearchITOffice@gmail.com" TargetMode="External"/><Relationship Id="rId5" Type="http://schemas.openxmlformats.org/officeDocument/2006/relationships/hyperlink" Target="http://www.unmc.edu/vcr/rito/redcap/redcap-usage-policy.html" TargetMode="External"/><Relationship Id="rId4" Type="http://schemas.openxmlformats.org/officeDocument/2006/relationships/hyperlink" Target="https://www.unmc.edu/vcr/rito/redcap/"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projectredcap.org/resources/citations/"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unmcredcap.unmc.edu/redcap/redcap_v7.3.2/Design/online_designer.php?pid=1421&amp;page=demographics" TargetMode="External"/><Relationship Id="rId7" Type="http://schemas.openxmlformats.org/officeDocument/2006/relationships/image" Target="../media/image8.png"/><Relationship Id="rId2" Type="http://schemas.openxmlformats.org/officeDocument/2006/relationships/hyperlink" Target="http://unmcredcap.unmc.edu/" TargetMode="Externa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hyperlink" Target="https://unmcredcap.unmc.edu/redcap/surveys/?s=WC7T93AHAH"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s://unmcredcap.unmc.edu/" TargetMode="External"/><Relationship Id="rId1" Type="http://schemas.openxmlformats.org/officeDocument/2006/relationships/slideLayout" Target="../slideLayouts/slideLayout4.xml"/><Relationship Id="rId4" Type="http://schemas.openxmlformats.org/officeDocument/2006/relationships/hyperlink" Target="mailto:ResearchITOffice@gmail.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unmc.edu/vcr/rito/" TargetMode="External"/><Relationship Id="rId2" Type="http://schemas.openxmlformats.org/officeDocument/2006/relationships/hyperlink" Target="https://unmcredcap.unmc.edu/redcap/"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6720" y="394369"/>
            <a:ext cx="6480951" cy="2504279"/>
          </a:xfrm>
        </p:spPr>
        <p:txBody>
          <a:bodyPr>
            <a:normAutofit/>
          </a:bodyPr>
          <a:lstStyle/>
          <a:p>
            <a:pPr algn="ctr"/>
            <a:r>
              <a:rPr lang="en-US" sz="4000" dirty="0" err="1" smtClean="0"/>
              <a:t>REDCap</a:t>
            </a:r>
            <a:r>
              <a:rPr lang="en-US" sz="4000" dirty="0" smtClean="0"/>
              <a:t> Basics</a:t>
            </a:r>
            <a:endParaRPr lang="en-US" sz="4000" dirty="0">
              <a:effectLst/>
            </a:endParaRPr>
          </a:p>
        </p:txBody>
      </p:sp>
      <p:sp>
        <p:nvSpPr>
          <p:cNvPr id="3" name="Subtitle 2"/>
          <p:cNvSpPr>
            <a:spLocks noGrp="1"/>
          </p:cNvSpPr>
          <p:nvPr>
            <p:ph type="subTitle" idx="1"/>
          </p:nvPr>
        </p:nvSpPr>
        <p:spPr>
          <a:xfrm>
            <a:off x="916720" y="3825164"/>
            <a:ext cx="6400800" cy="2840812"/>
          </a:xfrm>
        </p:spPr>
        <p:txBody>
          <a:bodyPr vert="horz" lIns="91440" tIns="45720" rIns="91440" bIns="45720" rtlCol="0" anchor="t">
            <a:normAutofit/>
          </a:bodyPr>
          <a:lstStyle/>
          <a:p>
            <a:r>
              <a:rPr lang="EN-US" sz="2400" dirty="0" smtClean="0">
                <a:latin typeface="+mj-lt"/>
              </a:rPr>
              <a:t>Michael Gleason, Ph.D.</a:t>
            </a:r>
          </a:p>
          <a:p>
            <a:r>
              <a:rPr lang="EN-US" i="1" dirty="0" smtClean="0">
                <a:latin typeface="+mj-lt"/>
              </a:rPr>
              <a:t>Research Information Technology </a:t>
            </a:r>
            <a:r>
              <a:rPr lang="EN-US" i="1" dirty="0">
                <a:latin typeface="+mj-lt"/>
              </a:rPr>
              <a:t>Office</a:t>
            </a:r>
          </a:p>
          <a:p>
            <a:r>
              <a:rPr lang="EN-US" i="1" dirty="0">
                <a:latin typeface="+mj-lt"/>
              </a:rPr>
              <a:t>Office of the Vice Chancellor for Research</a:t>
            </a:r>
          </a:p>
          <a:p>
            <a:r>
              <a:rPr lang="EN-US" sz="1500" dirty="0">
                <a:solidFill>
                  <a:schemeClr val="bg1">
                    <a:lumMod val="75000"/>
                  </a:schemeClr>
                </a:solidFill>
                <a:latin typeface="Consolas" panose="020B0609020204030204" pitchFamily="49" charset="0"/>
                <a:cs typeface="Consolas" panose="020B0609020204030204" pitchFamily="49" charset="0"/>
              </a:rPr>
              <a:t>mgleason@unmc.edu</a:t>
            </a:r>
          </a:p>
          <a:p>
            <a:r>
              <a:rPr lang="EN-US" sz="1500" dirty="0">
                <a:solidFill>
                  <a:schemeClr val="bg1">
                    <a:lumMod val="75000"/>
                  </a:schemeClr>
                </a:solidFill>
                <a:latin typeface="Consolas" panose="020B0609020204030204" pitchFamily="49" charset="0"/>
                <a:cs typeface="Consolas" panose="020B0609020204030204" pitchFamily="49" charset="0"/>
              </a:rPr>
              <a:t>http://unmc.edu/rito</a:t>
            </a:r>
          </a:p>
          <a:p>
            <a:endParaRPr lang="en-US" sz="1800" dirty="0">
              <a:solidFill>
                <a:schemeClr val="bg1">
                  <a:lumMod val="75000"/>
                </a:schemeClr>
              </a:solidFill>
              <a:latin typeface="Consolas" panose="020B0609020204030204" pitchFamily="49" charset="0"/>
              <a:cs typeface="Consolas" panose="020B0609020204030204" pitchFamily="49" charset="0"/>
            </a:endParaRPr>
          </a:p>
          <a:p>
            <a:r>
              <a:rPr lang="EN-US" sz="2400" dirty="0" smtClean="0">
                <a:latin typeface="+mj-lt"/>
              </a:rPr>
              <a:t>Emily Glenn, MSLS</a:t>
            </a:r>
          </a:p>
          <a:p>
            <a:r>
              <a:rPr lang="EN-US" i="1" dirty="0" smtClean="0">
                <a:latin typeface="+mj-lt"/>
              </a:rPr>
              <a:t>McGoogan Library of Medicine</a:t>
            </a:r>
          </a:p>
          <a:p>
            <a:r>
              <a:rPr lang="EN-US" sz="1500" dirty="0" smtClean="0">
                <a:solidFill>
                  <a:schemeClr val="bg1">
                    <a:lumMod val="75000"/>
                  </a:schemeClr>
                </a:solidFill>
                <a:latin typeface="Consolas" panose="020B0609020204030204" pitchFamily="49" charset="0"/>
                <a:cs typeface="Consolas" panose="020B0609020204030204" pitchFamily="49" charset="0"/>
              </a:rPr>
              <a:t>emily.glenn@unmc.edu</a:t>
            </a:r>
          </a:p>
          <a:p>
            <a:endParaRPr lang="en-US" sz="1800" dirty="0">
              <a:solidFill>
                <a:schemeClr val="bg1">
                  <a:lumMod val="75000"/>
                </a:schemeClr>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801298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189002"/>
            <a:ext cx="7606427" cy="1359153"/>
          </a:xfrm>
        </p:spPr>
        <p:txBody>
          <a:bodyPr>
            <a:normAutofit/>
          </a:bodyPr>
          <a:lstStyle/>
          <a:p>
            <a:r>
              <a:rPr lang="EN-US" sz="4400" dirty="0" smtClean="0">
                <a:latin typeface="Arial" panose="020B0604020202020204" pitchFamily="34" charset="0"/>
                <a:cs typeface="Arial" panose="020B0604020202020204" pitchFamily="34" charset="0"/>
              </a:rPr>
              <a:t>Sample Survey</a:t>
            </a:r>
            <a:br>
              <a:rPr lang="EN-US" sz="4400" dirty="0" smtClean="0">
                <a:latin typeface="Arial" panose="020B0604020202020204" pitchFamily="34" charset="0"/>
                <a:cs typeface="Arial" panose="020B0604020202020204" pitchFamily="34" charset="0"/>
              </a:rPr>
            </a:br>
            <a:r>
              <a:rPr lang="EN-US" sz="4400" dirty="0" smtClean="0">
                <a:latin typeface="Arial" panose="020B0604020202020204" pitchFamily="34" charset="0"/>
                <a:cs typeface="Arial" panose="020B0604020202020204" pitchFamily="34" charset="0"/>
              </a:rPr>
              <a:t>Food Allergies </a:t>
            </a:r>
            <a:r>
              <a:rPr lang="EN-US" sz="4400" dirty="0" smtClean="0">
                <a:latin typeface="Arial" panose="020B0604020202020204" pitchFamily="34" charset="0"/>
                <a:cs typeface="Arial" panose="020B0604020202020204" pitchFamily="34" charset="0"/>
              </a:rPr>
              <a:t>Project</a:t>
            </a:r>
            <a:endParaRPr lang="EN-US" sz="4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57263" y="1882775"/>
            <a:ext cx="7842806" cy="3868738"/>
          </a:xfrm>
          <a:solidFill>
            <a:schemeClr val="bg2"/>
          </a:solidFill>
        </p:spPr>
        <p:txBody>
          <a:bodyPr vert="horz" lIns="91440" tIns="45720" rIns="91440" bIns="45720" rtlCol="0" anchor="t">
            <a:normAutofit/>
          </a:bodyPr>
          <a:lstStyle/>
          <a:p>
            <a:endParaRPr lang="en-US" sz="2400" b="1" dirty="0" smtClean="0">
              <a:latin typeface="Consolas" panose="020B0609020204030204" pitchFamily="49" charset="0"/>
              <a:cs typeface="Consolas" panose="020B0609020204030204" pitchFamily="49" charset="0"/>
            </a:endParaRPr>
          </a:p>
          <a:p>
            <a:endParaRPr lang="EN-US" sz="2400" b="1" dirty="0">
              <a:latin typeface="Consolas" panose="020B0609020204030204" pitchFamily="49" charset="0"/>
              <a:cs typeface="Consolas" panose="020B0609020204030204" pitchFamily="49" charset="0"/>
            </a:endParaRPr>
          </a:p>
          <a:p>
            <a:r>
              <a:rPr lang="EN-US" sz="2400" b="1" dirty="0">
                <a:latin typeface="Consolas" panose="020B0609020204030204" pitchFamily="49" charset="0"/>
                <a:cs typeface="Consolas" panose="020B0609020204030204" pitchFamily="49" charset="0"/>
              </a:rPr>
              <a:t>	</a:t>
            </a:r>
            <a:r>
              <a:rPr lang="en-US" sz="6600" dirty="0" smtClean="0">
                <a:latin typeface="Consolas" panose="020B0609020204030204" pitchFamily="49" charset="0"/>
                <a:cs typeface="Consolas" panose="020B0609020204030204" pitchFamily="49" charset="0"/>
                <a:hlinkClick r:id="rId2"/>
              </a:rPr>
              <a:t>is.gd/11april</a:t>
            </a:r>
            <a:r>
              <a:rPr lang="en-US" sz="6600" dirty="0" smtClean="0">
                <a:latin typeface="Consolas" panose="020B0609020204030204" pitchFamily="49" charset="0"/>
                <a:cs typeface="Consolas" panose="020B0609020204030204" pitchFamily="49" charset="0"/>
              </a:rPr>
              <a:t> </a:t>
            </a:r>
            <a:endParaRPr lang="en-US" sz="6600" dirty="0">
              <a:latin typeface="+mn-lt"/>
            </a:endParaRPr>
          </a:p>
        </p:txBody>
      </p:sp>
    </p:spTree>
    <p:extLst>
      <p:ext uri="{BB962C8B-B14F-4D97-AF65-F5344CB8AC3E}">
        <p14:creationId xmlns:p14="http://schemas.microsoft.com/office/powerpoint/2010/main" val="3215081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Calculated Fields</a:t>
            </a:r>
          </a:p>
        </p:txBody>
      </p:sp>
      <p:sp>
        <p:nvSpPr>
          <p:cNvPr id="3" name="Content Placeholder 2"/>
          <p:cNvSpPr>
            <a:spLocks noGrp="1"/>
          </p:cNvSpPr>
          <p:nvPr>
            <p:ph idx="1"/>
          </p:nvPr>
        </p:nvSpPr>
        <p:spPr/>
        <p:txBody>
          <a:bodyPr>
            <a:normAutofit/>
          </a:bodyPr>
          <a:lstStyle/>
          <a:p>
            <a:r>
              <a:rPr lang="en-US" sz="2200" dirty="0"/>
              <a:t>The equation for BMI (using pounds and inches):</a:t>
            </a:r>
          </a:p>
          <a:p>
            <a:endParaRPr lang="en-US" sz="2200" dirty="0"/>
          </a:p>
          <a:p>
            <a:endParaRPr lang="en-US" sz="2200" dirty="0"/>
          </a:p>
          <a:p>
            <a:endParaRPr lang="en-US" sz="2200" dirty="0"/>
          </a:p>
          <a:p>
            <a:r>
              <a:rPr lang="en-US" sz="2200" dirty="0"/>
              <a:t>In Excel formula syntax:</a:t>
            </a:r>
          </a:p>
          <a:p>
            <a:pPr lvl="1">
              <a:buFont typeface="Wingdings" panose="05000000000000000000" pitchFamily="2" charset="2"/>
              <a:buChar char="q"/>
            </a:pPr>
            <a:r>
              <a:rPr lang="en-US" sz="2200" dirty="0">
                <a:latin typeface="Consolas" panose="020B0609020204030204" pitchFamily="49" charset="0"/>
                <a:cs typeface="Consolas" panose="020B0609020204030204" pitchFamily="49" charset="0"/>
              </a:rPr>
              <a:t>=IF(J2&lt;=0, "", 703*I2/(J2*J2))</a:t>
            </a:r>
          </a:p>
          <a:p>
            <a:pPr lvl="1"/>
            <a:endParaRPr lang="en-US" sz="2200" dirty="0"/>
          </a:p>
          <a:p>
            <a:r>
              <a:rPr lang="en-US" sz="2200" dirty="0"/>
              <a:t>In </a:t>
            </a:r>
            <a:r>
              <a:rPr lang="en-US" sz="2200" dirty="0" err="1"/>
              <a:t>REDCap</a:t>
            </a:r>
            <a:r>
              <a:rPr lang="en-US" sz="2200" dirty="0"/>
              <a:t> syntax:</a:t>
            </a:r>
          </a:p>
          <a:p>
            <a:pPr lvl="1">
              <a:buFont typeface="Wingdings" panose="05000000000000000000" pitchFamily="2" charset="2"/>
              <a:buChar char="q"/>
            </a:pPr>
            <a:r>
              <a:rPr lang="en-US" sz="2200" dirty="0">
                <a:latin typeface="Consolas" panose="020B0609020204030204" pitchFamily="49" charset="0"/>
                <a:cs typeface="Consolas" panose="020B0609020204030204" pitchFamily="49" charset="0"/>
              </a:rPr>
              <a:t>if ([</a:t>
            </a:r>
            <a:r>
              <a:rPr lang="en-US" sz="2200" dirty="0" err="1">
                <a:latin typeface="Consolas" panose="020B0609020204030204" pitchFamily="49" charset="0"/>
                <a:cs typeface="Consolas" panose="020B0609020204030204" pitchFamily="49" charset="0"/>
              </a:rPr>
              <a:t>height_inches</a:t>
            </a:r>
            <a:r>
              <a:rPr lang="en-US" sz="2200" dirty="0">
                <a:latin typeface="Consolas" panose="020B0609020204030204" pitchFamily="49" charset="0"/>
                <a:cs typeface="Consolas" panose="020B0609020204030204" pitchFamily="49" charset="0"/>
              </a:rPr>
              <a:t>] &lt;= 0, 0, 703 * [</a:t>
            </a:r>
            <a:r>
              <a:rPr lang="en-US" sz="2200" dirty="0" err="1">
                <a:latin typeface="Consolas" panose="020B0609020204030204" pitchFamily="49" charset="0"/>
                <a:cs typeface="Consolas" panose="020B0609020204030204" pitchFamily="49" charset="0"/>
              </a:rPr>
              <a:t>weight_pounds</a:t>
            </a:r>
            <a:r>
              <a:rPr lang="en-US" sz="2200" dirty="0">
                <a:latin typeface="Consolas" panose="020B0609020204030204" pitchFamily="49" charset="0"/>
                <a:cs typeface="Consolas" panose="020B0609020204030204" pitchFamily="49" charset="0"/>
              </a:rPr>
              <a:t>] / ([</a:t>
            </a:r>
            <a:r>
              <a:rPr lang="en-US" sz="2200" dirty="0" err="1">
                <a:latin typeface="Consolas" panose="020B0609020204030204" pitchFamily="49" charset="0"/>
                <a:cs typeface="Consolas" panose="020B0609020204030204" pitchFamily="49" charset="0"/>
              </a:rPr>
              <a:t>height_inches</a:t>
            </a:r>
            <a:r>
              <a:rPr lang="en-US" sz="2200" dirty="0">
                <a:latin typeface="Consolas" panose="020B0609020204030204" pitchFamily="49" charset="0"/>
                <a:cs typeface="Consolas" panose="020B0609020204030204" pitchFamily="49" charset="0"/>
              </a:rPr>
              <a:t>] * [</a:t>
            </a:r>
            <a:r>
              <a:rPr lang="en-US" sz="2200" dirty="0" err="1">
                <a:latin typeface="Consolas" panose="020B0609020204030204" pitchFamily="49" charset="0"/>
                <a:cs typeface="Consolas" panose="020B0609020204030204" pitchFamily="49" charset="0"/>
              </a:rPr>
              <a:t>height_inches</a:t>
            </a:r>
            <a:r>
              <a:rPr lang="en-US" sz="2200" dirty="0">
                <a:latin typeface="Consolas" panose="020B0609020204030204" pitchFamily="49" charset="0"/>
                <a:cs typeface="Consolas" panose="020B0609020204030204" pitchFamily="49" charset="0"/>
              </a:rPr>
              <a:t>]))</a:t>
            </a:r>
            <a:endParaRPr lang="en-US" sz="2200" dirty="0"/>
          </a:p>
        </p:txBody>
      </p:sp>
      <mc:AlternateContent xmlns:mc="http://schemas.openxmlformats.org/markup-compatibility/2006" xmlns:a14="http://schemas.microsoft.com/office/drawing/2010/main">
        <mc:Choice Requires="a14">
          <p:sp>
            <p:nvSpPr>
              <p:cNvPr id="4" name="TextBox 3"/>
              <p:cNvSpPr txBox="1"/>
              <p:nvPr/>
            </p:nvSpPr>
            <p:spPr>
              <a:xfrm>
                <a:off x="1405466" y="2418292"/>
                <a:ext cx="1502078" cy="5745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703</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𝑤𝑒𝑖𝑔h𝑡</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h𝑒𝑖𝑔h𝑡</m:t>
                              </m:r>
                            </m:e>
                            <m:sup>
                              <m:r>
                                <a:rPr lang="en-US" b="0" i="1" smtClean="0">
                                  <a:latin typeface="Cambria Math" panose="02040503050406030204" pitchFamily="18" charset="0"/>
                                </a:rPr>
                                <m:t>2</m:t>
                              </m:r>
                            </m:sup>
                          </m:sSup>
                        </m:den>
                      </m:f>
                    </m:oMath>
                  </m:oMathPara>
                </a14:m>
                <a:endParaRPr lang="en-US"/>
              </a:p>
            </p:txBody>
          </p:sp>
        </mc:Choice>
        <mc:Fallback xmlns="">
          <p:sp>
            <p:nvSpPr>
              <p:cNvPr id="4" name="TextBox 3"/>
              <p:cNvSpPr txBox="1">
                <a:spLocks noRot="1" noChangeAspect="1" noMove="1" noResize="1" noEditPoints="1" noAdjustHandles="1" noChangeArrowheads="1" noChangeShapeType="1" noTextEdit="1"/>
              </p:cNvSpPr>
              <p:nvPr/>
            </p:nvSpPr>
            <p:spPr>
              <a:xfrm>
                <a:off x="1405466" y="2418292"/>
                <a:ext cx="1502078" cy="574516"/>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41984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Demonstration</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dirty="0">
                <a:hlinkClick r:id="rId3"/>
              </a:rPr>
              <a:t>https://unmcredcap.unmc.edu/redcap/index.php?action=myprojects</a:t>
            </a:r>
            <a:r>
              <a:rPr lang="EN-US" dirty="0"/>
              <a:t> </a:t>
            </a:r>
            <a:endParaRPr lang="EN-US" dirty="0">
              <a:hlinkClick r:id="rId3"/>
            </a:endParaRPr>
          </a:p>
        </p:txBody>
      </p:sp>
    </p:spTree>
    <p:extLst>
      <p:ext uri="{BB962C8B-B14F-4D97-AF65-F5344CB8AC3E}">
        <p14:creationId xmlns:p14="http://schemas.microsoft.com/office/powerpoint/2010/main" val="585124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7" y="178117"/>
            <a:ext cx="7606427" cy="1359153"/>
          </a:xfrm>
        </p:spPr>
        <p:txBody>
          <a:bodyPr/>
          <a:lstStyle/>
          <a:p>
            <a:r>
              <a:rPr lang="en-US">
                <a:latin typeface="+mj-lt"/>
              </a:rPr>
              <a:t>Two Modes of Data Collection</a:t>
            </a:r>
          </a:p>
        </p:txBody>
      </p:sp>
      <p:sp>
        <p:nvSpPr>
          <p:cNvPr id="3" name="Content Placeholder 2"/>
          <p:cNvSpPr>
            <a:spLocks noGrp="1"/>
          </p:cNvSpPr>
          <p:nvPr>
            <p:ph idx="1"/>
          </p:nvPr>
        </p:nvSpPr>
        <p:spPr/>
        <p:txBody>
          <a:bodyPr>
            <a:normAutofit/>
          </a:bodyPr>
          <a:lstStyle/>
          <a:p>
            <a:pPr marL="285750" indent="-285750">
              <a:buFont typeface="Arial" panose="020B0604020202020204" pitchFamily="34" charset="0"/>
              <a:buChar char="•"/>
            </a:pPr>
            <a:r>
              <a:rPr lang="en-US" sz="2200" u="sng">
                <a:latin typeface="+mn-lt"/>
              </a:rPr>
              <a:t>Personal Database mode</a:t>
            </a:r>
            <a:r>
              <a:rPr lang="en-US" sz="2200">
                <a:latin typeface="+mn-lt"/>
              </a:rPr>
              <a:t>: Data is entered by the project administrator and staff into online forms, with sets of forms corresponding to a single case record. Staff members may input multiple cases, each of which is added to the database.</a:t>
            </a:r>
          </a:p>
          <a:p>
            <a:pPr marL="285750" indent="-285750">
              <a:buFont typeface="Arial" panose="020B0604020202020204" pitchFamily="34" charset="0"/>
              <a:buChar char="•"/>
            </a:pPr>
            <a:endParaRPr lang="en-US" sz="2200">
              <a:latin typeface="+mn-lt"/>
            </a:endParaRPr>
          </a:p>
          <a:p>
            <a:pPr marL="285750" indent="-285750">
              <a:buFont typeface="Arial" panose="020B0604020202020204" pitchFamily="34" charset="0"/>
              <a:buChar char="•"/>
            </a:pPr>
            <a:r>
              <a:rPr lang="en-US" sz="2200" u="sng">
                <a:latin typeface="+mn-lt"/>
              </a:rPr>
              <a:t>Survey mode</a:t>
            </a:r>
            <a:r>
              <a:rPr lang="en-US" sz="2200">
                <a:latin typeface="+mn-lt"/>
              </a:rPr>
              <a:t>: An online survey is created and the survey’s URL is disseminated to participants. Each participant completes the survey once, and the system creates a case in the database.</a:t>
            </a:r>
          </a:p>
        </p:txBody>
      </p:sp>
    </p:spTree>
    <p:extLst>
      <p:ext uri="{BB962C8B-B14F-4D97-AF65-F5344CB8AC3E}">
        <p14:creationId xmlns:p14="http://schemas.microsoft.com/office/powerpoint/2010/main" val="3925574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395831"/>
            <a:ext cx="7606427" cy="1131217"/>
          </a:xfrm>
        </p:spPr>
        <p:txBody>
          <a:bodyPr/>
          <a:lstStyle/>
          <a:p>
            <a:r>
              <a:rPr lang="en-US" dirty="0" smtClean="0"/>
              <a:t>Support</a:t>
            </a:r>
            <a:endParaRPr lang="en-US" dirty="0"/>
          </a:p>
        </p:txBody>
      </p:sp>
      <p:sp>
        <p:nvSpPr>
          <p:cNvPr id="3" name="Content Placeholder 2"/>
          <p:cNvSpPr>
            <a:spLocks noGrp="1"/>
          </p:cNvSpPr>
          <p:nvPr>
            <p:ph idx="1"/>
          </p:nvPr>
        </p:nvSpPr>
        <p:spPr/>
        <p:txBody>
          <a:bodyPr>
            <a:normAutofit/>
          </a:bodyPr>
          <a:lstStyle/>
          <a:p>
            <a:r>
              <a:rPr lang="en-US" sz="2400" dirty="0" smtClean="0">
                <a:latin typeface="Arial" panose="020B0604020202020204" pitchFamily="34" charset="0"/>
                <a:cs typeface="Arial" panose="020B0604020202020204" pitchFamily="34" charset="0"/>
              </a:rPr>
              <a:t>Training </a:t>
            </a:r>
            <a:r>
              <a:rPr lang="en-US" sz="2400" dirty="0">
                <a:latin typeface="Arial" panose="020B0604020202020204" pitchFamily="34" charset="0"/>
                <a:cs typeface="Arial" panose="020B0604020202020204" pitchFamily="34" charset="0"/>
              </a:rPr>
              <a:t>videos are available online at: </a:t>
            </a:r>
          </a:p>
          <a:p>
            <a:r>
              <a:rPr lang="en-US" sz="2400" dirty="0">
                <a:latin typeface="Arial" panose="020B0604020202020204" pitchFamily="34" charset="0"/>
                <a:cs typeface="Arial" panose="020B0604020202020204" pitchFamily="34" charset="0"/>
                <a:hlinkClick r:id="rId3"/>
              </a:rPr>
              <a:t>https://projectredcap.org/resources/videos</a:t>
            </a:r>
            <a:r>
              <a:rPr lang="en-US" sz="2400" dirty="0" smtClean="0">
                <a:latin typeface="Arial" panose="020B0604020202020204" pitchFamily="34" charset="0"/>
                <a:cs typeface="Arial" panose="020B0604020202020204" pitchFamily="34" charset="0"/>
                <a:hlinkClick r:id="rId3"/>
              </a:rPr>
              <a:t>/</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To r</a:t>
            </a:r>
            <a:r>
              <a:rPr lang="en-US" sz="2400" dirty="0" smtClean="0">
                <a:latin typeface="Arial" panose="020B0604020202020204" pitchFamily="34" charset="0"/>
                <a:cs typeface="Arial" panose="020B0604020202020204" pitchFamily="34" charset="0"/>
              </a:rPr>
              <a:t>equest user accounts and for assistance </a:t>
            </a:r>
            <a:r>
              <a:rPr lang="en-US" sz="2400" dirty="0" smtClean="0">
                <a:latin typeface="Arial" panose="020B0604020202020204" pitchFamily="34" charset="0"/>
                <a:cs typeface="Arial" panose="020B0604020202020204" pitchFamily="34" charset="0"/>
              </a:rPr>
              <a:t>with your </a:t>
            </a:r>
            <a:r>
              <a:rPr lang="en-US" sz="2400" dirty="0" smtClean="0">
                <a:latin typeface="Arial" panose="020B0604020202020204" pitchFamily="34" charset="0"/>
                <a:cs typeface="Arial" panose="020B0604020202020204" pitchFamily="34" charset="0"/>
              </a:rPr>
              <a:t>projects: </a:t>
            </a:r>
            <a:r>
              <a:rPr lang="en-US" sz="2400" dirty="0" smtClean="0">
                <a:latin typeface="Arial" panose="020B0604020202020204" pitchFamily="34" charset="0"/>
                <a:cs typeface="Arial" panose="020B0604020202020204" pitchFamily="34" charset="0"/>
                <a:hlinkClick r:id="rId4"/>
              </a:rPr>
              <a:t>https</a:t>
            </a:r>
            <a:r>
              <a:rPr lang="en-US" sz="2400" dirty="0">
                <a:latin typeface="Arial" panose="020B0604020202020204" pitchFamily="34" charset="0"/>
                <a:cs typeface="Arial" panose="020B0604020202020204" pitchFamily="34" charset="0"/>
                <a:hlinkClick r:id="rId4"/>
              </a:rPr>
              <a:t>://</a:t>
            </a:r>
            <a:r>
              <a:rPr lang="en-US" sz="2400" dirty="0" smtClean="0">
                <a:latin typeface="Arial" panose="020B0604020202020204" pitchFamily="34" charset="0"/>
                <a:cs typeface="Arial" panose="020B0604020202020204" pitchFamily="34" charset="0"/>
                <a:hlinkClick r:id="rId4"/>
              </a:rPr>
              <a:t>www.unmc.edu/vcr/rito/redcap/</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Fees </a:t>
            </a:r>
            <a:r>
              <a:rPr lang="en-US" sz="2400" dirty="0">
                <a:latin typeface="Arial" panose="020B0604020202020204" pitchFamily="34" charset="0"/>
                <a:cs typeface="Arial" panose="020B0604020202020204" pitchFamily="34" charset="0"/>
              </a:rPr>
              <a:t>and usage </a:t>
            </a:r>
            <a:r>
              <a:rPr lang="en-US" sz="2400" dirty="0" smtClean="0">
                <a:latin typeface="Arial" panose="020B0604020202020204" pitchFamily="34" charset="0"/>
                <a:cs typeface="Arial" panose="020B0604020202020204" pitchFamily="34" charset="0"/>
              </a:rPr>
              <a:t>policies:</a:t>
            </a:r>
          </a:p>
          <a:p>
            <a:r>
              <a:rPr lang="en-US" sz="2400" dirty="0">
                <a:latin typeface="Arial" panose="020B0604020202020204" pitchFamily="34" charset="0"/>
                <a:cs typeface="Arial" panose="020B0604020202020204" pitchFamily="34" charset="0"/>
                <a:hlinkClick r:id="rId5"/>
              </a:rPr>
              <a:t>http://</a:t>
            </a:r>
            <a:r>
              <a:rPr lang="en-US" sz="2400" dirty="0" smtClean="0">
                <a:latin typeface="Arial" panose="020B0604020202020204" pitchFamily="34" charset="0"/>
                <a:cs typeface="Arial" panose="020B0604020202020204" pitchFamily="34" charset="0"/>
                <a:hlinkClick r:id="rId5"/>
              </a:rPr>
              <a:t>www.unmc.edu/vcr/rito/redcap/redcap-usage-policy.html</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Email: </a:t>
            </a:r>
            <a:r>
              <a:rPr lang="en-US" sz="2400" dirty="0">
                <a:latin typeface="Arial" panose="020B0604020202020204" pitchFamily="34" charset="0"/>
                <a:cs typeface="Arial" panose="020B0604020202020204" pitchFamily="34" charset="0"/>
                <a:hlinkClick r:id="rId6"/>
              </a:rPr>
              <a:t>ResearchITOffice@gmail.com</a:t>
            </a:r>
            <a:endParaRPr lang="en-US" sz="2400"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endParaRPr lang="en-US" sz="2400" dirty="0">
              <a:latin typeface="+mn-lt"/>
            </a:endParaRPr>
          </a:p>
          <a:p>
            <a:endParaRPr lang="en-US" dirty="0"/>
          </a:p>
        </p:txBody>
      </p:sp>
    </p:spTree>
    <p:extLst>
      <p:ext uri="{BB962C8B-B14F-4D97-AF65-F5344CB8AC3E}">
        <p14:creationId xmlns:p14="http://schemas.microsoft.com/office/powerpoint/2010/main" val="4256080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Cite It</a:t>
            </a:r>
            <a:endParaRPr lang="en-US" dirty="0"/>
          </a:p>
        </p:txBody>
      </p:sp>
      <p:sp>
        <p:nvSpPr>
          <p:cNvPr id="3" name="Content Placeholder 2"/>
          <p:cNvSpPr>
            <a:spLocks noGrp="1"/>
          </p:cNvSpPr>
          <p:nvPr>
            <p:ph idx="1"/>
          </p:nvPr>
        </p:nvSpPr>
        <p:spPr>
          <a:xfrm>
            <a:off x="956667" y="1663700"/>
            <a:ext cx="7282212" cy="4908238"/>
          </a:xfrm>
        </p:spPr>
        <p:txBody>
          <a:bodyPr/>
          <a:lstStyle/>
          <a:p>
            <a:endParaRPr lang="en-US" dirty="0" smtClean="0"/>
          </a:p>
          <a:p>
            <a:r>
              <a:rPr lang="en-US" dirty="0"/>
              <a:t>Study data were collected and managed using </a:t>
            </a:r>
            <a:r>
              <a:rPr lang="en-US" dirty="0" err="1"/>
              <a:t>REDCap</a:t>
            </a:r>
            <a:r>
              <a:rPr lang="en-US" dirty="0"/>
              <a:t> electronic data capture tools hosted at [YOUR INSTITUTION].</a:t>
            </a:r>
            <a:r>
              <a:rPr lang="en-US" baseline="30000" dirty="0"/>
              <a:t>1</a:t>
            </a:r>
            <a:r>
              <a:rPr lang="en-US" dirty="0"/>
              <a:t> </a:t>
            </a:r>
            <a:r>
              <a:rPr lang="en-US" dirty="0" err="1"/>
              <a:t>REDCap</a:t>
            </a:r>
            <a:r>
              <a:rPr lang="en-US" dirty="0"/>
              <a:t> (Research Electronic Data Capture) is a secure, web-based application designed to support data capture for research studies, providing 1) an intuitive interface for validated data entry; 2) audit trails for tracking data manipulation and export procedures; 3) automated export procedures for seamless data downloads to common statistical packages; and 4) procedures for importing data from external sources</a:t>
            </a:r>
            <a:r>
              <a:rPr lang="en-US" dirty="0" smtClean="0"/>
              <a:t>.</a:t>
            </a:r>
          </a:p>
          <a:p>
            <a:endParaRPr lang="en-US" dirty="0"/>
          </a:p>
          <a:p>
            <a:r>
              <a:rPr lang="en-US" baseline="30000" dirty="0"/>
              <a:t>1</a:t>
            </a:r>
            <a:r>
              <a:rPr lang="en-US" dirty="0"/>
              <a:t>Paul A. Harris, Robert Taylor, Robert </a:t>
            </a:r>
            <a:r>
              <a:rPr lang="en-US" dirty="0" err="1"/>
              <a:t>Thielke</a:t>
            </a:r>
            <a:r>
              <a:rPr lang="en-US" dirty="0"/>
              <a:t>, Jonathon Payne, Nathaniel Gonzalez, Jose G. Conde, Research electronic data capture (</a:t>
            </a:r>
            <a:r>
              <a:rPr lang="en-US" dirty="0" err="1"/>
              <a:t>REDCap</a:t>
            </a:r>
            <a:r>
              <a:rPr lang="en-US" dirty="0"/>
              <a:t>) – A metadata-driven methodology and workflow process for providing translational research informatics support, J Biomed Inform. 2009 Apr;42(2):377-81</a:t>
            </a:r>
            <a:r>
              <a:rPr lang="en-US" dirty="0" smtClean="0"/>
              <a:t>.</a:t>
            </a:r>
          </a:p>
          <a:p>
            <a:endParaRPr lang="en-US" dirty="0"/>
          </a:p>
          <a:p>
            <a:endParaRPr lang="en-US" dirty="0"/>
          </a:p>
          <a:p>
            <a:endParaRPr lang="en-US" dirty="0"/>
          </a:p>
          <a:p>
            <a:r>
              <a:rPr lang="en-US" sz="2400" dirty="0">
                <a:hlinkClick r:id="rId2"/>
              </a:rPr>
              <a:t>https://projectredcap.org/resources/citations</a:t>
            </a:r>
            <a:r>
              <a:rPr lang="en-US" sz="2400" dirty="0" smtClean="0">
                <a:hlinkClick r:id="rId2"/>
              </a:rPr>
              <a:t>/</a:t>
            </a:r>
            <a:r>
              <a:rPr lang="en-US" sz="2400" dirty="0" smtClean="0"/>
              <a:t> </a:t>
            </a:r>
            <a:endParaRPr lang="en-US" sz="2400" dirty="0"/>
          </a:p>
        </p:txBody>
      </p:sp>
    </p:spTree>
    <p:extLst>
      <p:ext uri="{BB962C8B-B14F-4D97-AF65-F5344CB8AC3E}">
        <p14:creationId xmlns:p14="http://schemas.microsoft.com/office/powerpoint/2010/main" val="4122210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419" y="889000"/>
            <a:ext cx="7606427" cy="4813300"/>
          </a:xfrm>
        </p:spPr>
        <p:txBody>
          <a:bodyPr>
            <a:normAutofit fontScale="90000"/>
          </a:bodyPr>
          <a:lstStyle/>
          <a:p>
            <a:pPr algn="ctr"/>
            <a:r>
              <a:rPr lang="en-US" sz="6000" dirty="0" smtClean="0"/>
              <a:t>Your Turn: </a:t>
            </a:r>
            <a:br>
              <a:rPr lang="en-US" sz="6000" dirty="0" smtClean="0"/>
            </a:br>
            <a:r>
              <a:rPr lang="en-US" sz="6000" dirty="0" smtClean="0"/>
              <a:t>Create a Survey</a:t>
            </a:r>
            <a:r>
              <a:rPr lang="en-US" dirty="0" smtClean="0"/>
              <a:t/>
            </a:r>
            <a:br>
              <a:rPr lang="en-US" dirty="0" smtClean="0"/>
            </a:br>
            <a:r>
              <a:rPr lang="en-US" dirty="0"/>
              <a:t/>
            </a:r>
            <a:br>
              <a:rPr lang="en-US" dirty="0"/>
            </a:br>
            <a:r>
              <a:rPr lang="en-US" dirty="0" smtClean="0">
                <a:solidFill>
                  <a:schemeClr val="bg1">
                    <a:lumMod val="50000"/>
                  </a:schemeClr>
                </a:solidFill>
              </a:rPr>
              <a:t>Use a Basic Demography form template. Add three questions and enable as a survey.</a:t>
            </a:r>
            <a:r>
              <a:rPr lang="en-US" dirty="0" smtClean="0"/>
              <a:t/>
            </a:r>
            <a:br>
              <a:rPr lang="en-US" dirty="0" smtClean="0"/>
            </a:br>
            <a:endParaRPr lang="en-US" dirty="0"/>
          </a:p>
        </p:txBody>
      </p:sp>
      <p:sp>
        <p:nvSpPr>
          <p:cNvPr id="6" name="Rectangle 1"/>
          <p:cNvSpPr>
            <a:spLocks noChangeArrowheads="1"/>
          </p:cNvSpPr>
          <p:nvPr/>
        </p:nvSpPr>
        <p:spPr bwMode="auto">
          <a:xfrm>
            <a:off x="5739364" y="5174934"/>
            <a:ext cx="31125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chemeClr val="tx1"/>
                </a:solidFill>
                <a:effectLst/>
                <a:latin typeface="Arial" panose="020B0604020202020204" pitchFamily="34" charset="0"/>
              </a:rPr>
              <a:t> </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989009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366" y="114300"/>
            <a:ext cx="8136533" cy="6581463"/>
          </a:xfrm>
        </p:spPr>
        <p:txBody>
          <a:bodyPr>
            <a:noAutofit/>
          </a:bodyPr>
          <a:lstStyle/>
          <a:p>
            <a:r>
              <a:rPr lang="en-US" sz="1400" dirty="0" smtClean="0"/>
              <a:t>1. Start: </a:t>
            </a:r>
            <a:r>
              <a:rPr lang="en-US" sz="1400" b="1" dirty="0" smtClean="0"/>
              <a:t>	</a:t>
            </a:r>
            <a:r>
              <a:rPr lang="en-US" sz="1400" dirty="0" smtClean="0">
                <a:hlinkClick r:id="rId2"/>
              </a:rPr>
              <a:t>http</a:t>
            </a:r>
            <a:r>
              <a:rPr lang="en-US" sz="1400" dirty="0">
                <a:hlinkClick r:id="rId2"/>
              </a:rPr>
              <a:t>://unmcredcap.unmc.edu</a:t>
            </a:r>
            <a:r>
              <a:rPr lang="en-US" sz="1400" dirty="0" smtClean="0">
                <a:hlinkClick r:id="rId2"/>
              </a:rPr>
              <a:t>/</a:t>
            </a:r>
            <a:r>
              <a:rPr lang="en-US" sz="1400" dirty="0" smtClean="0"/>
              <a:t> </a:t>
            </a:r>
            <a:r>
              <a:rPr lang="en-US" sz="1400" i="1" dirty="0"/>
              <a:t>Need an account? Find Krishna.</a:t>
            </a:r>
          </a:p>
          <a:p>
            <a:endParaRPr lang="en-US" sz="1400" dirty="0" smtClean="0"/>
          </a:p>
          <a:p>
            <a:r>
              <a:rPr lang="en-US" sz="1400" dirty="0" smtClean="0"/>
              <a:t>2. Select:  </a:t>
            </a:r>
          </a:p>
          <a:p>
            <a:endParaRPr lang="en-US" sz="1400" dirty="0"/>
          </a:p>
          <a:p>
            <a:r>
              <a:rPr lang="en-US" sz="1400" dirty="0" smtClean="0"/>
              <a:t>3. Select: </a:t>
            </a:r>
            <a:r>
              <a:rPr lang="en-US" sz="1400" b="1" dirty="0" smtClean="0"/>
              <a:t>	Practice/just for fun</a:t>
            </a:r>
          </a:p>
          <a:p>
            <a:endParaRPr lang="en-US" sz="1400" dirty="0" smtClean="0"/>
          </a:p>
          <a:p>
            <a:r>
              <a:rPr lang="en-US" sz="1400" dirty="0" smtClean="0"/>
              <a:t>4. Under </a:t>
            </a:r>
            <a:r>
              <a:rPr lang="en-US" sz="1400" b="1" dirty="0"/>
              <a:t>Start project from </a:t>
            </a:r>
            <a:r>
              <a:rPr lang="en-US" sz="1400" b="1" dirty="0" smtClean="0"/>
              <a:t>scratch or </a:t>
            </a:r>
            <a:r>
              <a:rPr lang="en-US" sz="1400" b="1" dirty="0"/>
              <a:t>begin with a template?</a:t>
            </a:r>
            <a:r>
              <a:rPr lang="en-US" sz="1400" dirty="0"/>
              <a:t>, select </a:t>
            </a:r>
            <a:r>
              <a:rPr lang="en-US" sz="1400" b="1" dirty="0"/>
              <a:t>Use a template (choose one below</a:t>
            </a:r>
            <a:r>
              <a:rPr lang="en-US" sz="1400" b="1" dirty="0" smtClean="0"/>
              <a:t>). </a:t>
            </a:r>
            <a:r>
              <a:rPr lang="en-US" sz="1400" dirty="0" smtClean="0"/>
              <a:t> Pick </a:t>
            </a:r>
            <a:r>
              <a:rPr lang="en-US" sz="1400" b="1" dirty="0" smtClean="0"/>
              <a:t>Basic Demography</a:t>
            </a:r>
            <a:r>
              <a:rPr lang="en-US" sz="1400" dirty="0" smtClean="0"/>
              <a:t>. </a:t>
            </a:r>
            <a:r>
              <a:rPr lang="en-US" sz="1400" b="1" dirty="0" smtClean="0"/>
              <a:t> </a:t>
            </a:r>
          </a:p>
          <a:p>
            <a:endParaRPr lang="en-US" sz="1400" dirty="0"/>
          </a:p>
          <a:p>
            <a:r>
              <a:rPr lang="en-US" sz="1400" dirty="0" smtClean="0"/>
              <a:t>5. </a:t>
            </a:r>
            <a:r>
              <a:rPr lang="en-US" sz="1400" dirty="0"/>
              <a:t>Under </a:t>
            </a:r>
            <a:r>
              <a:rPr lang="en-US" sz="1400" b="1" dirty="0" smtClean="0"/>
              <a:t>Project Setup </a:t>
            </a:r>
            <a:r>
              <a:rPr lang="en-US" sz="1400" dirty="0" smtClean="0"/>
              <a:t>&gt; Main </a:t>
            </a:r>
            <a:r>
              <a:rPr lang="en-US" sz="1400" b="1" dirty="0" smtClean="0"/>
              <a:t>Project </a:t>
            </a:r>
            <a:r>
              <a:rPr lang="en-US" sz="1400" b="1" dirty="0"/>
              <a:t>Settings</a:t>
            </a:r>
            <a:r>
              <a:rPr lang="en-US" sz="1400" dirty="0"/>
              <a:t>, choose to </a:t>
            </a:r>
            <a:r>
              <a:rPr lang="en-US" sz="1400" b="1" dirty="0"/>
              <a:t>Enable </a:t>
            </a:r>
            <a:r>
              <a:rPr lang="en-US" sz="1400" b="1" dirty="0" smtClean="0"/>
              <a:t>Surveys.</a:t>
            </a:r>
          </a:p>
          <a:p>
            <a:endParaRPr lang="en-US" sz="1400" b="1" dirty="0"/>
          </a:p>
          <a:p>
            <a:r>
              <a:rPr lang="en-US" sz="1400" dirty="0" smtClean="0"/>
              <a:t>6. </a:t>
            </a:r>
            <a:r>
              <a:rPr lang="en-US" sz="1400" dirty="0"/>
              <a:t>Under </a:t>
            </a:r>
            <a:r>
              <a:rPr lang="en-US" sz="1400" b="1" dirty="0"/>
              <a:t>Design your data collection instruments &amp; enable your </a:t>
            </a:r>
            <a:r>
              <a:rPr lang="en-US" sz="1400" b="1" dirty="0" smtClean="0"/>
              <a:t>surveys</a:t>
            </a:r>
            <a:r>
              <a:rPr lang="en-US" sz="1400" dirty="0" smtClean="0"/>
              <a:t>, go to</a:t>
            </a:r>
          </a:p>
          <a:p>
            <a:endParaRPr lang="en-US" sz="1400" dirty="0" smtClean="0"/>
          </a:p>
          <a:p>
            <a:r>
              <a:rPr lang="en-US" sz="1400" dirty="0" smtClean="0"/>
              <a:t>7. Click              , then scroll down and click</a:t>
            </a:r>
          </a:p>
          <a:p>
            <a:endParaRPr lang="en-US" sz="1400" dirty="0"/>
          </a:p>
          <a:p>
            <a:r>
              <a:rPr lang="en-US" sz="1400" dirty="0" smtClean="0"/>
              <a:t>8. Click </a:t>
            </a:r>
            <a:r>
              <a:rPr lang="en-US" altLang="en-US" sz="1400" b="1" dirty="0">
                <a:latin typeface="Arial" panose="020B0604020202020204" pitchFamily="34" charset="0"/>
                <a:hlinkClick r:id="rId3"/>
              </a:rPr>
              <a:t>Basic Demography </a:t>
            </a:r>
            <a:r>
              <a:rPr lang="en-US" altLang="en-US" sz="1400" b="1" dirty="0" smtClean="0">
                <a:latin typeface="Arial" panose="020B0604020202020204" pitchFamily="34" charset="0"/>
                <a:hlinkClick r:id="rId3"/>
              </a:rPr>
              <a:t>Form</a:t>
            </a:r>
            <a:r>
              <a:rPr lang="en-US" altLang="en-US" sz="1400" b="1" dirty="0" smtClean="0">
                <a:latin typeface="Arial" panose="020B0604020202020204" pitchFamily="34" charset="0"/>
              </a:rPr>
              <a:t> </a:t>
            </a:r>
            <a:r>
              <a:rPr lang="en-US" altLang="en-US" sz="1400" dirty="0" smtClean="0">
                <a:latin typeface="Arial" panose="020B0604020202020204" pitchFamily="34" charset="0"/>
              </a:rPr>
              <a:t> to edit this survey. </a:t>
            </a:r>
            <a:endParaRPr lang="en-US" sz="1400" b="1" dirty="0"/>
          </a:p>
          <a:p>
            <a:endParaRPr lang="en-US" sz="1400" dirty="0" smtClean="0"/>
          </a:p>
          <a:p>
            <a:r>
              <a:rPr lang="en-US" sz="1400" dirty="0" smtClean="0"/>
              <a:t>8. Add the following fields: </a:t>
            </a:r>
            <a:r>
              <a:rPr lang="en-US" sz="1400" b="1" dirty="0" smtClean="0"/>
              <a:t>Text Box</a:t>
            </a:r>
            <a:r>
              <a:rPr lang="en-US" sz="1400" dirty="0" smtClean="0"/>
              <a:t>, </a:t>
            </a:r>
            <a:r>
              <a:rPr lang="en-US" sz="1400" b="1" dirty="0"/>
              <a:t>S</a:t>
            </a:r>
            <a:r>
              <a:rPr lang="en-US" sz="1400" b="1" dirty="0" smtClean="0"/>
              <a:t>lider</a:t>
            </a:r>
            <a:r>
              <a:rPr lang="en-US" sz="1400" dirty="0" smtClean="0"/>
              <a:t>, and </a:t>
            </a:r>
            <a:r>
              <a:rPr lang="en-US" sz="1400" b="1" dirty="0" smtClean="0"/>
              <a:t>True-False.</a:t>
            </a:r>
          </a:p>
          <a:p>
            <a:endParaRPr lang="en-US" sz="1400" b="1" dirty="0"/>
          </a:p>
          <a:p>
            <a:r>
              <a:rPr lang="en-US" sz="1400" dirty="0" smtClean="0"/>
              <a:t>9. In the left navigation box, click </a:t>
            </a:r>
          </a:p>
          <a:p>
            <a:endParaRPr lang="en-US" sz="1400" dirty="0"/>
          </a:p>
          <a:p>
            <a:r>
              <a:rPr lang="en-US" sz="1400" dirty="0" smtClean="0"/>
              <a:t>10. Add a couple of records. </a:t>
            </a:r>
            <a:endParaRPr lang="en-US" sz="1400" dirty="0"/>
          </a:p>
          <a:p>
            <a:endParaRPr lang="en-US" sz="1400" dirty="0" smtClean="0"/>
          </a:p>
          <a:p>
            <a:r>
              <a:rPr lang="en-US" sz="1400" dirty="0" smtClean="0"/>
              <a:t>11. Review your public survey. In the left navigation box, under </a:t>
            </a:r>
            <a:r>
              <a:rPr lang="en-US" sz="1400" b="1" dirty="0" smtClean="0"/>
              <a:t>Data Collection</a:t>
            </a:r>
            <a:r>
              <a:rPr lang="en-US" sz="1400" dirty="0" smtClean="0"/>
              <a:t>, click  </a:t>
            </a:r>
          </a:p>
          <a:p>
            <a:endParaRPr lang="en-US" sz="1400" dirty="0" smtClean="0"/>
          </a:p>
          <a:p>
            <a:endParaRPr lang="en-US" sz="1400" dirty="0"/>
          </a:p>
          <a:p>
            <a:pPr algn="ctr"/>
            <a:endParaRPr lang="en-US" sz="1400" dirty="0"/>
          </a:p>
        </p:txBody>
      </p:sp>
      <p:pic>
        <p:nvPicPr>
          <p:cNvPr id="4" name="Picture 3"/>
          <p:cNvPicPr>
            <a:picLocks noChangeAspect="1"/>
          </p:cNvPicPr>
          <p:nvPr/>
        </p:nvPicPr>
        <p:blipFill>
          <a:blip r:embed="rId4"/>
          <a:stretch>
            <a:fillRect/>
          </a:stretch>
        </p:blipFill>
        <p:spPr>
          <a:xfrm>
            <a:off x="1586447" y="509141"/>
            <a:ext cx="966249" cy="462119"/>
          </a:xfrm>
          <a:prstGeom prst="rect">
            <a:avLst/>
          </a:prstGeom>
          <a:ln>
            <a:solidFill>
              <a:schemeClr val="bg1">
                <a:lumMod val="85000"/>
              </a:schemeClr>
            </a:solidFill>
          </a:ln>
        </p:spPr>
      </p:pic>
      <p:pic>
        <p:nvPicPr>
          <p:cNvPr id="5" name="Picture 4"/>
          <p:cNvPicPr>
            <a:picLocks noChangeAspect="1"/>
          </p:cNvPicPr>
          <p:nvPr/>
        </p:nvPicPr>
        <p:blipFill rotWithShape="1">
          <a:blip r:embed="rId5"/>
          <a:srcRect l="22161" t="5557" r="5311" b="2136"/>
          <a:stretch/>
        </p:blipFill>
        <p:spPr>
          <a:xfrm>
            <a:off x="7413623" y="2636888"/>
            <a:ext cx="1071034" cy="292100"/>
          </a:xfrm>
          <a:prstGeom prst="rect">
            <a:avLst/>
          </a:prstGeom>
          <a:ln>
            <a:solidFill>
              <a:schemeClr val="bg1">
                <a:lumMod val="85000"/>
              </a:schemeClr>
            </a:solidFill>
          </a:ln>
        </p:spPr>
      </p:pic>
      <p:sp>
        <p:nvSpPr>
          <p:cNvPr id="6" name="Rectangle 1"/>
          <p:cNvSpPr>
            <a:spLocks noChangeArrowheads="1"/>
          </p:cNvSpPr>
          <p:nvPr/>
        </p:nvSpPr>
        <p:spPr bwMode="auto">
          <a:xfrm>
            <a:off x="5739364" y="5174934"/>
            <a:ext cx="31125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chemeClr val="tx1"/>
                </a:solidFill>
                <a:effectLst/>
                <a:latin typeface="Arial" panose="020B0604020202020204" pitchFamily="34" charset="0"/>
              </a:rPr>
              <a:t> </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p:txBody>
      </p:sp>
      <p:pic>
        <p:nvPicPr>
          <p:cNvPr id="8" name="Picture 7"/>
          <p:cNvPicPr>
            <a:picLocks noChangeAspect="1"/>
          </p:cNvPicPr>
          <p:nvPr/>
        </p:nvPicPr>
        <p:blipFill rotWithShape="1">
          <a:blip r:embed="rId6"/>
          <a:srcRect r="2941" b="14788"/>
          <a:stretch/>
        </p:blipFill>
        <p:spPr>
          <a:xfrm>
            <a:off x="3481145" y="4455507"/>
            <a:ext cx="2357438" cy="446404"/>
          </a:xfrm>
          <a:prstGeom prst="rect">
            <a:avLst/>
          </a:prstGeom>
          <a:ln>
            <a:solidFill>
              <a:schemeClr val="bg1">
                <a:lumMod val="85000"/>
              </a:schemeClr>
            </a:solidFill>
          </a:ln>
        </p:spPr>
      </p:pic>
      <p:pic>
        <p:nvPicPr>
          <p:cNvPr id="9" name="Picture 8"/>
          <p:cNvPicPr>
            <a:picLocks noChangeAspect="1"/>
          </p:cNvPicPr>
          <p:nvPr/>
        </p:nvPicPr>
        <p:blipFill>
          <a:blip r:embed="rId7"/>
          <a:stretch>
            <a:fillRect/>
          </a:stretch>
        </p:blipFill>
        <p:spPr>
          <a:xfrm>
            <a:off x="1526646" y="2996482"/>
            <a:ext cx="542926" cy="525412"/>
          </a:xfrm>
          <a:prstGeom prst="rect">
            <a:avLst/>
          </a:prstGeom>
          <a:ln>
            <a:solidFill>
              <a:schemeClr val="bg1">
                <a:lumMod val="85000"/>
              </a:schemeClr>
            </a:solidFill>
          </a:ln>
        </p:spPr>
      </p:pic>
      <p:pic>
        <p:nvPicPr>
          <p:cNvPr id="10" name="Picture 9"/>
          <p:cNvPicPr>
            <a:picLocks noChangeAspect="1"/>
          </p:cNvPicPr>
          <p:nvPr/>
        </p:nvPicPr>
        <p:blipFill>
          <a:blip r:embed="rId8"/>
          <a:stretch>
            <a:fillRect/>
          </a:stretch>
        </p:blipFill>
        <p:spPr>
          <a:xfrm>
            <a:off x="4287593" y="3040113"/>
            <a:ext cx="1295400" cy="438150"/>
          </a:xfrm>
          <a:prstGeom prst="rect">
            <a:avLst/>
          </a:prstGeom>
        </p:spPr>
      </p:pic>
      <p:pic>
        <p:nvPicPr>
          <p:cNvPr id="11" name="Picture 10"/>
          <p:cNvPicPr>
            <a:picLocks noChangeAspect="1"/>
          </p:cNvPicPr>
          <p:nvPr/>
        </p:nvPicPr>
        <p:blipFill>
          <a:blip r:embed="rId9"/>
          <a:stretch>
            <a:fillRect/>
          </a:stretch>
        </p:blipFill>
        <p:spPr>
          <a:xfrm>
            <a:off x="1042217" y="5778175"/>
            <a:ext cx="2400300" cy="533400"/>
          </a:xfrm>
          <a:prstGeom prst="rect">
            <a:avLst/>
          </a:prstGeom>
          <a:ln>
            <a:solidFill>
              <a:schemeClr val="bg1">
                <a:lumMod val="85000"/>
              </a:schemeClr>
            </a:solidFill>
          </a:ln>
        </p:spPr>
      </p:pic>
    </p:spTree>
    <p:extLst>
      <p:ext uri="{BB962C8B-B14F-4D97-AF65-F5344CB8AC3E}">
        <p14:creationId xmlns:p14="http://schemas.microsoft.com/office/powerpoint/2010/main" val="2822290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a:t>
            </a:r>
            <a:endParaRPr lang="en-US" dirty="0"/>
          </a:p>
        </p:txBody>
      </p:sp>
      <p:sp>
        <p:nvSpPr>
          <p:cNvPr id="3" name="Content Placeholder 2"/>
          <p:cNvSpPr>
            <a:spLocks noGrp="1"/>
          </p:cNvSpPr>
          <p:nvPr>
            <p:ph idx="1"/>
          </p:nvPr>
        </p:nvSpPr>
        <p:spPr>
          <a:xfrm>
            <a:off x="956667" y="1882620"/>
            <a:ext cx="7742834" cy="4689318"/>
          </a:xfrm>
        </p:spPr>
        <p:txBody>
          <a:bodyPr>
            <a:normAutofit/>
          </a:bodyPr>
          <a:lstStyle/>
          <a:p>
            <a:endParaRPr lang="en-US" sz="2000" dirty="0" smtClean="0">
              <a:hlinkClick r:id="rId2"/>
            </a:endParaRPr>
          </a:p>
          <a:p>
            <a:r>
              <a:rPr lang="en-US" sz="2000" dirty="0" smtClean="0">
                <a:hlinkClick r:id="rId2"/>
              </a:rPr>
              <a:t>https</a:t>
            </a:r>
            <a:r>
              <a:rPr lang="en-US" sz="2000" dirty="0">
                <a:hlinkClick r:id="rId2"/>
              </a:rPr>
              <a:t>://unmcredcap.unmc.edu/redcap/surveys/?s=WC7T93AHAH</a:t>
            </a:r>
            <a:endParaRPr lang="en-US" sz="2000" dirty="0"/>
          </a:p>
        </p:txBody>
      </p:sp>
    </p:spTree>
    <p:extLst>
      <p:ext uri="{BB962C8B-B14F-4D97-AF65-F5344CB8AC3E}">
        <p14:creationId xmlns:p14="http://schemas.microsoft.com/office/powerpoint/2010/main" val="847203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2" name="Rectangle 1"/>
          <p:cNvSpPr/>
          <p:nvPr/>
        </p:nvSpPr>
        <p:spPr>
          <a:xfrm>
            <a:off x="-1" y="152"/>
            <a:ext cx="9144000" cy="39297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 y="2024733"/>
            <a:ext cx="9144000" cy="1323439"/>
          </a:xfrm>
          <a:prstGeom prst="rect">
            <a:avLst/>
          </a:prstGeom>
          <a:noFill/>
        </p:spPr>
        <p:txBody>
          <a:bodyPr wrap="square" rtlCol="0">
            <a:spAutoFit/>
          </a:bodyPr>
          <a:lstStyle/>
          <a:p>
            <a:pPr algn="ctr"/>
            <a:r>
              <a:rPr lang="en-US" sz="4000" dirty="0">
                <a:solidFill>
                  <a:schemeClr val="bg1">
                    <a:lumMod val="50000"/>
                  </a:schemeClr>
                </a:solidFill>
                <a:latin typeface="Consolas" panose="020B0609020204030204" pitchFamily="49" charset="0"/>
                <a:cs typeface="Consolas" panose="020B0609020204030204" pitchFamily="49" charset="0"/>
                <a:hlinkClick r:id="rId2"/>
              </a:rPr>
              <a:t>https://</a:t>
            </a:r>
            <a:r>
              <a:rPr lang="en-US" sz="4000" dirty="0" smtClean="0">
                <a:solidFill>
                  <a:srgbClr val="A9020F"/>
                </a:solidFill>
                <a:latin typeface="Consolas" panose="020B0609020204030204" pitchFamily="49" charset="0"/>
                <a:cs typeface="Consolas" panose="020B0609020204030204" pitchFamily="49" charset="0"/>
                <a:hlinkClick r:id="rId2"/>
              </a:rPr>
              <a:t>unmcredcap.unmc.edu</a:t>
            </a:r>
            <a:endParaRPr lang="en-US" sz="4000" dirty="0" smtClean="0">
              <a:solidFill>
                <a:srgbClr val="A9020F"/>
              </a:solidFill>
              <a:latin typeface="Consolas" panose="020B0609020204030204" pitchFamily="49" charset="0"/>
              <a:cs typeface="Consolas" panose="020B0609020204030204" pitchFamily="49" charset="0"/>
            </a:endParaRPr>
          </a:p>
          <a:p>
            <a:pPr algn="ctr"/>
            <a:endParaRPr lang="en-US" sz="4000" dirty="0">
              <a:solidFill>
                <a:srgbClr val="A9020F"/>
              </a:solidFill>
              <a:latin typeface="Consolas" panose="020B0609020204030204" pitchFamily="49" charset="0"/>
              <a:cs typeface="Consolas" panose="020B0609020204030204" pitchFamily="49"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6037" y="645996"/>
            <a:ext cx="3971925" cy="1157288"/>
          </a:xfrm>
          <a:prstGeom prst="rect">
            <a:avLst/>
          </a:prstGeom>
        </p:spPr>
      </p:pic>
      <p:sp>
        <p:nvSpPr>
          <p:cNvPr id="5" name="TextBox 4"/>
          <p:cNvSpPr txBox="1"/>
          <p:nvPr/>
        </p:nvSpPr>
        <p:spPr>
          <a:xfrm>
            <a:off x="849084" y="3038467"/>
            <a:ext cx="7445829" cy="1015663"/>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Research </a:t>
            </a:r>
            <a:r>
              <a:rPr lang="en-US" sz="2000" dirty="0">
                <a:latin typeface="Arial" panose="020B0604020202020204" pitchFamily="34" charset="0"/>
                <a:cs typeface="Arial" panose="020B0604020202020204" pitchFamily="34" charset="0"/>
              </a:rPr>
              <a:t>Information Technology </a:t>
            </a:r>
            <a:r>
              <a:rPr lang="en-US" sz="2000" dirty="0" smtClean="0">
                <a:latin typeface="Arial" panose="020B0604020202020204" pitchFamily="34" charset="0"/>
                <a:cs typeface="Arial" panose="020B0604020202020204" pitchFamily="34" charset="0"/>
              </a:rPr>
              <a:t>Office</a:t>
            </a:r>
          </a:p>
          <a:p>
            <a:pPr algn="ctr"/>
            <a:r>
              <a:rPr lang="en-US" sz="2000" dirty="0" smtClean="0">
                <a:latin typeface="Arial" panose="020B0604020202020204" pitchFamily="34" charset="0"/>
                <a:cs typeface="Arial" panose="020B0604020202020204" pitchFamily="34" charset="0"/>
                <a:hlinkClick r:id="rId4"/>
              </a:rPr>
              <a:t>ResearchITOffice@gmail.com</a:t>
            </a:r>
            <a:endParaRPr lang="en-US" sz="2000" dirty="0">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4792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REDCap</a:t>
            </a:r>
            <a:r>
              <a:rPr lang="en-US" dirty="0" smtClean="0"/>
              <a:t> Basics</a:t>
            </a:r>
            <a:endParaRPr lang="en-US" dirty="0"/>
          </a:p>
        </p:txBody>
      </p:sp>
      <p:sp>
        <p:nvSpPr>
          <p:cNvPr id="3" name="Content Placeholder 2"/>
          <p:cNvSpPr>
            <a:spLocks noGrp="1"/>
          </p:cNvSpPr>
          <p:nvPr>
            <p:ph idx="1"/>
          </p:nvPr>
        </p:nvSpPr>
        <p:spPr>
          <a:xfrm>
            <a:off x="956667" y="1882620"/>
            <a:ext cx="7606426" cy="3950310"/>
          </a:xfrm>
        </p:spPr>
        <p:txBody>
          <a:bodyPr>
            <a:normAutofit/>
          </a:bodyPr>
          <a:lstStyle/>
          <a:p>
            <a:endParaRPr lang="en-US" dirty="0"/>
          </a:p>
          <a:p>
            <a:r>
              <a:rPr lang="en-US" dirty="0"/>
              <a:t>This session provides an overview of the main features of </a:t>
            </a:r>
            <a:r>
              <a:rPr lang="en-US" dirty="0" err="1"/>
              <a:t>REDCap</a:t>
            </a:r>
            <a:r>
              <a:rPr lang="en-US" dirty="0"/>
              <a:t> and demonstration of a simple survey project. We will also discuss roles for project members, responsibilities of project owners, and support available from the UNMC Research Information Technology Office. Participants are encouraged to bring their own devices.</a:t>
            </a:r>
          </a:p>
          <a:p>
            <a:r>
              <a:rPr lang="en-US" dirty="0"/>
              <a:t> </a:t>
            </a:r>
          </a:p>
          <a:p>
            <a:r>
              <a:rPr lang="en-US" dirty="0" smtClean="0"/>
              <a:t>Access the UNMC </a:t>
            </a:r>
            <a:r>
              <a:rPr lang="en-US" dirty="0" err="1"/>
              <a:t>REDCap</a:t>
            </a:r>
            <a:r>
              <a:rPr lang="en-US" dirty="0"/>
              <a:t> server: </a:t>
            </a:r>
            <a:r>
              <a:rPr lang="en-US" dirty="0">
                <a:hlinkClick r:id="rId2"/>
              </a:rPr>
              <a:t>https://unmcredcap.unmc.edu/redcap/</a:t>
            </a:r>
            <a:r>
              <a:rPr lang="en-US" dirty="0"/>
              <a:t> </a:t>
            </a:r>
          </a:p>
          <a:p>
            <a:r>
              <a:rPr lang="en-US" dirty="0"/>
              <a:t>UNMC Research Information Technology Office: </a:t>
            </a:r>
            <a:r>
              <a:rPr lang="en-US" dirty="0">
                <a:hlinkClick r:id="rId3"/>
              </a:rPr>
              <a:t>https://www.unmc.edu/vcr/rito/</a:t>
            </a:r>
            <a:endParaRPr lang="en-US" dirty="0"/>
          </a:p>
          <a:p>
            <a:r>
              <a:rPr lang="en-US" dirty="0"/>
              <a:t> </a:t>
            </a:r>
          </a:p>
          <a:p>
            <a:endParaRPr lang="en-US" dirty="0"/>
          </a:p>
        </p:txBody>
      </p:sp>
    </p:spTree>
    <p:extLst>
      <p:ext uri="{BB962C8B-B14F-4D97-AF65-F5344CB8AC3E}">
        <p14:creationId xmlns:p14="http://schemas.microsoft.com/office/powerpoint/2010/main" val="3354813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685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pPr lvl="0"/>
            <a:r>
              <a:rPr lang="en-US" sz="3200" dirty="0" err="1"/>
              <a:t>REDCap</a:t>
            </a:r>
            <a:r>
              <a:rPr lang="en-US" sz="3200" dirty="0"/>
              <a:t> Background</a:t>
            </a:r>
          </a:p>
          <a:p>
            <a:pPr lvl="0"/>
            <a:r>
              <a:rPr lang="en-US" sz="3200" dirty="0" smtClean="0"/>
              <a:t>Costs  </a:t>
            </a:r>
            <a:endParaRPr lang="en-US" sz="3200" dirty="0" smtClean="0"/>
          </a:p>
          <a:p>
            <a:pPr lvl="0"/>
            <a:r>
              <a:rPr lang="en-US" sz="3200" dirty="0" smtClean="0"/>
              <a:t>Sample Survey</a:t>
            </a:r>
          </a:p>
          <a:p>
            <a:pPr lvl="0"/>
            <a:r>
              <a:rPr lang="en-US" sz="3200" dirty="0" smtClean="0"/>
              <a:t>Getting Started in </a:t>
            </a:r>
            <a:r>
              <a:rPr lang="en-US" sz="3200" dirty="0" err="1" smtClean="0"/>
              <a:t>REDCap</a:t>
            </a:r>
            <a:endParaRPr lang="en-US" sz="3200" dirty="0" smtClean="0"/>
          </a:p>
          <a:p>
            <a:pPr lvl="0"/>
            <a:r>
              <a:rPr lang="en-US" sz="3200" dirty="0" smtClean="0"/>
              <a:t>Review Survey</a:t>
            </a:r>
          </a:p>
          <a:p>
            <a:pPr lvl="0"/>
            <a:r>
              <a:rPr lang="en-US" sz="3200" dirty="0" smtClean="0"/>
              <a:t>Support</a:t>
            </a:r>
            <a:endParaRPr lang="en-US" sz="3200" dirty="0" smtClean="0"/>
          </a:p>
          <a:p>
            <a:endParaRPr lang="en-US" sz="3200" dirty="0"/>
          </a:p>
        </p:txBody>
      </p:sp>
    </p:spTree>
    <p:extLst>
      <p:ext uri="{BB962C8B-B14F-4D97-AF65-F5344CB8AC3E}">
        <p14:creationId xmlns:p14="http://schemas.microsoft.com/office/powerpoint/2010/main" val="3814905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mj-lt"/>
              </a:rPr>
              <a:t>What is REDCap?</a:t>
            </a:r>
          </a:p>
        </p:txBody>
      </p:sp>
      <p:sp>
        <p:nvSpPr>
          <p:cNvPr id="3" name="Content Placeholder 2"/>
          <p:cNvSpPr>
            <a:spLocks noGrp="1"/>
          </p:cNvSpPr>
          <p:nvPr>
            <p:ph idx="1"/>
          </p:nvPr>
        </p:nvSpPr>
        <p:spPr>
          <a:xfrm>
            <a:off x="956667" y="2438400"/>
            <a:ext cx="7282212" cy="3394530"/>
          </a:xfrm>
        </p:spPr>
        <p:txBody>
          <a:bodyPr>
            <a:normAutofit fontScale="92500" lnSpcReduction="20000"/>
          </a:bodyPr>
          <a:lstStyle/>
          <a:p>
            <a:r>
              <a:rPr lang="en-US" sz="3200" dirty="0">
                <a:latin typeface="+mj-lt"/>
              </a:rPr>
              <a:t>“</a:t>
            </a:r>
            <a:r>
              <a:rPr lang="en-US" sz="3200" dirty="0" err="1">
                <a:latin typeface="+mj-lt"/>
              </a:rPr>
              <a:t>REDCap</a:t>
            </a:r>
            <a:r>
              <a:rPr lang="en-US" sz="3200" dirty="0">
                <a:latin typeface="+mj-lt"/>
              </a:rPr>
              <a:t> is a mature, secure web application for building and managing online surveys and databases.”</a:t>
            </a:r>
          </a:p>
          <a:p>
            <a:endParaRPr lang="en-US" sz="3200" dirty="0">
              <a:latin typeface="+mj-lt"/>
            </a:endParaRPr>
          </a:p>
          <a:p>
            <a:r>
              <a:rPr lang="en-US" sz="3200" dirty="0">
                <a:latin typeface="+mj-lt"/>
              </a:rPr>
              <a:t>“While </a:t>
            </a:r>
            <a:r>
              <a:rPr lang="en-US" sz="3200" dirty="0" err="1">
                <a:latin typeface="+mj-lt"/>
              </a:rPr>
              <a:t>REDCap</a:t>
            </a:r>
            <a:r>
              <a:rPr lang="en-US" sz="3200" dirty="0">
                <a:latin typeface="+mj-lt"/>
              </a:rPr>
              <a:t> can be used to collect virtually any type of data, it is specifically geared to support data capture for research studies.”</a:t>
            </a:r>
          </a:p>
          <a:p>
            <a:r>
              <a:rPr lang="en-US" sz="3200" dirty="0">
                <a:latin typeface="+mj-lt"/>
              </a:rPr>
              <a:t>                                             </a:t>
            </a:r>
            <a:r>
              <a:rPr lang="en-US" sz="2400" dirty="0">
                <a:solidFill>
                  <a:schemeClr val="bg1">
                    <a:lumMod val="50000"/>
                  </a:schemeClr>
                </a:solidFill>
                <a:latin typeface="+mj-lt"/>
              </a:rPr>
              <a:t>-- project-redcap.org</a:t>
            </a:r>
          </a:p>
        </p:txBody>
      </p:sp>
    </p:spTree>
    <p:extLst>
      <p:ext uri="{BB962C8B-B14F-4D97-AF65-F5344CB8AC3E}">
        <p14:creationId xmlns:p14="http://schemas.microsoft.com/office/powerpoint/2010/main" val="144744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7" y="178117"/>
            <a:ext cx="7606427" cy="1359153"/>
          </a:xfrm>
        </p:spPr>
        <p:txBody>
          <a:bodyPr/>
          <a:lstStyle/>
          <a:p>
            <a:r>
              <a:rPr lang="en-US" dirty="0">
                <a:latin typeface="+mj-lt"/>
              </a:rPr>
              <a:t>Why use </a:t>
            </a:r>
            <a:r>
              <a:rPr lang="en-US" dirty="0" err="1">
                <a:latin typeface="+mj-lt"/>
              </a:rPr>
              <a:t>REDCap</a:t>
            </a:r>
            <a:r>
              <a:rPr lang="en-US" dirty="0">
                <a:latin typeface="+mj-lt"/>
              </a:rPr>
              <a:t>?</a:t>
            </a:r>
          </a:p>
        </p:txBody>
      </p:sp>
      <p:sp>
        <p:nvSpPr>
          <p:cNvPr id="3" name="Content Placeholder 2"/>
          <p:cNvSpPr>
            <a:spLocks noGrp="1"/>
          </p:cNvSpPr>
          <p:nvPr>
            <p:ph idx="1"/>
          </p:nvPr>
        </p:nvSpPr>
        <p:spPr/>
        <p:txBody>
          <a:bodyPr>
            <a:normAutofit fontScale="92500" lnSpcReduction="10000"/>
          </a:bodyPr>
          <a:lstStyle/>
          <a:p>
            <a:pPr marL="285750" indent="-285750">
              <a:buFont typeface="Arial" panose="020B0604020202020204" pitchFamily="34" charset="0"/>
              <a:buChar char="•"/>
            </a:pPr>
            <a:r>
              <a:rPr lang="en-US" sz="2200" dirty="0">
                <a:latin typeface="+mn-lt"/>
              </a:rPr>
              <a:t>Meets HIPAA requirements for collection of protected health information</a:t>
            </a:r>
          </a:p>
          <a:p>
            <a:pPr marL="1028700" lvl="1">
              <a:buFont typeface="Arial" panose="020B0604020202020204" pitchFamily="34" charset="0"/>
              <a:buChar char="•"/>
            </a:pPr>
            <a:r>
              <a:rPr lang="en-US" sz="2200" i="1" dirty="0" err="1" smtClean="0">
                <a:solidFill>
                  <a:schemeClr val="bg1">
                    <a:lumMod val="50000"/>
                  </a:schemeClr>
                </a:solidFill>
                <a:latin typeface="+mn-lt"/>
              </a:rPr>
              <a:t>SurveyMonkey</a:t>
            </a:r>
            <a:r>
              <a:rPr lang="en-US" sz="2200" i="1" dirty="0" smtClean="0">
                <a:solidFill>
                  <a:schemeClr val="bg1">
                    <a:lumMod val="50000"/>
                  </a:schemeClr>
                </a:solidFill>
                <a:latin typeface="+mn-lt"/>
              </a:rPr>
              <a:t> does not</a:t>
            </a:r>
            <a:endParaRPr lang="en-US" sz="2200" i="1" dirty="0">
              <a:solidFill>
                <a:schemeClr val="bg1">
                  <a:lumMod val="50000"/>
                </a:schemeClr>
              </a:solidFill>
              <a:latin typeface="+mn-lt"/>
            </a:endParaRPr>
          </a:p>
          <a:p>
            <a:pPr marL="285750" indent="-285750">
              <a:buFont typeface="Arial" panose="020B0604020202020204" pitchFamily="34" charset="0"/>
              <a:buChar char="•"/>
            </a:pPr>
            <a:endParaRPr lang="en-US" sz="2200" dirty="0">
              <a:latin typeface="+mn-lt"/>
            </a:endParaRPr>
          </a:p>
          <a:p>
            <a:pPr marL="285750" indent="-285750">
              <a:buFont typeface="Arial" panose="020B0604020202020204" pitchFamily="34" charset="0"/>
              <a:buChar char="•"/>
            </a:pPr>
            <a:r>
              <a:rPr lang="en-US" sz="2200" dirty="0">
                <a:latin typeface="+mn-lt"/>
              </a:rPr>
              <a:t>Data is stored securely at NM datacenters in Nebraska, not at a third-party web site</a:t>
            </a:r>
          </a:p>
          <a:p>
            <a:pPr marL="285750" indent="-285750">
              <a:buFont typeface="Arial" panose="020B0604020202020204" pitchFamily="34" charset="0"/>
              <a:buChar char="•"/>
            </a:pPr>
            <a:endParaRPr lang="en-US" sz="2200" dirty="0">
              <a:latin typeface="+mn-lt"/>
            </a:endParaRPr>
          </a:p>
          <a:p>
            <a:pPr marL="285750" indent="-285750">
              <a:buFont typeface="Arial" panose="020B0604020202020204" pitchFamily="34" charset="0"/>
              <a:buChar char="•"/>
            </a:pPr>
            <a:r>
              <a:rPr lang="en-US" sz="2200" dirty="0">
                <a:latin typeface="+mn-lt"/>
              </a:rPr>
              <a:t>The IRB is aware of </a:t>
            </a:r>
            <a:r>
              <a:rPr lang="en-US" sz="2200" dirty="0" err="1">
                <a:latin typeface="+mn-lt"/>
              </a:rPr>
              <a:t>REDCap</a:t>
            </a:r>
            <a:r>
              <a:rPr lang="en-US" sz="2200" dirty="0">
                <a:latin typeface="+mn-lt"/>
              </a:rPr>
              <a:t> and has approved many </a:t>
            </a:r>
            <a:r>
              <a:rPr lang="en-US" sz="2200" dirty="0" err="1">
                <a:latin typeface="+mn-lt"/>
              </a:rPr>
              <a:t>REDCap</a:t>
            </a:r>
            <a:r>
              <a:rPr lang="en-US" sz="2200" dirty="0">
                <a:latin typeface="+mn-lt"/>
              </a:rPr>
              <a:t> projects at UNMC</a:t>
            </a:r>
          </a:p>
          <a:p>
            <a:pPr marL="285750" indent="-285750">
              <a:buFont typeface="Arial" panose="020B0604020202020204" pitchFamily="34" charset="0"/>
              <a:buChar char="•"/>
            </a:pPr>
            <a:endParaRPr lang="en-US" sz="2200" dirty="0">
              <a:latin typeface="+mn-lt"/>
            </a:endParaRPr>
          </a:p>
          <a:p>
            <a:pPr marL="285750" indent="-285750">
              <a:buFont typeface="Arial" panose="020B0604020202020204" pitchFamily="34" charset="0"/>
              <a:buChar char="•"/>
            </a:pPr>
            <a:r>
              <a:rPr lang="en-US" sz="2200" dirty="0">
                <a:latin typeface="+mn-lt"/>
              </a:rPr>
              <a:t>Rapid study designs are possible</a:t>
            </a:r>
          </a:p>
          <a:p>
            <a:pPr marL="285750" indent="-285750">
              <a:buFont typeface="Arial" panose="020B0604020202020204" pitchFamily="34" charset="0"/>
              <a:buChar char="•"/>
            </a:pPr>
            <a:endParaRPr lang="en-US" sz="2200" dirty="0">
              <a:latin typeface="+mn-lt"/>
            </a:endParaRPr>
          </a:p>
          <a:p>
            <a:pPr marL="285750" indent="-285750">
              <a:buFont typeface="Arial" panose="020B0604020202020204" pitchFamily="34" charset="0"/>
              <a:buChar char="•"/>
            </a:pPr>
            <a:r>
              <a:rPr lang="en-US" sz="2200" dirty="0">
                <a:latin typeface="+mn-lt"/>
              </a:rPr>
              <a:t>Low cost</a:t>
            </a:r>
          </a:p>
        </p:txBody>
      </p:sp>
    </p:spTree>
    <p:extLst>
      <p:ext uri="{BB962C8B-B14F-4D97-AF65-F5344CB8AC3E}">
        <p14:creationId xmlns:p14="http://schemas.microsoft.com/office/powerpoint/2010/main" val="999064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395831"/>
            <a:ext cx="7606427" cy="1128169"/>
          </a:xfrm>
        </p:spPr>
        <p:txBody>
          <a:bodyPr/>
          <a:lstStyle/>
          <a:p>
            <a:r>
              <a:rPr lang="en-US" dirty="0">
                <a:latin typeface="+mj-lt"/>
              </a:rPr>
              <a:t>Key Features</a:t>
            </a:r>
          </a:p>
        </p:txBody>
      </p:sp>
      <p:sp>
        <p:nvSpPr>
          <p:cNvPr id="3" name="Content Placeholder 2"/>
          <p:cNvSpPr>
            <a:spLocks noGrp="1"/>
          </p:cNvSpPr>
          <p:nvPr>
            <p:ph idx="1"/>
          </p:nvPr>
        </p:nvSpPr>
        <p:spPr>
          <a:xfrm>
            <a:off x="956667" y="1882620"/>
            <a:ext cx="3789504" cy="3950310"/>
          </a:xfrm>
        </p:spPr>
        <p:txBody>
          <a:bodyPr>
            <a:noAutofit/>
          </a:bodyPr>
          <a:lstStyle/>
          <a:p>
            <a:pPr marL="285750" indent="-285750">
              <a:buFont typeface="Arial" panose="020B0604020202020204" pitchFamily="34" charset="0"/>
              <a:buChar char="•"/>
            </a:pPr>
            <a:r>
              <a:rPr lang="en-US" sz="2200" dirty="0">
                <a:latin typeface="+mn-lt"/>
              </a:rPr>
              <a:t>Online form designer tool</a:t>
            </a:r>
          </a:p>
          <a:p>
            <a:pPr marL="285750" indent="-285750">
              <a:buFont typeface="Arial" panose="020B0604020202020204" pitchFamily="34" charset="0"/>
              <a:buChar char="•"/>
            </a:pPr>
            <a:endParaRPr lang="en-US" sz="2200" dirty="0">
              <a:latin typeface="+mn-lt"/>
            </a:endParaRPr>
          </a:p>
          <a:p>
            <a:pPr marL="285750" indent="-285750">
              <a:buFont typeface="Arial" panose="020B0604020202020204" pitchFamily="34" charset="0"/>
              <a:buChar char="•"/>
            </a:pPr>
            <a:r>
              <a:rPr lang="en-US" sz="2200" dirty="0">
                <a:latin typeface="+mn-lt"/>
              </a:rPr>
              <a:t>Dynamic forms with branching logic and calculated fields</a:t>
            </a:r>
          </a:p>
          <a:p>
            <a:pPr marL="285750" indent="-285750">
              <a:buFont typeface="Arial" panose="020B0604020202020204" pitchFamily="34" charset="0"/>
              <a:buChar char="•"/>
            </a:pPr>
            <a:endParaRPr lang="en-US" sz="2200" dirty="0">
              <a:latin typeface="+mn-lt"/>
            </a:endParaRPr>
          </a:p>
          <a:p>
            <a:pPr marL="285750" indent="-285750">
              <a:buFont typeface="Arial" panose="020B0604020202020204" pitchFamily="34" charset="0"/>
              <a:buChar char="•"/>
            </a:pPr>
            <a:r>
              <a:rPr lang="en-US" sz="2200" dirty="0">
                <a:latin typeface="+mn-lt"/>
              </a:rPr>
              <a:t>Multiple users per project for administrators, analysts, data entry personnel</a:t>
            </a:r>
          </a:p>
          <a:p>
            <a:pPr marL="285750" indent="-285750">
              <a:buFont typeface="Arial" panose="020B0604020202020204" pitchFamily="34" charset="0"/>
              <a:buChar char="•"/>
            </a:pPr>
            <a:endParaRPr lang="en-US" sz="2200" dirty="0">
              <a:latin typeface="+mn-lt"/>
            </a:endParaRPr>
          </a:p>
          <a:p>
            <a:pPr marL="285750" indent="-285750">
              <a:buFont typeface="Arial" panose="020B0604020202020204" pitchFamily="34" charset="0"/>
              <a:buChar char="•"/>
            </a:pPr>
            <a:r>
              <a:rPr lang="en-US" sz="2200" dirty="0">
                <a:latin typeface="+mn-lt"/>
              </a:rPr>
              <a:t>Immutable audit trails</a:t>
            </a:r>
          </a:p>
        </p:txBody>
      </p:sp>
      <p:sp>
        <p:nvSpPr>
          <p:cNvPr id="4" name="Content Placeholder 2"/>
          <p:cNvSpPr txBox="1">
            <a:spLocks/>
          </p:cNvSpPr>
          <p:nvPr/>
        </p:nvSpPr>
        <p:spPr>
          <a:xfrm>
            <a:off x="5100161" y="1882620"/>
            <a:ext cx="3789504" cy="3950310"/>
          </a:xfrm>
          <a:prstGeom prst="rect">
            <a:avLst/>
          </a:prstGeom>
        </p:spPr>
        <p:txBody>
          <a:bodyPr vert="horz" lIns="91440" tIns="45720" rIns="91440" bIns="45720" rtlCol="0">
            <a:noAutofit/>
          </a:bodyPr>
          <a:lstStyle>
            <a:lvl1pPr marL="0" indent="0" algn="l" defTabSz="457200" rtl="0" eaLnBrk="1" latinLnBrk="0" hangingPunct="1">
              <a:lnSpc>
                <a:spcPct val="90000"/>
              </a:lnSpc>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2200">
                <a:latin typeface="+mn-lt"/>
              </a:rPr>
              <a:t>Surveys can be presented online directly to invited or anonymous participants</a:t>
            </a:r>
          </a:p>
          <a:p>
            <a:pPr marL="285750" indent="-285750">
              <a:buFont typeface="Arial" panose="020B0604020202020204" pitchFamily="34" charset="0"/>
              <a:buChar char="•"/>
            </a:pPr>
            <a:endParaRPr lang="en-US" sz="2200">
              <a:latin typeface="+mn-lt"/>
            </a:endParaRPr>
          </a:p>
          <a:p>
            <a:pPr marL="285750" indent="-285750">
              <a:buFont typeface="Arial" panose="020B0604020202020204" pitchFamily="34" charset="0"/>
              <a:buChar char="•"/>
            </a:pPr>
            <a:r>
              <a:rPr lang="en-US" sz="2200">
                <a:latin typeface="+mn-lt"/>
              </a:rPr>
              <a:t>Built-in reports and descriptive statistics</a:t>
            </a:r>
          </a:p>
          <a:p>
            <a:pPr marL="285750" indent="-285750">
              <a:buFont typeface="Arial" panose="020B0604020202020204" pitchFamily="34" charset="0"/>
              <a:buChar char="•"/>
            </a:pPr>
            <a:endParaRPr lang="en-US" sz="2200">
              <a:latin typeface="+mn-lt"/>
            </a:endParaRPr>
          </a:p>
          <a:p>
            <a:pPr marL="285750" indent="-285750">
              <a:buFont typeface="Arial" panose="020B0604020202020204" pitchFamily="34" charset="0"/>
              <a:buChar char="•"/>
            </a:pPr>
            <a:r>
              <a:rPr lang="en-US" sz="2200">
                <a:latin typeface="+mn-lt"/>
              </a:rPr>
              <a:t>Can be used for longitudinal studies and randomized clinical trials</a:t>
            </a:r>
          </a:p>
        </p:txBody>
      </p:sp>
    </p:spTree>
    <p:extLst>
      <p:ext uri="{BB962C8B-B14F-4D97-AF65-F5344CB8AC3E}">
        <p14:creationId xmlns:p14="http://schemas.microsoft.com/office/powerpoint/2010/main" val="3822309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Member Functions</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3200" dirty="0" smtClean="0">
                <a:latin typeface="+mn-lt"/>
              </a:rPr>
              <a:t>Project setup (may change once in production)</a:t>
            </a:r>
          </a:p>
          <a:p>
            <a:pPr marL="285750" indent="-285750">
              <a:buFont typeface="Arial" panose="020B0604020202020204" pitchFamily="34" charset="0"/>
              <a:buChar char="•"/>
            </a:pPr>
            <a:r>
              <a:rPr lang="en-US" sz="3200" dirty="0" smtClean="0">
                <a:latin typeface="+mn-lt"/>
              </a:rPr>
              <a:t>Data entry</a:t>
            </a:r>
          </a:p>
          <a:p>
            <a:pPr marL="285750" indent="-285750">
              <a:buFont typeface="Arial" panose="020B0604020202020204" pitchFamily="34" charset="0"/>
              <a:buChar char="•"/>
            </a:pPr>
            <a:r>
              <a:rPr lang="en-US" sz="3200" dirty="0" smtClean="0">
                <a:latin typeface="+mn-lt"/>
              </a:rPr>
              <a:t>Data review</a:t>
            </a:r>
          </a:p>
          <a:p>
            <a:pPr marL="285750" indent="-285750">
              <a:buFont typeface="Arial" panose="020B0604020202020204" pitchFamily="34" charset="0"/>
              <a:buChar char="•"/>
            </a:pPr>
            <a:r>
              <a:rPr lang="en-US" sz="3200" dirty="0" smtClean="0">
                <a:latin typeface="+mn-lt"/>
              </a:rPr>
              <a:t>Data analysis</a:t>
            </a:r>
          </a:p>
          <a:p>
            <a:pPr marL="285750" indent="-285750">
              <a:buFont typeface="Arial" panose="020B0604020202020204" pitchFamily="34" charset="0"/>
              <a:buChar char="•"/>
            </a:pPr>
            <a:r>
              <a:rPr lang="en-US" sz="3200" dirty="0" smtClean="0">
                <a:latin typeface="+mn-lt"/>
              </a:rPr>
              <a:t>Read, write, none</a:t>
            </a:r>
          </a:p>
          <a:p>
            <a:pPr marL="285750" indent="-285750">
              <a:buFont typeface="Arial" panose="020B0604020202020204" pitchFamily="34" charset="0"/>
              <a:buChar char="•"/>
            </a:pPr>
            <a:endParaRPr lang="en-US" sz="3200" dirty="0">
              <a:latin typeface="+mn-lt"/>
            </a:endParaRPr>
          </a:p>
          <a:p>
            <a:endParaRPr lang="en-US" dirty="0"/>
          </a:p>
        </p:txBody>
      </p:sp>
    </p:spTree>
    <p:extLst>
      <p:ext uri="{BB962C8B-B14F-4D97-AF65-F5344CB8AC3E}">
        <p14:creationId xmlns:p14="http://schemas.microsoft.com/office/powerpoint/2010/main" val="3910054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Owner Responsibilities</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3200" dirty="0" smtClean="0">
                <a:latin typeface="+mn-lt"/>
              </a:rPr>
              <a:t>Obtains IRB approval for human subjects research before committing project to production</a:t>
            </a:r>
          </a:p>
          <a:p>
            <a:pPr marL="285750" indent="-285750">
              <a:buFont typeface="Arial" panose="020B0604020202020204" pitchFamily="34" charset="0"/>
              <a:buChar char="•"/>
            </a:pPr>
            <a:r>
              <a:rPr lang="en-US" sz="3200" dirty="0" smtClean="0">
                <a:latin typeface="+mn-lt"/>
              </a:rPr>
              <a:t>Plan to limit PHI access</a:t>
            </a:r>
          </a:p>
          <a:p>
            <a:pPr marL="285750" indent="-285750">
              <a:buFont typeface="Arial" panose="020B0604020202020204" pitchFamily="34" charset="0"/>
              <a:buChar char="•"/>
            </a:pPr>
            <a:r>
              <a:rPr lang="en-US" sz="3200" dirty="0" smtClean="0">
                <a:latin typeface="+mn-lt"/>
              </a:rPr>
              <a:t>Manage access groups </a:t>
            </a:r>
            <a:endParaRPr lang="en-US" sz="3200" dirty="0">
              <a:latin typeface="+mn-lt"/>
            </a:endParaRPr>
          </a:p>
          <a:p>
            <a:pPr marL="285750" indent="-285750">
              <a:buFont typeface="Arial" panose="020B0604020202020204" pitchFamily="34" charset="0"/>
              <a:buChar char="•"/>
            </a:pPr>
            <a:r>
              <a:rPr lang="en-US" sz="3200" dirty="0" smtClean="0">
                <a:latin typeface="+mn-lt"/>
              </a:rPr>
              <a:t>Designates user roles</a:t>
            </a:r>
          </a:p>
          <a:p>
            <a:pPr marL="285750" indent="-285750">
              <a:buFont typeface="Arial" panose="020B0604020202020204" pitchFamily="34" charset="0"/>
              <a:buChar char="•"/>
            </a:pPr>
            <a:r>
              <a:rPr lang="en-US" sz="3200" dirty="0" smtClean="0">
                <a:latin typeface="+mn-lt"/>
              </a:rPr>
              <a:t>Overall ownership</a:t>
            </a:r>
          </a:p>
          <a:p>
            <a:endParaRPr lang="en-US" b="1"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06605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395831"/>
            <a:ext cx="7606427" cy="1149505"/>
          </a:xfrm>
        </p:spPr>
        <p:txBody>
          <a:bodyPr/>
          <a:lstStyle/>
          <a:p>
            <a:r>
              <a:rPr lang="en-US" dirty="0" smtClean="0"/>
              <a:t>Costs</a:t>
            </a:r>
            <a:endParaRPr lang="en-US" dirty="0"/>
          </a:p>
        </p:txBody>
      </p:sp>
      <p:sp>
        <p:nvSpPr>
          <p:cNvPr id="3" name="Content Placeholder 2"/>
          <p:cNvSpPr>
            <a:spLocks noGrp="1"/>
          </p:cNvSpPr>
          <p:nvPr>
            <p:ph idx="1"/>
          </p:nvPr>
        </p:nvSpPr>
        <p:spPr>
          <a:xfrm>
            <a:off x="956667" y="1882620"/>
            <a:ext cx="7606426" cy="4637052"/>
          </a:xfrm>
        </p:spPr>
        <p:txBody>
          <a:bodyPr>
            <a:noAutofit/>
          </a:bodyPr>
          <a:lstStyle/>
          <a:p>
            <a:r>
              <a:rPr lang="en-US" sz="2000" b="1" dirty="0" smtClean="0"/>
              <a:t>“Free”</a:t>
            </a:r>
            <a:endParaRPr lang="en-US" sz="2000" b="1" dirty="0" smtClean="0"/>
          </a:p>
          <a:p>
            <a:pPr marL="342900" indent="-342900">
              <a:buFont typeface="Arial" panose="020B0604020202020204" pitchFamily="34" charset="0"/>
              <a:buChar char="•"/>
            </a:pPr>
            <a:r>
              <a:rPr lang="en-US" sz="2000" dirty="0" smtClean="0"/>
              <a:t>Projects </a:t>
            </a:r>
            <a:r>
              <a:rPr lang="en-US" sz="2000" dirty="0" smtClean="0"/>
              <a:t>lasting less than </a:t>
            </a:r>
            <a:r>
              <a:rPr lang="en-US" sz="2000" dirty="0" smtClean="0"/>
              <a:t>one year, </a:t>
            </a:r>
            <a:r>
              <a:rPr lang="en-US" sz="2000" dirty="0" smtClean="0"/>
              <a:t>using less </a:t>
            </a:r>
            <a:r>
              <a:rPr lang="en-US" sz="2000" dirty="0"/>
              <a:t>than 2000 </a:t>
            </a:r>
            <a:r>
              <a:rPr lang="en-US" sz="2000" dirty="0" smtClean="0"/>
              <a:t>MB of data</a:t>
            </a:r>
          </a:p>
          <a:p>
            <a:endParaRPr lang="en-US" sz="2000" i="1" dirty="0" smtClean="0"/>
          </a:p>
          <a:p>
            <a:r>
              <a:rPr lang="en-US" sz="2000" b="1" dirty="0" smtClean="0"/>
              <a:t>Cost</a:t>
            </a:r>
            <a:endParaRPr lang="en-US" sz="2000" b="1" dirty="0" smtClean="0"/>
          </a:p>
          <a:p>
            <a:pPr marL="285750" indent="-285750">
              <a:buFont typeface="Arial" panose="020B0604020202020204" pitchFamily="34" charset="0"/>
              <a:buChar char="•"/>
            </a:pPr>
            <a:r>
              <a:rPr lang="en-US" sz="2000" dirty="0" smtClean="0"/>
              <a:t>Configuring </a:t>
            </a:r>
            <a:r>
              <a:rPr lang="en-US" sz="2000" dirty="0"/>
              <a:t>your </a:t>
            </a:r>
            <a:r>
              <a:rPr lang="en-US" sz="2000" dirty="0" smtClean="0"/>
              <a:t>project; making changes to production mode </a:t>
            </a:r>
            <a:r>
              <a:rPr lang="en-US" sz="2000" dirty="0"/>
              <a:t>($</a:t>
            </a:r>
            <a:r>
              <a:rPr lang="en-US" sz="2000" dirty="0" smtClean="0"/>
              <a:t>60/hour)</a:t>
            </a:r>
            <a:endParaRPr lang="en-US" sz="2000" dirty="0"/>
          </a:p>
          <a:p>
            <a:pPr marL="1028700" lvl="1">
              <a:buFont typeface="Arial" panose="020B0604020202020204" pitchFamily="34" charset="0"/>
              <a:buChar char="•"/>
            </a:pPr>
            <a:r>
              <a:rPr lang="en-US" sz="2000" dirty="0">
                <a:solidFill>
                  <a:schemeClr val="bg1">
                    <a:lumMod val="50000"/>
                  </a:schemeClr>
                </a:solidFill>
              </a:rPr>
              <a:t>Tip: </a:t>
            </a:r>
            <a:r>
              <a:rPr lang="en-US" sz="2000" dirty="0" smtClean="0">
                <a:solidFill>
                  <a:schemeClr val="bg1">
                    <a:lumMod val="50000"/>
                  </a:schemeClr>
                </a:solidFill>
              </a:rPr>
              <a:t>Test! Check out online </a:t>
            </a:r>
            <a:r>
              <a:rPr lang="en-US" sz="2000" dirty="0">
                <a:solidFill>
                  <a:schemeClr val="bg1">
                    <a:lumMod val="50000"/>
                  </a:schemeClr>
                </a:solidFill>
              </a:rPr>
              <a:t>documentation and tutorial </a:t>
            </a:r>
            <a:r>
              <a:rPr lang="en-US" sz="2000" dirty="0" smtClean="0">
                <a:solidFill>
                  <a:schemeClr val="bg1">
                    <a:lumMod val="50000"/>
                  </a:schemeClr>
                </a:solidFill>
              </a:rPr>
              <a:t>videos.</a:t>
            </a:r>
            <a:endParaRPr lang="en-US" sz="2000" dirty="0">
              <a:solidFill>
                <a:schemeClr val="bg1">
                  <a:lumMod val="50000"/>
                </a:schemeClr>
              </a:solidFill>
            </a:endParaRPr>
          </a:p>
          <a:p>
            <a:pPr marL="285750" indent="-285750">
              <a:buFont typeface="Arial" panose="020B0604020202020204" pitchFamily="34" charset="0"/>
              <a:buChar char="•"/>
            </a:pPr>
            <a:r>
              <a:rPr lang="en-US" sz="2000" dirty="0" smtClean="0"/>
              <a:t>Adding external users </a:t>
            </a:r>
            <a:r>
              <a:rPr lang="en-US" sz="2000" dirty="0"/>
              <a:t>to your </a:t>
            </a:r>
            <a:r>
              <a:rPr lang="en-US" sz="2000" dirty="0" smtClean="0"/>
              <a:t>project </a:t>
            </a:r>
            <a:r>
              <a:rPr lang="en-US" sz="2000" dirty="0"/>
              <a:t>($60/hour</a:t>
            </a:r>
            <a:r>
              <a:rPr lang="en-US" sz="2000" dirty="0" smtClean="0"/>
              <a:t>)</a:t>
            </a:r>
            <a:endParaRPr lang="en-US" sz="2000" dirty="0"/>
          </a:p>
          <a:p>
            <a:pPr marL="285750" indent="-285750">
              <a:buFont typeface="Arial" panose="020B0604020202020204" pitchFamily="34" charset="0"/>
              <a:buChar char="•"/>
            </a:pPr>
            <a:r>
              <a:rPr lang="en-US" sz="2000" dirty="0" smtClean="0"/>
              <a:t>Using excessive </a:t>
            </a:r>
            <a:r>
              <a:rPr lang="en-US" sz="2000" dirty="0"/>
              <a:t>amounts of </a:t>
            </a:r>
            <a:r>
              <a:rPr lang="en-US" sz="2000" dirty="0" smtClean="0"/>
              <a:t>data</a:t>
            </a:r>
            <a:endParaRPr lang="en-US" sz="2000" dirty="0"/>
          </a:p>
          <a:p>
            <a:pPr marL="285750" indent="-285750">
              <a:buFont typeface="Arial" panose="020B0604020202020204" pitchFamily="34" charset="0"/>
              <a:buChar char="•"/>
            </a:pPr>
            <a:r>
              <a:rPr lang="en-US" sz="2000" dirty="0"/>
              <a:t>You have a long-term project (12 or more months</a:t>
            </a:r>
            <a:r>
              <a:rPr lang="en-US" sz="2000" dirty="0" smtClean="0"/>
              <a:t>) ($</a:t>
            </a:r>
            <a:r>
              <a:rPr lang="en-US" sz="2000" dirty="0" smtClean="0">
                <a:solidFill>
                  <a:schemeClr val="bg1">
                    <a:lumMod val="50000"/>
                  </a:schemeClr>
                </a:solidFill>
              </a:rPr>
              <a:t>150/year)</a:t>
            </a:r>
            <a:endParaRPr lang="en-US" sz="2000" dirty="0">
              <a:solidFill>
                <a:schemeClr val="bg1">
                  <a:lumMod val="50000"/>
                </a:schemeClr>
              </a:solidFill>
            </a:endParaRPr>
          </a:p>
        </p:txBody>
      </p:sp>
    </p:spTree>
    <p:extLst>
      <p:ext uri="{BB962C8B-B14F-4D97-AF65-F5344CB8AC3E}">
        <p14:creationId xmlns:p14="http://schemas.microsoft.com/office/powerpoint/2010/main" val="4086414442"/>
      </p:ext>
    </p:extLst>
  </p:cSld>
  <p:clrMapOvr>
    <a:masterClrMapping/>
  </p:clrMapOvr>
</p:sld>
</file>

<file path=ppt/theme/theme1.xml><?xml version="1.0" encoding="utf-8"?>
<a:theme xmlns:a="http://schemas.openxmlformats.org/drawingml/2006/main" name="NeMed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1498</TotalTime>
  <Words>838</Words>
  <Application>Microsoft Office PowerPoint</Application>
  <PresentationFormat>On-screen Show (4:3)</PresentationFormat>
  <Paragraphs>167</Paragraphs>
  <Slides>20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Arial-BoldMT</vt:lpstr>
      <vt:lpstr>Calibri</vt:lpstr>
      <vt:lpstr>Cambria Math</vt:lpstr>
      <vt:lpstr>Consolas</vt:lpstr>
      <vt:lpstr>Wingdings</vt:lpstr>
      <vt:lpstr>NeMed_Presentation</vt:lpstr>
      <vt:lpstr>REDCap Basics</vt:lpstr>
      <vt:lpstr>REDCap Basics</vt:lpstr>
      <vt:lpstr>Agenda</vt:lpstr>
      <vt:lpstr>What is REDCap?</vt:lpstr>
      <vt:lpstr>Why use REDCap?</vt:lpstr>
      <vt:lpstr>Key Features</vt:lpstr>
      <vt:lpstr>Project Member Functions</vt:lpstr>
      <vt:lpstr>Project Owner Responsibilities</vt:lpstr>
      <vt:lpstr>Costs</vt:lpstr>
      <vt:lpstr>Sample Survey Food Allergies Project</vt:lpstr>
      <vt:lpstr>Calculated Fields</vt:lpstr>
      <vt:lpstr>Live Demonstration</vt:lpstr>
      <vt:lpstr>Two Modes of Data Collection</vt:lpstr>
      <vt:lpstr>Support</vt:lpstr>
      <vt:lpstr>Cite It</vt:lpstr>
      <vt:lpstr>Your Turn:  Create a Survey  Use a Basic Demography form template. Add three questions and enable as a survey. </vt:lpstr>
      <vt:lpstr>PowerPoint Presentation</vt:lpstr>
      <vt:lpstr>Evaluation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J Glenn</dc:creator>
  <cp:lastModifiedBy>Glenn, Emily J</cp:lastModifiedBy>
  <cp:revision>30</cp:revision>
  <cp:lastPrinted>2017-04-11T18:23:50Z</cp:lastPrinted>
  <dcterms:modified xsi:type="dcterms:W3CDTF">2017-04-11T18:31:26Z</dcterms:modified>
</cp:coreProperties>
</file>