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3" r:id="rId2"/>
    <p:sldId id="264" r:id="rId3"/>
    <p:sldId id="262" r:id="rId4"/>
    <p:sldId id="265" r:id="rId5"/>
    <p:sldId id="266" r:id="rId6"/>
    <p:sldId id="267" r:id="rId7"/>
  </p:sldIdLst>
  <p:sldSz cx="41148000" cy="384048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122A"/>
    <a:srgbClr val="FAFFFD"/>
    <a:srgbClr val="F8FDC7"/>
    <a:srgbClr val="AE1329"/>
    <a:srgbClr val="FFFFED"/>
    <a:srgbClr val="FFFE5C"/>
    <a:srgbClr val="FFFFD7"/>
    <a:srgbClr val="989EA3"/>
    <a:srgbClr val="FFFAC4"/>
    <a:srgbClr val="FAF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8"/>
    <p:restoredTop sz="94708"/>
  </p:normalViewPr>
  <p:slideViewPr>
    <p:cSldViewPr snapToGrid="0">
      <p:cViewPr>
        <p:scale>
          <a:sx n="19" d="100"/>
          <a:sy n="19" d="100"/>
        </p:scale>
        <p:origin x="2080" y="44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FDAD2-06B6-4A42-8793-C2B2A57EB90A}" type="datetimeFigureOut">
              <a:rPr lang="en-US" smtClean="0"/>
              <a:t>8/29/23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24038" y="1162050"/>
            <a:ext cx="33623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5561F-02C2-404A-A9A2-99CAA8D8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05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5561F-02C2-404A-A9A2-99CAA8D8F3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3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5561F-02C2-404A-A9A2-99CAA8D8F3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85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5561F-02C2-404A-A9A2-99CAA8D8F3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346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5561F-02C2-404A-A9A2-99CAA8D8F3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35561F-02C2-404A-A9A2-99CAA8D8F3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2.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402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96" userDrawn="1">
          <p15:clr>
            <a:srgbClr val="FBAE40"/>
          </p15:clr>
        </p15:guide>
        <p15:guide id="2" pos="129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9F43DA-5531-A9F4-7A87-0D3BCF5FB2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349" y="36656022"/>
            <a:ext cx="2764800" cy="1170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034528-9F80-6D3E-9E23-5AD4002C9E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4" y="1018205"/>
            <a:ext cx="8463487" cy="2779776"/>
          </a:xfrm>
          <a:prstGeom prst="rect">
            <a:avLst/>
          </a:prstGeom>
        </p:spPr>
      </p:pic>
      <p:sp>
        <p:nvSpPr>
          <p:cNvPr id="2" name="Red Background Rectangle">
            <a:extLst>
              <a:ext uri="{FF2B5EF4-FFF2-40B4-BE49-F238E27FC236}">
                <a16:creationId xmlns:a16="http://schemas.microsoft.com/office/drawing/2014/main" id="{81A2D161-F21A-F026-C382-03094B0804D1}"/>
              </a:ext>
            </a:extLst>
          </p:cNvPr>
          <p:cNvSpPr/>
          <p:nvPr userDrawn="1"/>
        </p:nvSpPr>
        <p:spPr>
          <a:xfrm>
            <a:off x="10427051" y="-1"/>
            <a:ext cx="21557445" cy="38404799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6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9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336035" rtl="0" eaLnBrk="1" latinLnBrk="0" hangingPunct="1">
        <a:lnSpc>
          <a:spcPct val="90000"/>
        </a:lnSpc>
        <a:spcBef>
          <a:spcPct val="0"/>
        </a:spcBef>
        <a:buNone/>
        <a:defRPr sz="8766" b="1" i="0" kern="1200" baseline="0">
          <a:solidFill>
            <a:srgbClr val="AC1F2D"/>
          </a:solidFill>
          <a:latin typeface="Arial"/>
          <a:ea typeface="+mj-ea"/>
          <a:cs typeface="Arial"/>
        </a:defRPr>
      </a:lvl1pPr>
    </p:titleStyle>
    <p:bodyStyle>
      <a:lvl1pPr marL="0" indent="0" algn="l" defTabSz="1336035" rtl="0" eaLnBrk="1" latinLnBrk="0" hangingPunct="1">
        <a:lnSpc>
          <a:spcPct val="90000"/>
        </a:lnSpc>
        <a:spcBef>
          <a:spcPct val="20000"/>
        </a:spcBef>
        <a:buFontTx/>
        <a:buNone/>
        <a:defRPr sz="4091" kern="1200">
          <a:solidFill>
            <a:schemeClr val="tx1"/>
          </a:solidFill>
          <a:latin typeface="Arial"/>
          <a:ea typeface="+mn-ea"/>
          <a:cs typeface="Arial"/>
        </a:defRPr>
      </a:lvl1pPr>
      <a:lvl2pPr marL="2171056" indent="-835022" algn="l" defTabSz="1336035" rtl="0" eaLnBrk="1" latinLnBrk="0" hangingPunct="1">
        <a:spcBef>
          <a:spcPct val="20000"/>
        </a:spcBef>
        <a:buFont typeface="Arial"/>
        <a:buChar char="–"/>
        <a:defRPr sz="4091" kern="1200">
          <a:solidFill>
            <a:schemeClr val="tx1"/>
          </a:solidFill>
          <a:latin typeface="+mn-lt"/>
          <a:ea typeface="+mn-ea"/>
          <a:cs typeface="+mn-cs"/>
        </a:defRPr>
      </a:lvl2pPr>
      <a:lvl3pPr marL="3340087" indent="-668017" algn="l" defTabSz="1336035" rtl="0" eaLnBrk="1" latinLnBrk="0" hangingPunct="1">
        <a:lnSpc>
          <a:spcPct val="90000"/>
        </a:lnSpc>
        <a:spcBef>
          <a:spcPct val="20000"/>
        </a:spcBef>
        <a:buFont typeface="Arial"/>
        <a:buChar char="•"/>
        <a:defRPr sz="4091" kern="1200">
          <a:solidFill>
            <a:schemeClr val="tx1"/>
          </a:solidFill>
          <a:latin typeface="Arial"/>
          <a:ea typeface="+mn-ea"/>
          <a:cs typeface="Arial"/>
        </a:defRPr>
      </a:lvl3pPr>
      <a:lvl4pPr marL="4676122" indent="-668017" algn="l" defTabSz="1336035" rtl="0" eaLnBrk="1" latinLnBrk="0" hangingPunct="1">
        <a:lnSpc>
          <a:spcPct val="90000"/>
        </a:lnSpc>
        <a:spcBef>
          <a:spcPct val="20000"/>
        </a:spcBef>
        <a:buFont typeface="Arial"/>
        <a:buChar char="–"/>
        <a:defRPr sz="4091" kern="1200">
          <a:solidFill>
            <a:schemeClr val="tx1"/>
          </a:solidFill>
          <a:latin typeface="Arial"/>
          <a:ea typeface="+mn-ea"/>
          <a:cs typeface="Arial"/>
        </a:defRPr>
      </a:lvl4pPr>
      <a:lvl5pPr marL="6012157" indent="-668017" algn="l" defTabSz="1336035" rtl="0" eaLnBrk="1" latinLnBrk="0" hangingPunct="1">
        <a:lnSpc>
          <a:spcPct val="90000"/>
        </a:lnSpc>
        <a:spcBef>
          <a:spcPct val="20000"/>
        </a:spcBef>
        <a:buFont typeface="Arial"/>
        <a:buChar char="»"/>
        <a:defRPr sz="4091" kern="1200">
          <a:solidFill>
            <a:schemeClr val="tx1"/>
          </a:solidFill>
          <a:latin typeface="Arial"/>
          <a:ea typeface="+mn-ea"/>
          <a:cs typeface="Arial"/>
        </a:defRPr>
      </a:lvl5pPr>
      <a:lvl6pPr marL="7348192" indent="-668017" algn="l" defTabSz="1336035" rtl="0" eaLnBrk="1" latinLnBrk="0" hangingPunct="1">
        <a:spcBef>
          <a:spcPct val="20000"/>
        </a:spcBef>
        <a:buFont typeface="Arial"/>
        <a:buChar char="•"/>
        <a:defRPr sz="5845" kern="1200">
          <a:solidFill>
            <a:schemeClr val="tx1"/>
          </a:solidFill>
          <a:latin typeface="+mn-lt"/>
          <a:ea typeface="+mn-ea"/>
          <a:cs typeface="+mn-cs"/>
        </a:defRPr>
      </a:lvl6pPr>
      <a:lvl7pPr marL="8684227" indent="-668017" algn="l" defTabSz="1336035" rtl="0" eaLnBrk="1" latinLnBrk="0" hangingPunct="1">
        <a:spcBef>
          <a:spcPct val="20000"/>
        </a:spcBef>
        <a:buFont typeface="Arial"/>
        <a:buChar char="•"/>
        <a:defRPr sz="5845" kern="1200">
          <a:solidFill>
            <a:schemeClr val="tx1"/>
          </a:solidFill>
          <a:latin typeface="+mn-lt"/>
          <a:ea typeface="+mn-ea"/>
          <a:cs typeface="+mn-cs"/>
        </a:defRPr>
      </a:lvl7pPr>
      <a:lvl8pPr marL="10020262" indent="-668017" algn="l" defTabSz="1336035" rtl="0" eaLnBrk="1" latinLnBrk="0" hangingPunct="1">
        <a:spcBef>
          <a:spcPct val="20000"/>
        </a:spcBef>
        <a:buFont typeface="Arial"/>
        <a:buChar char="•"/>
        <a:defRPr sz="5845" kern="1200">
          <a:solidFill>
            <a:schemeClr val="tx1"/>
          </a:solidFill>
          <a:latin typeface="+mn-lt"/>
          <a:ea typeface="+mn-ea"/>
          <a:cs typeface="+mn-cs"/>
        </a:defRPr>
      </a:lvl8pPr>
      <a:lvl9pPr marL="11356297" indent="-668017" algn="l" defTabSz="1336035" rtl="0" eaLnBrk="1" latinLnBrk="0" hangingPunct="1">
        <a:spcBef>
          <a:spcPct val="20000"/>
        </a:spcBef>
        <a:buFont typeface="Arial"/>
        <a:buChar char="•"/>
        <a:defRPr sz="58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1pPr>
      <a:lvl2pPr marL="1336035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2pPr>
      <a:lvl3pPr marL="2672070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3pPr>
      <a:lvl4pPr marL="4008104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4pPr>
      <a:lvl5pPr marL="5344139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5pPr>
      <a:lvl6pPr marL="6680174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6pPr>
      <a:lvl7pPr marL="8016209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7pPr>
      <a:lvl8pPr marL="9352245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8pPr>
      <a:lvl9pPr marL="10688279" algn="l" defTabSz="1336035" rtl="0" eaLnBrk="1" latinLnBrk="0" hangingPunct="1">
        <a:defRPr sz="5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24" userDrawn="1">
          <p15:clr>
            <a:srgbClr val="F26B43"/>
          </p15:clr>
        </p15:guide>
        <p15:guide id="2" pos="12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gc.harvard.edu/pages/copyright-and-fair-use" TargetMode="Externa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46D9A6-258B-B1ED-4041-3A2F3636AD6F}"/>
              </a:ext>
            </a:extLst>
          </p:cNvPr>
          <p:cNvSpPr txBox="1"/>
          <p:nvPr/>
        </p:nvSpPr>
        <p:spPr>
          <a:xfrm>
            <a:off x="6044710" y="7666891"/>
            <a:ext cx="29265198" cy="21101539"/>
          </a:xfrm>
          <a:prstGeom prst="rect">
            <a:avLst/>
          </a:prstGeom>
          <a:solidFill>
            <a:schemeClr val="bg1"/>
          </a:solidFill>
          <a:effectLst>
            <a:outerShdw blurRad="1152759" dist="750652" dir="2700000" algn="tl" rotWithShape="0">
              <a:prstClr val="black"/>
            </a:outerShdw>
          </a:effectLst>
        </p:spPr>
        <p:txBody>
          <a:bodyPr wrap="square" lIns="1188720" tIns="548640" rIns="274320" bIns="274320" rtlCol="0">
            <a:noAutofit/>
          </a:bodyPr>
          <a:lstStyle>
            <a:defPPr>
              <a:defRPr lang="en-US"/>
            </a:defPPr>
            <a:lvl1pPr>
              <a:defRPr sz="9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SLIDE 1: </a:t>
            </a:r>
            <a:r>
              <a:rPr lang="en-US" b="0" dirty="0"/>
              <a:t>(This slide)</a:t>
            </a:r>
          </a:p>
          <a:p>
            <a:endParaRPr lang="en-US" b="0" dirty="0"/>
          </a:p>
          <a:p>
            <a:r>
              <a:rPr lang="en-US" dirty="0"/>
              <a:t>SLIDE 2:</a:t>
            </a:r>
            <a:r>
              <a:rPr lang="en-US" b="0" dirty="0"/>
              <a:t> Your template slide. </a:t>
            </a:r>
          </a:p>
          <a:p>
            <a:endParaRPr lang="en-US" b="0" dirty="0"/>
          </a:p>
          <a:p>
            <a:pPr marL="3341688"/>
            <a:r>
              <a:rPr lang="en-US" b="0" dirty="0"/>
              <a:t>Do a “Save As” now to create a new, separate file for your project. </a:t>
            </a:r>
          </a:p>
          <a:p>
            <a:pPr marL="3341688"/>
            <a:endParaRPr lang="en-US" b="0" dirty="0"/>
          </a:p>
          <a:p>
            <a:pPr marL="3341688"/>
            <a:r>
              <a:rPr lang="en-US" b="0" dirty="0"/>
              <a:t>Delete the intro slide and instruction slide from that file. </a:t>
            </a:r>
          </a:p>
          <a:p>
            <a:endParaRPr lang="en-US" b="0" dirty="0"/>
          </a:p>
          <a:p>
            <a:r>
              <a:rPr lang="en-US" dirty="0"/>
              <a:t>SLIDES 3-6:</a:t>
            </a:r>
            <a:r>
              <a:rPr lang="en-US" b="0" dirty="0"/>
              <a:t> Instructional slides. </a:t>
            </a:r>
          </a:p>
          <a:p>
            <a:endParaRPr lang="en-US" b="0" dirty="0"/>
          </a:p>
          <a:p>
            <a:pPr marL="3275013"/>
            <a:r>
              <a:rPr lang="en-US" b="0" dirty="0"/>
              <a:t>Basic hints and tips for your poster design.</a:t>
            </a:r>
          </a:p>
        </p:txBody>
      </p:sp>
    </p:spTree>
    <p:extLst>
      <p:ext uri="{BB962C8B-B14F-4D97-AF65-F5344CB8AC3E}">
        <p14:creationId xmlns:p14="http://schemas.microsoft.com/office/powerpoint/2010/main" val="1590227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NMC Color Palette">
            <a:extLst>
              <a:ext uri="{FF2B5EF4-FFF2-40B4-BE49-F238E27FC236}">
                <a16:creationId xmlns:a16="http://schemas.microsoft.com/office/drawing/2014/main" id="{58B18321-CBE8-D18A-DDF4-E675E30BC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829"/>
          <a:stretch/>
        </p:blipFill>
        <p:spPr>
          <a:xfrm>
            <a:off x="42480597" y="12140768"/>
            <a:ext cx="19975939" cy="8860901"/>
          </a:xfrm>
          <a:prstGeom prst="rect">
            <a:avLst/>
          </a:prstGeom>
        </p:spPr>
      </p:pic>
      <p:pic>
        <p:nvPicPr>
          <p:cNvPr id="13" name="Picture 29" descr="istockphoto_5014466-chart-collection.jpg">
            <a:extLst>
              <a:ext uri="{FF2B5EF4-FFF2-40B4-BE49-F238E27FC236}">
                <a16:creationId xmlns:a16="http://schemas.microsoft.com/office/drawing/2014/main" id="{6BBA49C3-CC3E-10B9-AEFC-496F1C62EBB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404" y="26257754"/>
            <a:ext cx="7401383" cy="48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FEC83E-A1D5-CE6A-DE29-7E35C2F02006}"/>
              </a:ext>
            </a:extLst>
          </p:cNvPr>
          <p:cNvSpPr txBox="1"/>
          <p:nvPr/>
        </p:nvSpPr>
        <p:spPr>
          <a:xfrm>
            <a:off x="1189587" y="13019707"/>
            <a:ext cx="8690816" cy="1257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why your study matters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fastest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most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brutal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way possible.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Two sentences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should do it.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b="1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Collected [what] from [population]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Tested it with X process.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Illustrate your methods if you can.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459257" indent="-45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Graph/table with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essential results only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9257" indent="-45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40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: Authors">
            <a:extLst>
              <a:ext uri="{FF2B5EF4-FFF2-40B4-BE49-F238E27FC236}">
                <a16:creationId xmlns:a16="http://schemas.microsoft.com/office/drawing/2014/main" id="{14379C79-0E0A-6198-7605-D9621DFF97B1}"/>
              </a:ext>
            </a:extLst>
          </p:cNvPr>
          <p:cNvSpPr txBox="1"/>
          <p:nvPr/>
        </p:nvSpPr>
        <p:spPr>
          <a:xfrm>
            <a:off x="1180404" y="8171019"/>
            <a:ext cx="7992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Author1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Author2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Author3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Author4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Author5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95C46B4-9CF3-E04A-4004-E5CBFB1E3FB4}"/>
              </a:ext>
            </a:extLst>
          </p:cNvPr>
          <p:cNvGrpSpPr/>
          <p:nvPr/>
        </p:nvGrpSpPr>
        <p:grpSpPr>
          <a:xfrm>
            <a:off x="1733242" y="33862988"/>
            <a:ext cx="6473881" cy="3808165"/>
            <a:chOff x="27941954" y="34285572"/>
            <a:chExt cx="6456637" cy="3798021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2B5C0A7D-6676-472C-D9B4-2893AC5A6628}"/>
                </a:ext>
              </a:extLst>
            </p:cNvPr>
            <p:cNvSpPr/>
            <p:nvPr/>
          </p:nvSpPr>
          <p:spPr>
            <a:xfrm>
              <a:off x="28242435" y="34711646"/>
              <a:ext cx="5961184" cy="2977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EDE4DE4-897C-3423-7A80-484230879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41954" y="34285572"/>
              <a:ext cx="6456637" cy="3798021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25E696C-E03E-A6A3-900C-A6E1371611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3855"/>
          <a:stretch/>
        </p:blipFill>
        <p:spPr>
          <a:xfrm>
            <a:off x="11968852" y="20767039"/>
            <a:ext cx="18449014" cy="12203217"/>
          </a:xfrm>
          <a:prstGeom prst="roundRect">
            <a:avLst/>
          </a:prstGeom>
        </p:spPr>
      </p:pic>
      <p:sp>
        <p:nvSpPr>
          <p:cNvPr id="20" name="TEXT: Affilliations">
            <a:extLst>
              <a:ext uri="{FF2B5EF4-FFF2-40B4-BE49-F238E27FC236}">
                <a16:creationId xmlns:a16="http://schemas.microsoft.com/office/drawing/2014/main" id="{845B2918-6C7B-B463-168A-AEF1606AFE69}"/>
              </a:ext>
            </a:extLst>
          </p:cNvPr>
          <p:cNvSpPr txBox="1"/>
          <p:nvPr/>
        </p:nvSpPr>
        <p:spPr>
          <a:xfrm>
            <a:off x="1180404" y="10337783"/>
            <a:ext cx="7685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UNMC College of Nursing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Author affiliation</a:t>
            </a:r>
          </a:p>
        </p:txBody>
      </p:sp>
      <p:sp>
        <p:nvSpPr>
          <p:cNvPr id="21" name="TEXT: Type Your Title Here">
            <a:extLst>
              <a:ext uri="{FF2B5EF4-FFF2-40B4-BE49-F238E27FC236}">
                <a16:creationId xmlns:a16="http://schemas.microsoft.com/office/drawing/2014/main" id="{899FFD42-5528-DDC0-D89E-BE4D764365B3}"/>
              </a:ext>
            </a:extLst>
          </p:cNvPr>
          <p:cNvSpPr txBox="1"/>
          <p:nvPr/>
        </p:nvSpPr>
        <p:spPr>
          <a:xfrm>
            <a:off x="12010827" y="3965282"/>
            <a:ext cx="18449015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 </a:t>
            </a:r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or message goes </a:t>
            </a:r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Make them want to </a:t>
            </a:r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across the room </a:t>
            </a:r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talk to you.</a:t>
            </a:r>
          </a:p>
        </p:txBody>
      </p:sp>
      <p:sp>
        <p:nvSpPr>
          <p:cNvPr id="22" name="TEXT: Type Your Title Here">
            <a:extLst>
              <a:ext uri="{FF2B5EF4-FFF2-40B4-BE49-F238E27FC236}">
                <a16:creationId xmlns:a16="http://schemas.microsoft.com/office/drawing/2014/main" id="{4B4D5212-1523-2D7C-6DAB-6A3232775F23}"/>
              </a:ext>
            </a:extLst>
          </p:cNvPr>
          <p:cNvSpPr txBox="1"/>
          <p:nvPr/>
        </p:nvSpPr>
        <p:spPr>
          <a:xfrm>
            <a:off x="32506315" y="27927182"/>
            <a:ext cx="8270409" cy="7661672"/>
          </a:xfrm>
          <a:prstGeom prst="roundRect">
            <a:avLst/>
          </a:prstGeom>
          <a:solidFill>
            <a:schemeClr val="tx1"/>
          </a:solidFill>
        </p:spPr>
        <p:txBody>
          <a:bodyPr wrap="square" lIns="548640" tIns="91440" bIns="91440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CONCLUSIONS:</a:t>
            </a: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1 or 2 sentences to wrap up your findings. Make it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MEMORABLE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many people will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read this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your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TEXT: Type Your Title Here">
            <a:extLst>
              <a:ext uri="{FF2B5EF4-FFF2-40B4-BE49-F238E27FC236}">
                <a16:creationId xmlns:a16="http://schemas.microsoft.com/office/drawing/2014/main" id="{6ACE1648-03C8-AA58-21C9-ADC17339E89E}"/>
              </a:ext>
            </a:extLst>
          </p:cNvPr>
          <p:cNvSpPr txBox="1"/>
          <p:nvPr/>
        </p:nvSpPr>
        <p:spPr>
          <a:xfrm>
            <a:off x="32327059" y="8112438"/>
            <a:ext cx="7631354" cy="1609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Use the entire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white area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expand on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important aspect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your study.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(FONT SIZE 40 or bigger)</a:t>
            </a:r>
          </a:p>
          <a:p>
            <a:pPr marL="2097088" indent="-773113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Were your methods new and interesting? Talk about it more in this area.</a:t>
            </a:r>
          </a:p>
          <a:p>
            <a:pPr marL="2097088" indent="-773113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 that blew your mind? Make a big deal out of it here?</a:t>
            </a:r>
          </a:p>
          <a:p>
            <a:pPr marL="2097088" indent="-773113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demographics of your study a key element to your findings, include them!</a:t>
            </a:r>
          </a:p>
          <a:p>
            <a:pPr marL="2097088" indent="-773113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Leave room at the bottom for your conclusions.</a:t>
            </a:r>
          </a:p>
          <a:p>
            <a:pPr marL="2097088" indent="-773113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Create text boxes, find images or clip art, add color. </a:t>
            </a:r>
          </a:p>
          <a:p>
            <a:pPr marL="2286000" indent="-50800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Keep it classy and relevant – we are presenting ourselves as serious scientists.</a:t>
            </a:r>
          </a:p>
        </p:txBody>
      </p:sp>
      <p:sp>
        <p:nvSpPr>
          <p:cNvPr id="24" name="TEXT: Type Your Title Here">
            <a:extLst>
              <a:ext uri="{FF2B5EF4-FFF2-40B4-BE49-F238E27FC236}">
                <a16:creationId xmlns:a16="http://schemas.microsoft.com/office/drawing/2014/main" id="{1115A2AA-C7E1-6CF5-6A47-2B7A8A6847A2}"/>
              </a:ext>
            </a:extLst>
          </p:cNvPr>
          <p:cNvSpPr txBox="1"/>
          <p:nvPr/>
        </p:nvSpPr>
        <p:spPr>
          <a:xfrm>
            <a:off x="835336" y="4916787"/>
            <a:ext cx="960295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Arial" panose="020B0604020202020204" pitchFamily="34" charset="0"/>
                <a:cs typeface="Arial" panose="020B0604020202020204" pitchFamily="34" charset="0"/>
              </a:rPr>
              <a:t>Type Your Title Here Using Bold, Italicized Font: Resize the text as needed</a:t>
            </a:r>
          </a:p>
        </p:txBody>
      </p:sp>
    </p:spTree>
    <p:extLst>
      <p:ext uri="{BB962C8B-B14F-4D97-AF65-F5344CB8AC3E}">
        <p14:creationId xmlns:p14="http://schemas.microsoft.com/office/powerpoint/2010/main" val="243791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387226BA-0DCE-8AE3-A907-B7CC2AD05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4" y="1018205"/>
            <a:ext cx="8463487" cy="27797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9A9E6A-81F3-83C5-8334-A490D6F603E2}"/>
              </a:ext>
            </a:extLst>
          </p:cNvPr>
          <p:cNvSpPr txBox="1"/>
          <p:nvPr/>
        </p:nvSpPr>
        <p:spPr>
          <a:xfrm>
            <a:off x="3186257" y="17232630"/>
            <a:ext cx="34775485" cy="3939540"/>
          </a:xfrm>
          <a:prstGeom prst="rect">
            <a:avLst/>
          </a:prstGeom>
          <a:solidFill>
            <a:srgbClr val="FFFF00"/>
          </a:solidFill>
          <a:ln w="3810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latin typeface="Arial" panose="020B0604020202020204" pitchFamily="34" charset="0"/>
                <a:cs typeface="Arial" panose="020B0604020202020204" pitchFamily="34" charset="0"/>
              </a:rPr>
              <a:t>INSTRUCTION SLIDE</a:t>
            </a:r>
            <a:endParaRPr lang="en-US" sz="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E16322-C5DD-B972-A392-615F7F519034}"/>
              </a:ext>
            </a:extLst>
          </p:cNvPr>
          <p:cNvSpPr/>
          <p:nvPr/>
        </p:nvSpPr>
        <p:spPr>
          <a:xfrm>
            <a:off x="59199" y="0"/>
            <a:ext cx="10665497" cy="4829470"/>
          </a:xfrm>
          <a:prstGeom prst="rect">
            <a:avLst/>
          </a:prstGeom>
          <a:noFill/>
          <a:ln w="381000">
            <a:solidFill>
              <a:srgbClr val="FFFF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7E7E70-3A4B-B052-4E13-036E0337C05C}"/>
              </a:ext>
            </a:extLst>
          </p:cNvPr>
          <p:cNvSpPr/>
          <p:nvPr/>
        </p:nvSpPr>
        <p:spPr>
          <a:xfrm>
            <a:off x="36787014" y="35802276"/>
            <a:ext cx="4570535" cy="2812073"/>
          </a:xfrm>
          <a:prstGeom prst="rect">
            <a:avLst/>
          </a:prstGeom>
          <a:noFill/>
          <a:ln w="381000">
            <a:solidFill>
              <a:srgbClr val="FFFF00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FBB625-D64F-D02F-3918-AD75A57748EF}"/>
              </a:ext>
            </a:extLst>
          </p:cNvPr>
          <p:cNvSpPr txBox="1"/>
          <p:nvPr/>
        </p:nvSpPr>
        <p:spPr>
          <a:xfrm flipH="1">
            <a:off x="10724696" y="1018205"/>
            <a:ext cx="24268688" cy="5697711"/>
          </a:xfrm>
          <a:prstGeom prst="homePlate">
            <a:avLst>
              <a:gd name="adj" fmla="val 68627"/>
            </a:avLst>
          </a:prstGeom>
          <a:solidFill>
            <a:srgbClr val="FFFF00"/>
          </a:solidFill>
          <a:ln w="127000">
            <a:solidFill>
              <a:schemeClr val="tx1"/>
            </a:solidFill>
          </a:ln>
        </p:spPr>
        <p:txBody>
          <a:bodyPr wrap="square" lIns="2560320" tIns="91440" rIns="548640" bIns="182880" rtlCol="0" anchor="ctr">
            <a:no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UNMC’s branding guidelines: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The logos can’t be moved and need space around them. No adding elements within the yellow boxes. </a:t>
            </a:r>
          </a:p>
        </p:txBody>
      </p:sp>
    </p:spTree>
    <p:extLst>
      <p:ext uri="{BB962C8B-B14F-4D97-AF65-F5344CB8AC3E}">
        <p14:creationId xmlns:p14="http://schemas.microsoft.com/office/powerpoint/2010/main" val="202261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387226BA-0DCE-8AE3-A907-B7CC2AD05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4" y="1018205"/>
            <a:ext cx="8463487" cy="277977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FBCFE69-72D6-514D-DFF8-B24F19F336EB}"/>
              </a:ext>
            </a:extLst>
          </p:cNvPr>
          <p:cNvGrpSpPr/>
          <p:nvPr/>
        </p:nvGrpSpPr>
        <p:grpSpPr>
          <a:xfrm>
            <a:off x="3622400" y="5678991"/>
            <a:ext cx="34585618" cy="32208847"/>
            <a:chOff x="-29659988" y="-772906"/>
            <a:chExt cx="34585618" cy="322088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3937A38-D735-0888-276D-0BC578E330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0843" r="10280" b="3296"/>
            <a:stretch/>
          </p:blipFill>
          <p:spPr>
            <a:xfrm>
              <a:off x="-6345685" y="22816811"/>
              <a:ext cx="9550401" cy="8619130"/>
            </a:xfrm>
            <a:prstGeom prst="rect">
              <a:avLst/>
            </a:prstGeom>
            <a:ln w="127000">
              <a:solidFill>
                <a:schemeClr val="bg1"/>
              </a:solidFill>
              <a:miter lim="800000"/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C0F1B54-6104-004D-041F-9131180F41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463" r="8131"/>
            <a:stretch/>
          </p:blipFill>
          <p:spPr>
            <a:xfrm>
              <a:off x="-2982825" y="1891741"/>
              <a:ext cx="7825903" cy="8845293"/>
            </a:xfrm>
            <a:prstGeom prst="rect">
              <a:avLst/>
            </a:prstGeom>
            <a:ln w="127000">
              <a:solidFill>
                <a:schemeClr val="bg1"/>
              </a:solidFill>
              <a:miter lim="800000"/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4C020CC-854E-8133-9680-18183245C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0530977" y="2012535"/>
              <a:ext cx="7810586" cy="7981443"/>
            </a:xfrm>
            <a:prstGeom prst="rect">
              <a:avLst/>
            </a:prstGeom>
            <a:ln w="127000">
              <a:solidFill>
                <a:schemeClr val="bg1"/>
              </a:solidFill>
              <a:miter lim="800000"/>
            </a:ln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BA3E5AC-D2D5-16A6-214D-BE837892B651}"/>
                </a:ext>
              </a:extLst>
            </p:cNvPr>
            <p:cNvSpPr txBox="1"/>
            <p:nvPr/>
          </p:nvSpPr>
          <p:spPr>
            <a:xfrm>
              <a:off x="-28267281" y="5773697"/>
              <a:ext cx="10709271" cy="1200329"/>
            </a:xfrm>
            <a:prstGeom prst="homePlate">
              <a:avLst>
                <a:gd name="adj" fmla="val 117201"/>
              </a:avLst>
            </a:prstGeom>
            <a:solidFill>
              <a:srgbClr val="FFFF00"/>
            </a:solidFill>
            <a:ln w="120650">
              <a:solidFill>
                <a:schemeClr val="tx1"/>
              </a:solidFill>
            </a:ln>
          </p:spPr>
          <p:txBody>
            <a:bodyPr wrap="square" lIns="182880" tIns="182880" rIns="182880" bIns="182880" rtlCol="0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1. Click on “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More Fill Colors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5E242B3-E1DA-7C99-16EA-F4EC1019D8B9}"/>
                </a:ext>
              </a:extLst>
            </p:cNvPr>
            <p:cNvSpPr txBox="1"/>
            <p:nvPr/>
          </p:nvSpPr>
          <p:spPr>
            <a:xfrm>
              <a:off x="-15812432" y="27126376"/>
              <a:ext cx="10339413" cy="2862322"/>
            </a:xfrm>
            <a:prstGeom prst="homePlate">
              <a:avLst>
                <a:gd name="adj" fmla="val 90674"/>
              </a:avLst>
            </a:prstGeom>
            <a:solidFill>
              <a:srgbClr val="FFFF00"/>
            </a:solidFill>
            <a:ln w="120650">
              <a:solidFill>
                <a:schemeClr val="tx1"/>
              </a:solidFill>
            </a:ln>
          </p:spPr>
          <p:txBody>
            <a:bodyPr wrap="square" lIns="365760" tIns="182880" rIns="182880" bIns="182880" rtlCol="0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4. This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box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will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change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to show your choice. </a:t>
              </a:r>
            </a:p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Click ”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OK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54629EF-FF69-A0C4-5ADD-67557D1F9DE7}"/>
                </a:ext>
              </a:extLst>
            </p:cNvPr>
            <p:cNvSpPr txBox="1"/>
            <p:nvPr/>
          </p:nvSpPr>
          <p:spPr>
            <a:xfrm>
              <a:off x="-29659988" y="-772906"/>
              <a:ext cx="27695112" cy="1908215"/>
            </a:xfrm>
            <a:prstGeom prst="rect">
              <a:avLst/>
            </a:prstGeom>
            <a:solidFill>
              <a:srgbClr val="FFFF00"/>
            </a:solidFill>
            <a:ln w="254000">
              <a:solidFill>
                <a:schemeClr val="tx1"/>
              </a:solidFill>
              <a:miter lim="800000"/>
            </a:ln>
          </p:spPr>
          <p:txBody>
            <a:bodyPr wrap="square" tIns="274320" bIns="274320" rtlCol="0">
              <a:spAutoFit/>
            </a:bodyPr>
            <a:lstStyle/>
            <a:p>
              <a:pPr algn="ctr"/>
              <a:r>
                <a:rPr lang="en-US" sz="8800" b="1" dirty="0">
                  <a:latin typeface="Arial" panose="020B0604020202020204" pitchFamily="34" charset="0"/>
                  <a:cs typeface="Arial" panose="020B0604020202020204" pitchFamily="34" charset="0"/>
                </a:rPr>
                <a:t>PICKING COLORS FROM UNMC’s PALETTE</a:t>
              </a:r>
              <a:endParaRPr lang="en-US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UNMC Color Palette">
              <a:extLst>
                <a:ext uri="{FF2B5EF4-FFF2-40B4-BE49-F238E27FC236}">
                  <a16:creationId xmlns:a16="http://schemas.microsoft.com/office/drawing/2014/main" id="{DD5C0162-D1EB-B703-D3F2-3FF6310956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16829"/>
            <a:stretch/>
          </p:blipFill>
          <p:spPr>
            <a:xfrm>
              <a:off x="-15050309" y="13215086"/>
              <a:ext cx="19975939" cy="8860901"/>
            </a:xfrm>
            <a:prstGeom prst="rect">
              <a:avLst/>
            </a:prstGeom>
          </p:spPr>
        </p:pic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3BDCEC8-76A0-B217-1658-3C1F6EC17303}"/>
                </a:ext>
              </a:extLst>
            </p:cNvPr>
            <p:cNvSpPr/>
            <p:nvPr/>
          </p:nvSpPr>
          <p:spPr>
            <a:xfrm>
              <a:off x="-1570484" y="7822827"/>
              <a:ext cx="1206496" cy="1420360"/>
            </a:xfrm>
            <a:prstGeom prst="ellipse">
              <a:avLst/>
            </a:prstGeom>
            <a:noFill/>
            <a:ln w="12700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9C5E18E-8664-31D8-25AE-467922CF2F37}"/>
                </a:ext>
              </a:extLst>
            </p:cNvPr>
            <p:cNvSpPr txBox="1"/>
            <p:nvPr/>
          </p:nvSpPr>
          <p:spPr>
            <a:xfrm>
              <a:off x="-12524043" y="10501316"/>
              <a:ext cx="9344871" cy="4401246"/>
            </a:xfrm>
            <a:prstGeom prst="downArrowCallout">
              <a:avLst>
                <a:gd name="adj1" fmla="val 54026"/>
                <a:gd name="adj2" fmla="val 27013"/>
                <a:gd name="adj3" fmla="val 28620"/>
                <a:gd name="adj4" fmla="val 71380"/>
              </a:avLst>
            </a:prstGeom>
            <a:solidFill>
              <a:srgbClr val="FFFF00"/>
            </a:solidFill>
            <a:ln w="120650">
              <a:solidFill>
                <a:schemeClr val="tx1"/>
              </a:solidFill>
            </a:ln>
          </p:spPr>
          <p:txBody>
            <a:bodyPr wrap="square" lIns="548640" tIns="91440" rIns="91440" bIns="91440" rtlCol="0" anchor="ctr">
              <a:no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Hover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over your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color choice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 on this palette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click 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the one you want.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7207918-C79F-BB6B-5747-CED5E65D1E18}"/>
                </a:ext>
              </a:extLst>
            </p:cNvPr>
            <p:cNvSpPr txBox="1"/>
            <p:nvPr/>
          </p:nvSpPr>
          <p:spPr>
            <a:xfrm>
              <a:off x="-12397046" y="7822827"/>
              <a:ext cx="10709271" cy="1200329"/>
            </a:xfrm>
            <a:prstGeom prst="homePlate">
              <a:avLst>
                <a:gd name="adj" fmla="val 97612"/>
              </a:avLst>
            </a:prstGeom>
            <a:solidFill>
              <a:srgbClr val="FFFF00"/>
            </a:solidFill>
            <a:ln w="120650">
              <a:solidFill>
                <a:schemeClr val="tx1"/>
              </a:solidFill>
            </a:ln>
          </p:spPr>
          <p:txBody>
            <a:bodyPr wrap="square" lIns="274320" tIns="182880" rIns="274320" bIns="182880" rtlCol="0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2. Click on the </a:t>
              </a: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droppe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r tool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76DB44-4D50-A995-93C4-0E5B1E197B3D}"/>
              </a:ext>
            </a:extLst>
          </p:cNvPr>
          <p:cNvSpPr txBox="1"/>
          <p:nvPr/>
        </p:nvSpPr>
        <p:spPr>
          <a:xfrm>
            <a:off x="3622400" y="911847"/>
            <a:ext cx="34775485" cy="3939540"/>
          </a:xfrm>
          <a:prstGeom prst="rect">
            <a:avLst/>
          </a:prstGeom>
          <a:solidFill>
            <a:srgbClr val="FFFF00"/>
          </a:solidFill>
          <a:ln w="3810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latin typeface="Arial" panose="020B0604020202020204" pitchFamily="34" charset="0"/>
                <a:cs typeface="Arial" panose="020B0604020202020204" pitchFamily="34" charset="0"/>
              </a:rPr>
              <a:t>INSTRUCTION SLIDE</a:t>
            </a:r>
            <a:endParaRPr lang="en-US" sz="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62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50B305-E7FF-BE8C-0781-0AA8D19F6808}"/>
              </a:ext>
            </a:extLst>
          </p:cNvPr>
          <p:cNvGrpSpPr/>
          <p:nvPr/>
        </p:nvGrpSpPr>
        <p:grpSpPr>
          <a:xfrm>
            <a:off x="3578647" y="5600552"/>
            <a:ext cx="37286324" cy="32159098"/>
            <a:chOff x="42972207" y="-772906"/>
            <a:chExt cx="37286324" cy="32159098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C34D991-68F7-8EF0-5279-68EC2AFE10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718" t="3258" r="17926" b="1701"/>
            <a:stretch/>
          </p:blipFill>
          <p:spPr>
            <a:xfrm>
              <a:off x="60738138" y="8737016"/>
              <a:ext cx="5534839" cy="8303044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4F1134F-CDC7-E83E-172C-F59B83A76530}"/>
                </a:ext>
              </a:extLst>
            </p:cNvPr>
            <p:cNvSpPr txBox="1"/>
            <p:nvPr/>
          </p:nvSpPr>
          <p:spPr>
            <a:xfrm>
              <a:off x="43148415" y="8778246"/>
              <a:ext cx="16960791" cy="550233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lIns="457200" tIns="91440" rIns="91440" bIns="91440" rtlCol="0">
              <a:no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REMEMBER!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-Pictures of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humans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 will attract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attention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Representation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matters! Look for diverse subjects.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-Search with your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study’s participants 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in mind!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(Pediatric researcher? Don’t use an image with an adult.)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-Pay attention to </a:t>
              </a:r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facial expressions</a:t>
              </a:r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60375"/>
              <a:r>
                <a:rPr lang="en-US" sz="4400" dirty="0">
                  <a:latin typeface="Arial" panose="020B0604020202020204" pitchFamily="34" charset="0"/>
                  <a:cs typeface="Arial" panose="020B0604020202020204" pitchFamily="34" charset="0"/>
                </a:rPr>
                <a:t>(Smiling people for a grief study sends the wrong message.)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C9641E1-9AA5-CDF3-1003-E91CCEDE8D2B}"/>
                </a:ext>
              </a:extLst>
            </p:cNvPr>
            <p:cNvSpPr txBox="1"/>
            <p:nvPr/>
          </p:nvSpPr>
          <p:spPr>
            <a:xfrm flipH="1">
              <a:off x="64694494" y="12433923"/>
              <a:ext cx="11636173" cy="1846659"/>
            </a:xfrm>
            <a:prstGeom prst="homePlate">
              <a:avLst>
                <a:gd name="adj" fmla="val 81779"/>
              </a:avLst>
            </a:prstGeom>
            <a:solidFill>
              <a:srgbClr val="FFFF00"/>
            </a:solidFill>
            <a:ln w="127000">
              <a:solidFill>
                <a:schemeClr val="tx1"/>
              </a:solidFill>
            </a:ln>
          </p:spPr>
          <p:txBody>
            <a:bodyPr wrap="square" lIns="1554480" tIns="91440" rIns="182880" bIns="91440" rtlCol="0">
              <a:spAutoFit/>
            </a:bodyPr>
            <a:lstStyle/>
            <a:p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Images like this make data display more interesting.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822A531-06C0-60EC-EC48-F2ACE262E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741504">
              <a:off x="62296884" y="12262881"/>
              <a:ext cx="2188744" cy="2188744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011DD77-49F1-F6C5-9F7D-0F362D419ADA}"/>
                </a:ext>
              </a:extLst>
            </p:cNvPr>
            <p:cNvGrpSpPr/>
            <p:nvPr/>
          </p:nvGrpSpPr>
          <p:grpSpPr>
            <a:xfrm>
              <a:off x="44578078" y="23177723"/>
              <a:ext cx="22914734" cy="8208469"/>
              <a:chOff x="42643554" y="17675493"/>
              <a:chExt cx="22914734" cy="8208469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D515FD7E-35B1-6F2D-EBAB-06BD57676C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793" t="17633" r="1799" b="17525"/>
              <a:stretch/>
            </p:blipFill>
            <p:spPr>
              <a:xfrm>
                <a:off x="42643554" y="17675493"/>
                <a:ext cx="12204739" cy="8208469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1A88B0CD-7647-5B9A-7DE7-A0421FA98577}"/>
                  </a:ext>
                </a:extLst>
              </p:cNvPr>
              <p:cNvSpPr txBox="1"/>
              <p:nvPr/>
            </p:nvSpPr>
            <p:spPr>
              <a:xfrm>
                <a:off x="45172311" y="22197427"/>
                <a:ext cx="3463032" cy="229726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place data or text here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147A1D-056D-0D0D-F9F4-7563AA91A7B0}"/>
                  </a:ext>
                </a:extLst>
              </p:cNvPr>
              <p:cNvSpPr txBox="1"/>
              <p:nvPr/>
            </p:nvSpPr>
            <p:spPr>
              <a:xfrm>
                <a:off x="50870135" y="17823973"/>
                <a:ext cx="3463032" cy="139824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You can place boxes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ED7FC06-11AD-7B6D-91B9-17F41E0296F2}"/>
                  </a:ext>
                </a:extLst>
              </p:cNvPr>
              <p:cNvSpPr txBox="1"/>
              <p:nvPr/>
            </p:nvSpPr>
            <p:spPr>
              <a:xfrm>
                <a:off x="50870135" y="19438745"/>
                <a:ext cx="3463032" cy="1398249"/>
              </a:xfrm>
              <a:prstGeom prst="roundRect">
                <a:avLst/>
              </a:prstGeom>
              <a:solidFill>
                <a:srgbClr val="FDFF5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like these to display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linked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8180A59-A584-B401-C819-35CDE1F1708B}"/>
                  </a:ext>
                </a:extLst>
              </p:cNvPr>
              <p:cNvSpPr txBox="1"/>
              <p:nvPr/>
            </p:nvSpPr>
            <p:spPr>
              <a:xfrm>
                <a:off x="50870135" y="21053517"/>
                <a:ext cx="3463032" cy="1398249"/>
              </a:xfrm>
              <a:prstGeom prst="roundRect">
                <a:avLst/>
              </a:prstGeom>
              <a:solidFill>
                <a:srgbClr val="F8FF6C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information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together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Use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2036972-6A67-FB04-CEB5-32CE13C0AC59}"/>
                  </a:ext>
                </a:extLst>
              </p:cNvPr>
              <p:cNvSpPr txBox="1"/>
              <p:nvPr/>
            </p:nvSpPr>
            <p:spPr>
              <a:xfrm>
                <a:off x="50870135" y="22668289"/>
                <a:ext cx="3463032" cy="1398249"/>
              </a:xfrm>
              <a:prstGeom prst="roundRect">
                <a:avLst/>
              </a:prstGeom>
              <a:solidFill>
                <a:srgbClr val="F8FDC7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gradient of color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to keep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FC47549-9CDD-0CE8-9E7B-7DC246C43CAE}"/>
                  </a:ext>
                </a:extLst>
              </p:cNvPr>
              <p:cNvSpPr txBox="1"/>
              <p:nvPr/>
            </p:nvSpPr>
            <p:spPr>
              <a:xfrm>
                <a:off x="50870135" y="24283062"/>
                <a:ext cx="3463032" cy="1398249"/>
              </a:xfrm>
              <a:prstGeom prst="roundRect">
                <a:avLst/>
              </a:prstGeom>
              <a:solidFill>
                <a:srgbClr val="FAFFFD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eyes moving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down the list.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6AB9C5BF-48E0-04D1-E071-C74255284029}"/>
                  </a:ext>
                </a:extLst>
              </p:cNvPr>
              <p:cNvSpPr txBox="1"/>
              <p:nvPr/>
            </p:nvSpPr>
            <p:spPr>
              <a:xfrm flipH="1">
                <a:off x="54748699" y="18418846"/>
                <a:ext cx="10809589" cy="2585323"/>
              </a:xfrm>
              <a:prstGeom prst="homePlate">
                <a:avLst>
                  <a:gd name="adj" fmla="val 81779"/>
                </a:avLst>
              </a:prstGeom>
              <a:solidFill>
                <a:srgbClr val="FFFF00"/>
              </a:solidFill>
              <a:ln w="127000">
                <a:solidFill>
                  <a:schemeClr val="tx1"/>
                </a:solidFill>
              </a:ln>
            </p:spPr>
            <p:txBody>
              <a:bodyPr wrap="square" lIns="1554480" rtlCol="0">
                <a:spAutoFit/>
              </a:bodyPr>
              <a:lstStyle/>
              <a:p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the 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empty 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area of the photo to </a:t>
                </a:r>
                <a:r>
                  <a:rPr lang="en-US" sz="5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highlight important</a:t>
                </a:r>
                <a:r>
                  <a:rPr lang="en-US" sz="5400" dirty="0">
                    <a:latin typeface="Arial" panose="020B0604020202020204" pitchFamily="34" charset="0"/>
                    <a:cs typeface="Arial" panose="020B0604020202020204" pitchFamily="34" charset="0"/>
                  </a:rPr>
                  <a:t> information</a:t>
                </a:r>
              </a:p>
            </p:txBody>
          </p:sp>
        </p:grp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4253956-BFC9-42C0-10DF-3EF016662331}"/>
                </a:ext>
              </a:extLst>
            </p:cNvPr>
            <p:cNvSpPr txBox="1"/>
            <p:nvPr/>
          </p:nvSpPr>
          <p:spPr>
            <a:xfrm>
              <a:off x="43148415" y="1518192"/>
              <a:ext cx="34775484" cy="6566991"/>
            </a:xfrm>
            <a:prstGeom prst="roundRect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  <a:effectLst>
              <a:outerShdw blurRad="444485" dist="229247" dir="2700000" algn="tl" rotWithShape="0">
                <a:prstClr val="black"/>
              </a:outerShdw>
            </a:effectLst>
          </p:spPr>
          <p:txBody>
            <a:bodyPr wrap="square" lIns="365760" tIns="91440" rIns="91440" bIns="91440" rtlCol="0">
              <a:noAutofit/>
            </a:bodyPr>
            <a:lstStyle/>
            <a:p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A note about image use:</a:t>
              </a: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0" i="0" u="none" strike="noStrike" dirty="0">
                  <a:solidFill>
                    <a:srgbClr val="2121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Our use of images for a scientific poster is limited and scholarly (for educational and teaching purposes)</a:t>
              </a:r>
              <a:r>
                <a:rPr lang="en-US" sz="4400" dirty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which generally</a:t>
              </a:r>
              <a:r>
                <a:rPr lang="en-US" sz="4400" b="0" i="0" u="none" strike="noStrike" dirty="0">
                  <a:solidFill>
                    <a:srgbClr val="2121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falls under the </a:t>
              </a:r>
              <a:r>
                <a:rPr lang="en-US" sz="4400" b="1" i="0" u="none" strike="noStrike" dirty="0">
                  <a:solidFill>
                    <a:srgbClr val="2121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“fair use” </a:t>
              </a:r>
              <a:r>
                <a:rPr lang="en-US" sz="4400" b="0" i="0" u="none" strike="noStrike" dirty="0">
                  <a:solidFill>
                    <a:srgbClr val="21212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exclusion of copyright law. However, there are nuances and exceptions. To avoid confusion</a:t>
              </a:r>
              <a:r>
                <a:rPr lang="en-US" sz="4400" dirty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find images using copyright or royalty free sources like Canva, </a:t>
              </a:r>
              <a:r>
                <a:rPr lang="en-US" sz="4400" dirty="0" err="1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Pixabay</a:t>
              </a:r>
              <a:r>
                <a:rPr lang="en-US" sz="4400" dirty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or </a:t>
              </a:r>
              <a:r>
                <a:rPr lang="en-US" sz="4400" dirty="0" err="1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Pexels</a:t>
              </a:r>
              <a:r>
                <a:rPr lang="en-US" sz="4400" dirty="0">
                  <a:solidFill>
                    <a:srgbClr val="2121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Websites like Adobe Stock or Getty Images have limited royalty-free options but expand their selection and quality when paying for their images. No matter what source you use -- always download with care! We do not take any responsibility for issues related to downloads from any of these suggested sites.</a:t>
              </a: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endParaRPr lang="en-US" sz="44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0" i="0" u="sng" strike="noStrike" dirty="0">
                  <a:solidFill>
                    <a:srgbClr val="0078D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  <a:hlinkClick r:id="rId6" tooltip="https://ogc.harvard.edu/pages/copyright-and-fair-use"/>
                </a:rPr>
                <a:t>MORE INFO on Fair Use: https://ogc.harvard.edu/pages/copyright-and-fair-use</a:t>
              </a:r>
              <a:endParaRPr lang="en-US" sz="4400" b="0" i="0" u="none" strike="noStrike" dirty="0">
                <a:solidFill>
                  <a:srgbClr val="21212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0" i="0" u="none" strike="noStrike" dirty="0">
                  <a:solidFill>
                    <a:srgbClr val="212121"/>
                  </a:solidFill>
                  <a:effectLst/>
                  <a:latin typeface="Calibri" panose="020F0502020204030204" pitchFamily="34" charset="0"/>
                </a:rPr>
                <a:t> </a:t>
              </a:r>
            </a:p>
            <a:p>
              <a:endParaRPr lang="en-US" sz="4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37011D37-B9F3-C448-3FE3-5EDADF266BC8}"/>
                </a:ext>
              </a:extLst>
            </p:cNvPr>
            <p:cNvGrpSpPr/>
            <p:nvPr/>
          </p:nvGrpSpPr>
          <p:grpSpPr>
            <a:xfrm>
              <a:off x="48588345" y="15778986"/>
              <a:ext cx="31670186" cy="7329137"/>
              <a:chOff x="48029748" y="11449838"/>
              <a:chExt cx="31670186" cy="7329137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49C75D95-9007-7303-0A71-8E3258CD57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l="3014" t="18429" r="2737" b="18514"/>
              <a:stretch/>
            </p:blipFill>
            <p:spPr>
              <a:xfrm>
                <a:off x="50121851" y="11449838"/>
                <a:ext cx="10630612" cy="7112371"/>
              </a:xfrm>
              <a:prstGeom prst="round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9E53A60-505E-1ECF-C5A2-2B263516C26D}"/>
                  </a:ext>
                </a:extLst>
              </p:cNvPr>
              <p:cNvSpPr txBox="1"/>
              <p:nvPr/>
            </p:nvSpPr>
            <p:spPr>
              <a:xfrm>
                <a:off x="48029748" y="12350389"/>
                <a:ext cx="5947830" cy="309991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txBody>
              <a:bodyPr wrap="square" lIns="274320" tIns="91440" rIns="91440" bIns="91440" rtlCol="0">
                <a:no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Images with off-center subjects leaves room to place a text box with important information.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B0D12C0-DD37-67F8-B999-E3EEDA186963}"/>
                  </a:ext>
                </a:extLst>
              </p:cNvPr>
              <p:cNvSpPr txBox="1"/>
              <p:nvPr/>
            </p:nvSpPr>
            <p:spPr>
              <a:xfrm flipH="1">
                <a:off x="59550609" y="12211984"/>
                <a:ext cx="20149325" cy="6566991"/>
              </a:xfrm>
              <a:prstGeom prst="homePlate">
                <a:avLst>
                  <a:gd name="adj" fmla="val 67156"/>
                </a:avLst>
              </a:prstGeom>
              <a:solidFill>
                <a:srgbClr val="FFFF00"/>
              </a:solidFill>
              <a:ln w="127000">
                <a:solidFill>
                  <a:schemeClr val="tx1"/>
                </a:solidFill>
              </a:ln>
            </p:spPr>
            <p:txBody>
              <a:bodyPr wrap="square" lIns="2377440" tIns="182880" rIns="182880" bIns="182880" rtlCol="0">
                <a:noAutofit/>
              </a:bodyPr>
              <a:lstStyle/>
              <a:p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Change the SHAPE of your images: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click on image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go to ”Picture Format” tab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click down-arrow to right of “Crop”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choose “Crop to Shape”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click on shape you like</a:t>
                </a:r>
              </a:p>
              <a:p>
                <a:pPr marL="742950" indent="-742950">
                  <a:buAutoNum type="arabicPeriod"/>
                </a:pP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use the SAME shape throughout -- </a:t>
                </a:r>
                <a:r>
                  <a:rPr lang="en-US" sz="4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don’t use multiple shapes in the same poster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45103CA-B20E-EBDB-0F8C-278E2315E008}"/>
                </a:ext>
              </a:extLst>
            </p:cNvPr>
            <p:cNvSpPr txBox="1"/>
            <p:nvPr/>
          </p:nvSpPr>
          <p:spPr>
            <a:xfrm>
              <a:off x="42972207" y="-772906"/>
              <a:ext cx="19844061" cy="1908215"/>
            </a:xfrm>
            <a:prstGeom prst="rect">
              <a:avLst/>
            </a:prstGeom>
            <a:solidFill>
              <a:srgbClr val="FFFF00"/>
            </a:solidFill>
            <a:ln w="254000">
              <a:solidFill>
                <a:schemeClr val="tx1"/>
              </a:solidFill>
            </a:ln>
          </p:spPr>
          <p:txBody>
            <a:bodyPr wrap="square" tIns="274320" bIns="274320" rtlCol="0" anchor="ctr">
              <a:spAutoFit/>
            </a:bodyPr>
            <a:lstStyle/>
            <a:p>
              <a:pPr algn="ctr"/>
              <a:r>
                <a:rPr lang="en-US" sz="8800" b="1" dirty="0">
                  <a:latin typeface="Arial" panose="020B0604020202020204" pitchFamily="34" charset="0"/>
                  <a:cs typeface="Arial" panose="020B0604020202020204" pitchFamily="34" charset="0"/>
                </a:rPr>
                <a:t>USING IMAGES IN YOUR POSTER</a:t>
              </a:r>
              <a:endParaRPr lang="en-US" sz="8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83FE158-EB4D-910B-32E5-ECFACACB248F}"/>
                </a:ext>
              </a:extLst>
            </p:cNvPr>
            <p:cNvSpPr txBox="1"/>
            <p:nvPr/>
          </p:nvSpPr>
          <p:spPr>
            <a:xfrm>
              <a:off x="58866408" y="27013520"/>
              <a:ext cx="15210186" cy="3376121"/>
            </a:xfrm>
            <a:prstGeom prst="rect">
              <a:avLst/>
            </a:prstGeom>
            <a:solidFill>
              <a:srgbClr val="FFFF00"/>
            </a:solidFill>
            <a:ln w="120650">
              <a:solidFill>
                <a:schemeClr val="tx1"/>
              </a:solidFill>
            </a:ln>
          </p:spPr>
          <p:txBody>
            <a:bodyPr wrap="square" lIns="457200" tIns="91440" rIns="91440" bIns="91440" rtlCol="0" anchor="ctr">
              <a:noAutofit/>
            </a:bodyPr>
            <a:lstStyle/>
            <a:p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Check details!!! </a:t>
              </a:r>
              <a:r>
                <a:rPr lang="en-US" sz="5400" dirty="0">
                  <a:latin typeface="Arial" panose="020B0604020202020204" pitchFamily="34" charset="0"/>
                  <a:cs typeface="Arial" panose="020B0604020202020204" pitchFamily="34" charset="0"/>
                </a:rPr>
                <a:t>Women wearing headscarves for religious reasons probably aren’t going to bare their belly. This image may alienate certain viewers by overlooking an important detail.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BFFCB1E-EBDA-2426-7472-4F17E0199C5E}"/>
              </a:ext>
            </a:extLst>
          </p:cNvPr>
          <p:cNvSpPr txBox="1"/>
          <p:nvPr/>
        </p:nvSpPr>
        <p:spPr>
          <a:xfrm>
            <a:off x="3622400" y="911847"/>
            <a:ext cx="34775485" cy="3939540"/>
          </a:xfrm>
          <a:prstGeom prst="rect">
            <a:avLst/>
          </a:prstGeom>
          <a:solidFill>
            <a:srgbClr val="FFFF00"/>
          </a:solidFill>
          <a:ln w="381000">
            <a:solidFill>
              <a:schemeClr val="tx1"/>
            </a:solidFill>
            <a:miter lim="800000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latin typeface="Arial" panose="020B0604020202020204" pitchFamily="34" charset="0"/>
                <a:cs typeface="Arial" panose="020B0604020202020204" pitchFamily="34" charset="0"/>
              </a:rPr>
              <a:t>INSTRUCTION SLIDE</a:t>
            </a:r>
            <a:endParaRPr lang="en-US" sz="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0E8E769-9DF8-079E-0144-1DF956F0569C}"/>
              </a:ext>
            </a:extLst>
          </p:cNvPr>
          <p:cNvSpPr/>
          <p:nvPr/>
        </p:nvSpPr>
        <p:spPr>
          <a:xfrm>
            <a:off x="8694560" y="36625656"/>
            <a:ext cx="3087131" cy="1398249"/>
          </a:xfrm>
          <a:prstGeom prst="ellipse">
            <a:avLst/>
          </a:prstGeom>
          <a:noFill/>
          <a:ln w="12700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 descr="istockphoto_5014466-chart-collection.jpg">
            <a:extLst>
              <a:ext uri="{FF2B5EF4-FFF2-40B4-BE49-F238E27FC236}">
                <a16:creationId xmlns:a16="http://schemas.microsoft.com/office/drawing/2014/main" id="{594D2033-297B-D815-9B2E-9A298439491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0404" y="26257754"/>
            <a:ext cx="7401383" cy="48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5E8485E-C240-5C32-CB72-47500FDB8D4B}"/>
              </a:ext>
            </a:extLst>
          </p:cNvPr>
          <p:cNvSpPr txBox="1"/>
          <p:nvPr/>
        </p:nvSpPr>
        <p:spPr>
          <a:xfrm>
            <a:off x="1189587" y="13019707"/>
            <a:ext cx="8690816" cy="12574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why your study matters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fastest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most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brutal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way possible.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Two sentences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should do it.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US" sz="4000" b="1" dirty="0">
              <a:solidFill>
                <a:srgbClr val="8C16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rgbClr val="8C16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Collected [what] from [population]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Tested it with X process.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Illustrate your methods if you can.</a:t>
            </a:r>
          </a:p>
          <a:p>
            <a:pPr marL="597035" indent="-597035">
              <a:lnSpc>
                <a:spcPct val="120000"/>
              </a:lnSpc>
              <a:buFont typeface="+mj-lt"/>
              <a:buAutoNum type="arabicPeriod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Try a flowchart!</a:t>
            </a:r>
          </a:p>
          <a:p>
            <a:pPr>
              <a:lnSpc>
                <a:spcPct val="120000"/>
              </a:lnSpc>
            </a:pP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pPr marL="459257" indent="-45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Graph/table with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essential results only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9257" indent="-459257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All the other correlations in the ammo bar.</a:t>
            </a:r>
          </a:p>
          <a:p>
            <a:pPr>
              <a:lnSpc>
                <a:spcPct val="120000"/>
              </a:lnSpc>
            </a:pPr>
            <a:endParaRPr lang="en-US" sz="4000" dirty="0">
              <a:latin typeface="Lato" panose="020F050202020403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: Authors">
            <a:extLst>
              <a:ext uri="{FF2B5EF4-FFF2-40B4-BE49-F238E27FC236}">
                <a16:creationId xmlns:a16="http://schemas.microsoft.com/office/drawing/2014/main" id="{94B969A0-BF09-D01C-01D8-3E6E3B44583B}"/>
              </a:ext>
            </a:extLst>
          </p:cNvPr>
          <p:cNvSpPr txBox="1"/>
          <p:nvPr/>
        </p:nvSpPr>
        <p:spPr>
          <a:xfrm>
            <a:off x="1180404" y="8171019"/>
            <a:ext cx="79923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Author1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Author2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Author3 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Author4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Author5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E0A6D0-A94F-F905-342E-436AF9BC1789}"/>
              </a:ext>
            </a:extLst>
          </p:cNvPr>
          <p:cNvGrpSpPr/>
          <p:nvPr/>
        </p:nvGrpSpPr>
        <p:grpSpPr>
          <a:xfrm>
            <a:off x="1733242" y="33862988"/>
            <a:ext cx="6473881" cy="3808165"/>
            <a:chOff x="27941954" y="34285572"/>
            <a:chExt cx="6456637" cy="3798021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AEEF6E8-EF5C-2695-C129-B59EC9333BC4}"/>
                </a:ext>
              </a:extLst>
            </p:cNvPr>
            <p:cNvSpPr/>
            <p:nvPr/>
          </p:nvSpPr>
          <p:spPr>
            <a:xfrm>
              <a:off x="28242435" y="34711646"/>
              <a:ext cx="5961184" cy="29773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4E15B84-68B9-C0C7-752D-E1AFE57DE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41954" y="34285572"/>
              <a:ext cx="6456637" cy="3798021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34A1768-9FD6-1C75-2ACE-F17D2CEFDE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855"/>
          <a:stretch/>
        </p:blipFill>
        <p:spPr>
          <a:xfrm>
            <a:off x="11968852" y="20767039"/>
            <a:ext cx="18449014" cy="12203217"/>
          </a:xfrm>
          <a:prstGeom prst="roundRect">
            <a:avLst/>
          </a:prstGeom>
        </p:spPr>
      </p:pic>
      <p:sp>
        <p:nvSpPr>
          <p:cNvPr id="21" name="TEXT: Affilliations">
            <a:extLst>
              <a:ext uri="{FF2B5EF4-FFF2-40B4-BE49-F238E27FC236}">
                <a16:creationId xmlns:a16="http://schemas.microsoft.com/office/drawing/2014/main" id="{03478501-5042-EF14-0F3D-A4493D4A45A2}"/>
              </a:ext>
            </a:extLst>
          </p:cNvPr>
          <p:cNvSpPr txBox="1"/>
          <p:nvPr/>
        </p:nvSpPr>
        <p:spPr>
          <a:xfrm>
            <a:off x="1180404" y="10337783"/>
            <a:ext cx="76853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UNMC College of Nursing</a:t>
            </a:r>
          </a:p>
          <a:p>
            <a:r>
              <a:rPr 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Author affiliation</a:t>
            </a:r>
          </a:p>
        </p:txBody>
      </p:sp>
      <p:sp>
        <p:nvSpPr>
          <p:cNvPr id="28" name="TEXT: Type Your Title Here">
            <a:extLst>
              <a:ext uri="{FF2B5EF4-FFF2-40B4-BE49-F238E27FC236}">
                <a16:creationId xmlns:a16="http://schemas.microsoft.com/office/drawing/2014/main" id="{098B376C-90E2-EDC6-E357-D1AD10BA6E51}"/>
              </a:ext>
            </a:extLst>
          </p:cNvPr>
          <p:cNvSpPr txBox="1"/>
          <p:nvPr/>
        </p:nvSpPr>
        <p:spPr>
          <a:xfrm>
            <a:off x="12010827" y="3965282"/>
            <a:ext cx="18449015" cy="1394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important </a:t>
            </a:r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 or message goes </a:t>
            </a:r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Make them want to </a:t>
            </a:r>
            <a:r>
              <a:rPr lang="en-US" sz="1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walk across the room </a:t>
            </a:r>
            <a:r>
              <a:rPr lang="en-US" sz="1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talk to you.</a:t>
            </a:r>
          </a:p>
        </p:txBody>
      </p:sp>
      <p:sp>
        <p:nvSpPr>
          <p:cNvPr id="30" name="TEXT: Type Your Title Here">
            <a:extLst>
              <a:ext uri="{FF2B5EF4-FFF2-40B4-BE49-F238E27FC236}">
                <a16:creationId xmlns:a16="http://schemas.microsoft.com/office/drawing/2014/main" id="{0AB14205-284C-6EF5-B254-6CB37CA5A18E}"/>
              </a:ext>
            </a:extLst>
          </p:cNvPr>
          <p:cNvSpPr txBox="1"/>
          <p:nvPr/>
        </p:nvSpPr>
        <p:spPr>
          <a:xfrm>
            <a:off x="32816389" y="27470064"/>
            <a:ext cx="7452098" cy="8504058"/>
          </a:xfrm>
          <a:prstGeom prst="roundRect">
            <a:avLst/>
          </a:prstGeom>
          <a:solidFill>
            <a:schemeClr val="tx1"/>
          </a:solidFill>
        </p:spPr>
        <p:txBody>
          <a:bodyPr wrap="square" lIns="548640" tIns="91440" bIns="91440" rtlCol="0"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CONCLUSIONS:</a:t>
            </a:r>
          </a:p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1 or 2 sentences to wrap up your findings. Make it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MEMORABLE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many people will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read this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your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finding</a:t>
            </a:r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3" name="TEXT: Type Your Title Here">
            <a:extLst>
              <a:ext uri="{FF2B5EF4-FFF2-40B4-BE49-F238E27FC236}">
                <a16:creationId xmlns:a16="http://schemas.microsoft.com/office/drawing/2014/main" id="{6939F50C-730E-018E-416F-8054C62A7CCC}"/>
              </a:ext>
            </a:extLst>
          </p:cNvPr>
          <p:cNvSpPr txBox="1"/>
          <p:nvPr/>
        </p:nvSpPr>
        <p:spPr>
          <a:xfrm>
            <a:off x="32327059" y="8112438"/>
            <a:ext cx="7631354" cy="1609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Use the entire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white area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to expand on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important aspect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of your study. 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(FONT SIZE 40 or bigger)</a:t>
            </a:r>
          </a:p>
          <a:p>
            <a:pPr marL="2097088" indent="-773113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Were your methods new and interesting? Talk about it more in this area.</a:t>
            </a:r>
          </a:p>
          <a:p>
            <a:pPr marL="2097088" indent="-773113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 that blew your mind? Make a big deal out of it here?</a:t>
            </a:r>
          </a:p>
          <a:p>
            <a:pPr marL="2097088" indent="-773113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If demographics of your study a key element to your findings, include them!</a:t>
            </a:r>
          </a:p>
          <a:p>
            <a:pPr marL="2097088" indent="-773113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Leave room at the bottom for your conclusions.</a:t>
            </a:r>
          </a:p>
          <a:p>
            <a:pPr marL="2097088" indent="-773113"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Create text boxes, find images or clip art, add color. </a:t>
            </a:r>
          </a:p>
          <a:p>
            <a:pPr marL="2286000" indent="-50800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Keep it classy and relevant – we are presenting ourselves as serious scientists.</a:t>
            </a:r>
          </a:p>
        </p:txBody>
      </p:sp>
      <p:sp>
        <p:nvSpPr>
          <p:cNvPr id="34" name="TEXT: Type Your Title Here">
            <a:extLst>
              <a:ext uri="{FF2B5EF4-FFF2-40B4-BE49-F238E27FC236}">
                <a16:creationId xmlns:a16="http://schemas.microsoft.com/office/drawing/2014/main" id="{B432E943-28C1-860D-62D2-29BC5B0A2B3F}"/>
              </a:ext>
            </a:extLst>
          </p:cNvPr>
          <p:cNvSpPr txBox="1"/>
          <p:nvPr/>
        </p:nvSpPr>
        <p:spPr>
          <a:xfrm>
            <a:off x="835336" y="4916787"/>
            <a:ext cx="9602954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i="1" dirty="0">
                <a:latin typeface="Arial" panose="020B0604020202020204" pitchFamily="34" charset="0"/>
                <a:cs typeface="Arial" panose="020B0604020202020204" pitchFamily="34" charset="0"/>
              </a:rPr>
              <a:t>Type Your Title Here Using Bold, Italicized Font: Resize the text as needed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387226BA-0DCE-8AE3-A907-B7CC2AD058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04" y="1018205"/>
            <a:ext cx="8463487" cy="277977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AC1EF45-9844-374A-1615-E94C8B6963F2}"/>
              </a:ext>
            </a:extLst>
          </p:cNvPr>
          <p:cNvSpPr txBox="1"/>
          <p:nvPr/>
        </p:nvSpPr>
        <p:spPr>
          <a:xfrm>
            <a:off x="5070939" y="34761812"/>
            <a:ext cx="2807929" cy="2095919"/>
          </a:xfrm>
          <a:prstGeom prst="round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QR Code HERE.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Links document w/ references, more figures/charts, or full paper.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E82B616-1B6B-1C77-AF71-A4E328498835}"/>
              </a:ext>
            </a:extLst>
          </p:cNvPr>
          <p:cNvSpPr txBox="1"/>
          <p:nvPr/>
        </p:nvSpPr>
        <p:spPr>
          <a:xfrm>
            <a:off x="4094417" y="24043096"/>
            <a:ext cx="5130258" cy="3637982"/>
          </a:xfrm>
          <a:prstGeom prst="roundRect">
            <a:avLst/>
          </a:prstGeom>
          <a:solidFill>
            <a:srgbClr val="FFFF00"/>
          </a:solidFill>
          <a:ln w="635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use graphics, clip art, or a photo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that will help users associate ideas with your words. Try shifting the text down and putting it right under the authors near the top.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8059EE3-D689-922B-D4FA-A37FF0DDB158}"/>
              </a:ext>
            </a:extLst>
          </p:cNvPr>
          <p:cNvSpPr txBox="1"/>
          <p:nvPr/>
        </p:nvSpPr>
        <p:spPr>
          <a:xfrm>
            <a:off x="642572" y="18706903"/>
            <a:ext cx="8822876" cy="4807594"/>
          </a:xfrm>
          <a:prstGeom prst="roundRect">
            <a:avLst/>
          </a:prstGeom>
          <a:solidFill>
            <a:srgbClr val="FFFF00"/>
          </a:solidFill>
          <a:ln w="127000">
            <a:solidFill>
              <a:schemeClr val="tx1"/>
            </a:solidFill>
          </a:ln>
          <a:effectLst>
            <a:outerShdw blurRad="580992" dist="419180" dir="2700000" algn="tl" rotWithShape="0">
              <a:prstClr val="black"/>
            </a:outerShdw>
          </a:effectLst>
        </p:spPr>
        <p:txBody>
          <a:bodyPr wrap="square" lIns="548640" tIns="91440" rIns="91440" bIns="0" rtlCol="0" anchor="ctr">
            <a:noAutofit/>
          </a:bodyPr>
          <a:lstStyle>
            <a:defPPr>
              <a:defRPr lang="en-US"/>
            </a:defPPr>
            <a:lvl1pPr>
              <a:defRPr sz="8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5400" dirty="0"/>
              <a:t>Place a SIMPLE graph, chart or other image anywhere in this left section to break up the text.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A9E953-743B-BE63-CA5C-9BB39DE9B98A}"/>
              </a:ext>
            </a:extLst>
          </p:cNvPr>
          <p:cNvSpPr txBox="1"/>
          <p:nvPr/>
        </p:nvSpPr>
        <p:spPr>
          <a:xfrm>
            <a:off x="12010827" y="6605483"/>
            <a:ext cx="17502777" cy="6800314"/>
          </a:xfrm>
          <a:prstGeom prst="roundRect">
            <a:avLst>
              <a:gd name="adj" fmla="val 18762"/>
            </a:avLst>
          </a:prstGeom>
          <a:solidFill>
            <a:srgbClr val="FFFF00"/>
          </a:solidFill>
          <a:ln w="127000">
            <a:solidFill>
              <a:schemeClr val="tx1"/>
            </a:solidFill>
          </a:ln>
          <a:effectLst>
            <a:outerShdw blurRad="580992" dist="419180" dir="2700000" algn="tl" rotWithShape="0">
              <a:prstClr val="black"/>
            </a:outerShdw>
          </a:effectLst>
        </p:spPr>
        <p:txBody>
          <a:bodyPr wrap="square" lIns="365760" tIns="0" rIns="0" bIns="0" rtlCol="0" anchor="ctr">
            <a:no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Keep it simple!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Aim for a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single sentence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 written like a news 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headline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 Two sentences </a:t>
            </a:r>
            <a:r>
              <a:rPr lang="en-US" sz="8000" i="1" dirty="0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. Increase the type size as needed to fill the space.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3D19BD-6B61-9D0F-F997-B29414C11035}"/>
              </a:ext>
            </a:extLst>
          </p:cNvPr>
          <p:cNvSpPr txBox="1"/>
          <p:nvPr/>
        </p:nvSpPr>
        <p:spPr>
          <a:xfrm>
            <a:off x="30665532" y="30335287"/>
            <a:ext cx="9602955" cy="5060471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85577"/>
            </a:avLst>
          </a:prstGeom>
          <a:solidFill>
            <a:srgbClr val="FFFF00"/>
          </a:solidFill>
          <a:ln w="127000">
            <a:solidFill>
              <a:schemeClr val="tx1"/>
            </a:solidFill>
            <a:miter lim="800000"/>
          </a:ln>
          <a:effectLst>
            <a:outerShdw blurRad="580992" dist="419180" dir="2700000" algn="tl" rotWithShape="0">
              <a:prstClr val="black"/>
            </a:outerShdw>
          </a:effectLst>
        </p:spPr>
        <p:txBody>
          <a:bodyPr wrap="square" lIns="548640" tIns="91440" rIns="182880" bIns="0" rtlCol="0" anchor="ctr">
            <a:noAutofit/>
          </a:bodyPr>
          <a:lstStyle>
            <a:defPPr>
              <a:defRPr lang="en-US"/>
            </a:defPPr>
            <a:lvl1pPr>
              <a:defRPr sz="5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MIND THE GAP: </a:t>
            </a:r>
            <a:r>
              <a:rPr lang="en-US" b="0" dirty="0"/>
              <a:t>elements placed too close the edge could be cut off during the printing process.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88F41E-7BA3-9C89-8D9D-C596ADA5474F}"/>
              </a:ext>
            </a:extLst>
          </p:cNvPr>
          <p:cNvSpPr txBox="1"/>
          <p:nvPr/>
        </p:nvSpPr>
        <p:spPr>
          <a:xfrm>
            <a:off x="18141254" y="18235693"/>
            <a:ext cx="18110486" cy="7626394"/>
          </a:xfrm>
          <a:prstGeom prst="roundRect">
            <a:avLst>
              <a:gd name="adj" fmla="val 18762"/>
            </a:avLst>
          </a:prstGeom>
          <a:solidFill>
            <a:srgbClr val="FFFF00"/>
          </a:solidFill>
          <a:ln w="127000">
            <a:solidFill>
              <a:schemeClr val="tx1"/>
            </a:solidFill>
          </a:ln>
          <a:effectLst>
            <a:outerShdw blurRad="580992" dist="419180" dir="2700000" algn="tl" rotWithShape="0">
              <a:prstClr val="black"/>
            </a:outerShdw>
          </a:effectLst>
        </p:spPr>
        <p:txBody>
          <a:bodyPr wrap="square" lIns="548640" tIns="91440" rIns="91440" bIns="0" rtlCol="0" anchor="ctr">
            <a:noAutofit/>
          </a:bodyPr>
          <a:lstStyle/>
          <a:p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Resize &amp; move text boxes as needed. </a:t>
            </a: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Type smaller than 40pts encourages text-heavy posters. Smaller than 24pts is hard to read from more than a few feet away.</a:t>
            </a:r>
          </a:p>
        </p:txBody>
      </p:sp>
    </p:spTree>
    <p:extLst>
      <p:ext uri="{BB962C8B-B14F-4D97-AF65-F5344CB8AC3E}">
        <p14:creationId xmlns:p14="http://schemas.microsoft.com/office/powerpoint/2010/main" val="683125407"/>
      </p:ext>
    </p:extLst>
  </p:cSld>
  <p:clrMapOvr>
    <a:masterClrMapping/>
  </p:clrMapOvr>
</p:sld>
</file>

<file path=ppt/theme/theme1.xml><?xml version="1.0" encoding="utf-8"?>
<a:theme xmlns:a="http://schemas.openxmlformats.org/drawingml/2006/main" name="UNMC-Theme1">
  <a:themeElements>
    <a:clrScheme name="Custom 1">
      <a:dk1>
        <a:sysClr val="windowText" lastClr="000000"/>
      </a:dk1>
      <a:lt1>
        <a:sysClr val="window" lastClr="FFFFFF"/>
      </a:lt1>
      <a:dk2>
        <a:srgbClr val="303B41"/>
      </a:dk2>
      <a:lt2>
        <a:srgbClr val="DCDDDF"/>
      </a:lt2>
      <a:accent1>
        <a:srgbClr val="AD122A"/>
      </a:accent1>
      <a:accent2>
        <a:srgbClr val="005E63"/>
      </a:accent2>
      <a:accent3>
        <a:srgbClr val="00B2B9"/>
      </a:accent3>
      <a:accent4>
        <a:srgbClr val="A1B426"/>
      </a:accent4>
      <a:accent5>
        <a:srgbClr val="F26721"/>
      </a:accent5>
      <a:accent6>
        <a:srgbClr val="FCB614"/>
      </a:accent6>
      <a:hlink>
        <a:srgbClr val="002957"/>
      </a:hlink>
      <a:folHlink>
        <a:srgbClr val="129D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Poster_A_42x45_MNRS" id="{1DC0669C-1EF8-6F4D-8EF6-B0E1E5C027BD}" vid="{8080C7B6-F9C4-0C4F-89F4-9DE859E561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29493</TotalTime>
  <Words>1163</Words>
  <Application>Microsoft Macintosh PowerPoint</Application>
  <PresentationFormat>Custom</PresentationFormat>
  <Paragraphs>115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Lato</vt:lpstr>
      <vt:lpstr>UNMC-Theme1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Metro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Waples</dc:creator>
  <cp:lastModifiedBy>Hepburn, Kirsten</cp:lastModifiedBy>
  <cp:revision>68</cp:revision>
  <cp:lastPrinted>2015-07-24T19:55:40Z</cp:lastPrinted>
  <dcterms:created xsi:type="dcterms:W3CDTF">2010-12-02T21:49:18Z</dcterms:created>
  <dcterms:modified xsi:type="dcterms:W3CDTF">2023-08-29T21:52:25Z</dcterms:modified>
</cp:coreProperties>
</file>