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  <p:sldMasterId id="2147483662" r:id="rId2"/>
  </p:sldMasterIdLst>
  <p:notesMasterIdLst>
    <p:notesMasterId r:id="rId23"/>
  </p:notesMasterIdLst>
  <p:sldIdLst>
    <p:sldId id="256" r:id="rId3"/>
    <p:sldId id="259" r:id="rId4"/>
    <p:sldId id="260" r:id="rId5"/>
    <p:sldId id="261" r:id="rId6"/>
    <p:sldId id="262" r:id="rId7"/>
    <p:sldId id="269" r:id="rId8"/>
    <p:sldId id="270" r:id="rId9"/>
    <p:sldId id="271" r:id="rId10"/>
    <p:sldId id="272" r:id="rId11"/>
    <p:sldId id="273" r:id="rId12"/>
    <p:sldId id="263" r:id="rId13"/>
    <p:sldId id="274" r:id="rId14"/>
    <p:sldId id="264" r:id="rId15"/>
    <p:sldId id="275" r:id="rId16"/>
    <p:sldId id="265" r:id="rId17"/>
    <p:sldId id="266" r:id="rId18"/>
    <p:sldId id="276" r:id="rId19"/>
    <p:sldId id="267" r:id="rId20"/>
    <p:sldId id="268" r:id="rId21"/>
    <p:sldId id="25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122A"/>
    <a:srgbClr val="AC1F2D"/>
    <a:srgbClr val="FDB713"/>
    <a:srgbClr val="989EA3"/>
    <a:srgbClr val="C3CD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 autoAdjust="0"/>
    <p:restoredTop sz="94610" autoAdjust="0"/>
  </p:normalViewPr>
  <p:slideViewPr>
    <p:cSldViewPr snapToGrid="0" snapToObjects="1">
      <p:cViewPr varScale="1">
        <p:scale>
          <a:sx n="116" d="100"/>
          <a:sy n="116" d="100"/>
        </p:scale>
        <p:origin x="656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D9116-0693-3D46-AC18-2CED40DC250D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7C6EE-DC47-2947-B9FB-08EAF9897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43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UNMC_COM_cover_bkg_full_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22294" y="657322"/>
            <a:ext cx="8641268" cy="3167843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500" b="1" i="0" baseline="0">
                <a:solidFill>
                  <a:schemeClr val="bg1"/>
                </a:solidFill>
                <a:latin typeface="Arial-BoldMT"/>
                <a:cs typeface="Arial-BoldMT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22293" y="3825164"/>
            <a:ext cx="8534400" cy="688511"/>
          </a:xfrm>
        </p:spPr>
        <p:txBody>
          <a:bodyPr>
            <a:normAutofit/>
          </a:bodyPr>
          <a:lstStyle>
            <a:lvl1pPr marL="0" indent="0" algn="l">
              <a:buNone/>
              <a:defRPr sz="1600" b="1" i="0" baseline="0">
                <a:solidFill>
                  <a:srgbClr val="FDB713"/>
                </a:solidFill>
                <a:latin typeface="Arial-BoldMT"/>
                <a:cs typeface="Arial-BoldM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00855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University of Nebraska Medical Center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University of Nebraska Medical Center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University of Nebraska Medical Center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University of Nebraska Medical Center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University of Nebraska Medical Center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914400"/>
            <a:ext cx="27432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914400"/>
            <a:ext cx="8026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University of Nebraska Medical Center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75555" y="395832"/>
            <a:ext cx="10141903" cy="1359153"/>
          </a:xfrm>
        </p:spPr>
        <p:txBody>
          <a:bodyPr tIns="0" bIns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275556" y="1882620"/>
            <a:ext cx="9709616" cy="395031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1600"/>
            </a:lvl1pPr>
            <a:lvl2pPr>
              <a:lnSpc>
                <a:spcPct val="90000"/>
              </a:lnSpc>
              <a:defRPr sz="1600">
                <a:latin typeface="Arial"/>
                <a:cs typeface="Arial"/>
              </a:defRPr>
            </a:lvl2pPr>
            <a:lvl3pPr>
              <a:lnSpc>
                <a:spcPct val="90000"/>
              </a:lnSpc>
              <a:defRPr sz="16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275252" y="5936346"/>
            <a:ext cx="172473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89EA3"/>
                </a:solidFill>
              </a:defRPr>
            </a:lvl1pPr>
          </a:lstStyle>
          <a:p>
            <a:fld id="{A3F11EEC-60B6-DF4B-A821-B910872C5F64}" type="datetimeFigureOut">
              <a:rPr lang="en-US" smtClean="0"/>
              <a:pPr/>
              <a:t>9/12/24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0889" y="5936346"/>
            <a:ext cx="447384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989EA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94730" y="5936346"/>
            <a:ext cx="1682916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989EA3"/>
                </a:solidFill>
              </a:defRPr>
            </a:lvl1pPr>
          </a:lstStyle>
          <a:p>
            <a:fld id="{C2F1CAA2-7C6D-8F48-BAEE-2DAFD071A58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38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4"/>
          </p:nvPr>
        </p:nvSpPr>
        <p:spPr>
          <a:xfrm>
            <a:off x="6239795" y="1882621"/>
            <a:ext cx="4620768" cy="3895426"/>
          </a:xfrm>
        </p:spPr>
        <p:txBody>
          <a:bodyPr anchor="t">
            <a:norm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275253" y="1882620"/>
            <a:ext cx="4620183" cy="3895427"/>
          </a:xfrm>
        </p:spPr>
        <p:txBody>
          <a:bodyPr anchor="t">
            <a:norm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275252" y="5936346"/>
            <a:ext cx="172473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89EA3"/>
                </a:solidFill>
              </a:defRPr>
            </a:lvl1pPr>
          </a:lstStyle>
          <a:p>
            <a:fld id="{A3F11EEC-60B6-DF4B-A821-B910872C5F64}" type="datetimeFigureOut">
              <a:rPr lang="en-US" smtClean="0"/>
              <a:pPr/>
              <a:t>9/12/24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0889" y="5936346"/>
            <a:ext cx="447384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989EA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94730" y="5936346"/>
            <a:ext cx="1682916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989EA3"/>
                </a:solidFill>
              </a:defRPr>
            </a:lvl1pPr>
          </a:lstStyle>
          <a:p>
            <a:fld id="{C2F1CAA2-7C6D-8F48-BAEE-2DAFD071A58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7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UNMC_COM_closing_bkg_full_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9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21" name="Picture 3" descr="UNMC_PPT_Titlepage_gre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189884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26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1930400" y="2667000"/>
            <a:ext cx="10058400" cy="14478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012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4038600"/>
            <a:ext cx="10058400" cy="533400"/>
          </a:xfrm>
        </p:spPr>
        <p:txBody>
          <a:bodyPr anchor="b"/>
          <a:lstStyle>
            <a:lvl1pPr marL="0" indent="0">
              <a:defRPr sz="2400">
                <a:solidFill>
                  <a:srgbClr val="EAEAEA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-2117" y="4648200"/>
            <a:ext cx="12192001" cy="2209800"/>
          </a:xfrm>
          <a:prstGeom prst="rect">
            <a:avLst/>
          </a:prstGeom>
          <a:solidFill>
            <a:srgbClr val="C1BB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/>
            <a:endParaRPr lang="en-US" sz="180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University of Nebraska Medical Center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University of Nebraska Medical Center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057400"/>
            <a:ext cx="50292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0" y="2057400"/>
            <a:ext cx="50292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University of Nebraska Medical Center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University of Nebraska Medical Center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ntent_bkg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5555" y="395832"/>
            <a:ext cx="10141903" cy="1359153"/>
          </a:xfrm>
          <a:prstGeom prst="rect">
            <a:avLst/>
          </a:prstGeom>
        </p:spPr>
        <p:txBody>
          <a:bodyPr vert="horz" lIns="91440" tIns="0" rIns="91440" bIns="0" rtlCol="0" anchor="b">
            <a:normAutofit/>
          </a:bodyPr>
          <a:lstStyle/>
          <a:p>
            <a:r>
              <a:rPr lang="en-US" dirty="0"/>
              <a:t>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5556" y="1882620"/>
            <a:ext cx="9709616" cy="4689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0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40" r:id="rId2"/>
    <p:sldLayoutId id="2147483742" r:id="rId3"/>
    <p:sldLayoutId id="2147483743" r:id="rId4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500" b="1" i="0" kern="1200" baseline="0">
          <a:solidFill>
            <a:srgbClr val="AD122A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ct val="20000"/>
        </a:spcBef>
        <a:buFontTx/>
        <a:buNone/>
        <a:defRPr sz="16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8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057400"/>
            <a:ext cx="10261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706438"/>
          </a:xfrm>
          <a:prstGeom prst="rect">
            <a:avLst/>
          </a:prstGeom>
          <a:solidFill>
            <a:srgbClr val="4D4F53"/>
          </a:solidFill>
          <a:ln w="0" algn="ctr">
            <a:noFill/>
            <a:round/>
            <a:headEnd/>
            <a:tailEnd/>
          </a:ln>
          <a:effectLst>
            <a:outerShdw dist="38100" dir="5400000" rotWithShape="0">
              <a:srgbClr val="000000">
                <a:alpha val="42999"/>
              </a:srgbClr>
            </a:outerShdw>
          </a:effectLst>
        </p:spPr>
        <p:txBody>
          <a:bodyPr anchor="ctr"/>
          <a:lstStyle/>
          <a:p>
            <a:pPr algn="ctr" defTabSz="457200"/>
            <a:endParaRPr 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88077" name="Picture 12" descr="UNMC_icon_box_pms186_RGB.eps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4191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7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152400"/>
            <a:ext cx="7315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University of Nebraska Medical Center</a:t>
            </a:r>
          </a:p>
        </p:txBody>
      </p:sp>
      <p:sp>
        <p:nvSpPr>
          <p:cNvPr id="8808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914400"/>
            <a:ext cx="10972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609600" indent="-609600" algn="l" rtl="0" fontAlgn="base">
        <a:lnSpc>
          <a:spcPct val="130000"/>
        </a:lnSpc>
        <a:spcBef>
          <a:spcPct val="20000"/>
        </a:spcBef>
        <a:spcAft>
          <a:spcPct val="0"/>
        </a:spcAft>
        <a:defRPr sz="2800">
          <a:solidFill>
            <a:srgbClr val="C60C30"/>
          </a:solidFill>
          <a:latin typeface="+mn-lt"/>
          <a:ea typeface="+mn-ea"/>
          <a:cs typeface="+mn-cs"/>
        </a:defRPr>
      </a:lvl1pPr>
      <a:lvl2pPr marL="990600" indent="-533400" algn="l" rtl="0" fontAlgn="base">
        <a:lnSpc>
          <a:spcPct val="130000"/>
        </a:lnSpc>
        <a:spcBef>
          <a:spcPct val="20000"/>
        </a:spcBef>
        <a:spcAft>
          <a:spcPct val="0"/>
        </a:spcAft>
        <a:buAutoNum type="arabicPeriod"/>
        <a:defRPr sz="2400">
          <a:solidFill>
            <a:schemeClr val="tx1"/>
          </a:solidFill>
          <a:latin typeface="+mn-lt"/>
        </a:defRPr>
      </a:lvl2pPr>
      <a:lvl3pPr marL="1371600" indent="-457200" algn="l" rtl="0" fontAlgn="base">
        <a:lnSpc>
          <a:spcPct val="130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752600" indent="-381000" algn="l" rtl="0" fontAlgn="base">
        <a:lnSpc>
          <a:spcPct val="130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nome.gov/about-genomics/fact-sheets/Genomic-Data-Scienc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2897" y="394369"/>
            <a:ext cx="9896810" cy="2446367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Big Data – Impacts on Ethics in 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2293" y="3825164"/>
            <a:ext cx="8534400" cy="133073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Scott Campbell, PhD, MBA</a:t>
            </a:r>
          </a:p>
          <a:p>
            <a:r>
              <a:rPr lang="en-US" dirty="0">
                <a:solidFill>
                  <a:srgbClr val="92D050"/>
                </a:solidFill>
              </a:rPr>
              <a:t>Professor</a:t>
            </a:r>
          </a:p>
          <a:p>
            <a:r>
              <a:rPr lang="en-US" dirty="0">
                <a:solidFill>
                  <a:srgbClr val="92D050"/>
                </a:solidFill>
              </a:rPr>
              <a:t>Department of Pathology, Microbiology, and Immunology</a:t>
            </a:r>
          </a:p>
        </p:txBody>
      </p:sp>
    </p:spTree>
    <p:extLst>
      <p:ext uri="{BB962C8B-B14F-4D97-AF65-F5344CB8AC3E}">
        <p14:creationId xmlns:p14="http://schemas.microsoft.com/office/powerpoint/2010/main" val="1502736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D793A-CC91-A0CA-FCD1-338E3128E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2"/>
            <a:ext cx="10141903" cy="838057"/>
          </a:xfrm>
        </p:spPr>
        <p:txBody>
          <a:bodyPr/>
          <a:lstStyle/>
          <a:p>
            <a:r>
              <a:rPr lang="en-US" dirty="0"/>
              <a:t>Other nuances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3C016-AB41-04AE-FAA7-6BAC9671C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Data mobility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Traceability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Remote storage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NIH data sharing requirements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Reproducibility requirements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56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6C9A9-C1A3-B162-EB78-B88C59358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3"/>
            <a:ext cx="10141903" cy="960528"/>
          </a:xfrm>
        </p:spPr>
        <p:txBody>
          <a:bodyPr>
            <a:normAutofit/>
          </a:bodyPr>
          <a:lstStyle/>
          <a:p>
            <a:r>
              <a:rPr lang="en-US" sz="4000" dirty="0"/>
              <a:t>What type of data - Data Fingerprinting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B23D1-0C96-C5FE-EB09-761FEB0F0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509311"/>
            <a:ext cx="9709616" cy="464911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How are the subjects protected?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Are they consented knowingly based on the data and its uses?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Whole genome sequence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Always identifiable for humans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Has been used to identify and/or link individuals for unintended purposes (23 and me; ins co)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How are these data to be used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Do the subjects understand the use and will that use case be maintained over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Data leads to a single or small group of individuals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Important when subjects are not to be identified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Local and networked studies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Not just Ebola or ”famous” people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062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071D5-29DB-CB3C-C303-52529D91C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6" y="242097"/>
            <a:ext cx="10141903" cy="782973"/>
          </a:xfrm>
        </p:spPr>
        <p:txBody>
          <a:bodyPr/>
          <a:lstStyle/>
          <a:p>
            <a:r>
              <a:rPr lang="en-US" dirty="0"/>
              <a:t>Risk mitigation – </a:t>
            </a:r>
            <a:r>
              <a:rPr lang="en-US" dirty="0" err="1"/>
              <a:t>READi</a:t>
            </a:r>
            <a:r>
              <a:rPr lang="en-US" dirty="0"/>
              <a:t>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5FC5B-E78F-710E-A817-DB4312D61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277957"/>
            <a:ext cx="9709616" cy="4554973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Data request review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400" dirty="0"/>
              <a:t>IRB review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400" dirty="0" err="1"/>
              <a:t>READi</a:t>
            </a:r>
            <a:r>
              <a:rPr lang="en-US" sz="2400" dirty="0"/>
              <a:t> review of IRB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Honest broker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400" dirty="0"/>
              <a:t>Deidentification processes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400" dirty="0"/>
              <a:t>Management of low numbers of subjects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400" dirty="0"/>
              <a:t>NOT involved in the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Human genome NOT managed by </a:t>
            </a:r>
            <a:r>
              <a:rPr lang="en-US" sz="2400" dirty="0" err="1"/>
              <a:t>READi</a:t>
            </a:r>
            <a:endParaRPr lang="en-US" sz="2400" dirty="0"/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400" dirty="0"/>
              <a:t>Management of whole genome data external to institution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sz="2400" dirty="0"/>
              <a:t>Data Innovations (NM/UNMC)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sz="2400" dirty="0"/>
              <a:t>All of Us (NIH)</a:t>
            </a:r>
          </a:p>
        </p:txBody>
      </p:sp>
    </p:spTree>
    <p:extLst>
      <p:ext uri="{BB962C8B-B14F-4D97-AF65-F5344CB8AC3E}">
        <p14:creationId xmlns:p14="http://schemas.microsoft.com/office/powerpoint/2010/main" val="2028061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29D63-51FB-18C9-4FF3-4E52E04B8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3"/>
            <a:ext cx="10141903" cy="629237"/>
          </a:xfrm>
        </p:spPr>
        <p:txBody>
          <a:bodyPr/>
          <a:lstStyle/>
          <a:p>
            <a:r>
              <a:rPr lang="en-US" dirty="0"/>
              <a:t>Where is the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39D49-CB6C-D649-6C84-DC3B9EA2B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325881"/>
            <a:ext cx="9709616" cy="4507049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Where at rest, in motion, and analyzed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On premise (On prem)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Distributed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Cloud-based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Amount of data in one site/multiple sites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Need for compute power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All have unique security concerns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860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9F726-BF0A-ED53-595F-440AD998B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2"/>
            <a:ext cx="10141903" cy="882125"/>
          </a:xfrm>
        </p:spPr>
        <p:txBody>
          <a:bodyPr>
            <a:normAutofit/>
          </a:bodyPr>
          <a:lstStyle/>
          <a:p>
            <a:r>
              <a:rPr lang="en-US" sz="4400" dirty="0"/>
              <a:t>Data management strategy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EFBA0-915B-7C82-27E6-E14ABC150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432193"/>
            <a:ext cx="9709616" cy="4400737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Local data management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Deid</a:t>
            </a:r>
            <a:r>
              <a:rPr lang="en-US" sz="2400" dirty="0"/>
              <a:t>, limited, identified processes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Secure storage in </a:t>
            </a:r>
            <a:r>
              <a:rPr lang="en-US" sz="2400" dirty="0" err="1"/>
              <a:t>Sharepoint</a:t>
            </a:r>
            <a:r>
              <a:rPr lang="en-US" sz="2400" dirty="0"/>
              <a:t> with PI-only access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Enclaves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N3C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All of US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Data Innovations (Helix)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Genomic data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Data never leaves the NIH/Helix sites</a:t>
            </a:r>
          </a:p>
        </p:txBody>
      </p:sp>
    </p:spTree>
    <p:extLst>
      <p:ext uri="{BB962C8B-B14F-4D97-AF65-F5344CB8AC3E}">
        <p14:creationId xmlns:p14="http://schemas.microsoft.com/office/powerpoint/2010/main" val="1746705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83AF1-294F-6654-7904-F0824E887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6" y="142445"/>
            <a:ext cx="10141903" cy="970260"/>
          </a:xfrm>
        </p:spPr>
        <p:txBody>
          <a:bodyPr/>
          <a:lstStyle/>
          <a:p>
            <a:r>
              <a:rPr lang="en-US" dirty="0"/>
              <a:t>How is data accessed and analyzed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56482-509A-A40D-A7C5-7BA119AD4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366093"/>
            <a:ext cx="9709616" cy="4466837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How is data accessed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Who has access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 can they do with the data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/>
              <a:t>Create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/>
              <a:t>Copy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/>
              <a:t>Move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sz="2000" dirty="0"/>
              <a:t>How can it be moved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sz="2000" dirty="0"/>
              <a:t>Moved to where? 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Models: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/>
              <a:t>Local device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/>
              <a:t>Shared/managed device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/>
              <a:t>Cloud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/>
              <a:t>Data enclave</a:t>
            </a:r>
          </a:p>
        </p:txBody>
      </p:sp>
    </p:spTree>
    <p:extLst>
      <p:ext uri="{BB962C8B-B14F-4D97-AF65-F5344CB8AC3E}">
        <p14:creationId xmlns:p14="http://schemas.microsoft.com/office/powerpoint/2010/main" val="1773716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65B87-4B24-44E9-2648-72FA88872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3"/>
            <a:ext cx="10141903" cy="793990"/>
          </a:xfrm>
        </p:spPr>
        <p:txBody>
          <a:bodyPr/>
          <a:lstStyle/>
          <a:p>
            <a:r>
              <a:rPr lang="en-US" dirty="0"/>
              <a:t>Data provenance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FE82C-FF58-274A-8373-C147AE5ED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388125"/>
            <a:ext cx="9709616" cy="4444805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Who has it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How will they store it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How long will they store it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Chain of custody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Follow up after the study access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After study storage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Off-boarding the PI</a:t>
            </a:r>
          </a:p>
        </p:txBody>
      </p:sp>
    </p:spTree>
    <p:extLst>
      <p:ext uri="{BB962C8B-B14F-4D97-AF65-F5344CB8AC3E}">
        <p14:creationId xmlns:p14="http://schemas.microsoft.com/office/powerpoint/2010/main" val="3831639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E49E9-BD83-F5A6-4723-7E21B5A1C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3"/>
            <a:ext cx="10141903" cy="827040"/>
          </a:xfrm>
        </p:spPr>
        <p:txBody>
          <a:bodyPr/>
          <a:lstStyle/>
          <a:p>
            <a:r>
              <a:rPr lang="en-US" dirty="0"/>
              <a:t>Data provenance examples - </a:t>
            </a:r>
            <a:r>
              <a:rPr lang="en-US" dirty="0" err="1"/>
              <a:t>READi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E6540-B765-9A36-9D19-E6354FAB8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399142"/>
            <a:ext cx="9709616" cy="443378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Use of secure data distribution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Sharepoint</a:t>
            </a:r>
            <a:endParaRPr lang="en-US" sz="2800" dirty="0"/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Password protected folders within </a:t>
            </a:r>
            <a:r>
              <a:rPr lang="en-US" sz="2800" dirty="0" err="1"/>
              <a:t>Sharepoint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Retention of query and related data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Save data query SQL code for 7 years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Save distributed data for 7 years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Save data request and distribution methods for 7 years</a:t>
            </a:r>
          </a:p>
        </p:txBody>
      </p:sp>
    </p:spTree>
    <p:extLst>
      <p:ext uri="{BB962C8B-B14F-4D97-AF65-F5344CB8AC3E}">
        <p14:creationId xmlns:p14="http://schemas.microsoft.com/office/powerpoint/2010/main" val="667386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2DDD8-6B48-FA98-1FF2-12F48BD0D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3"/>
            <a:ext cx="10141903" cy="1025344"/>
          </a:xfrm>
        </p:spPr>
        <p:txBody>
          <a:bodyPr/>
          <a:lstStyle/>
          <a:p>
            <a:r>
              <a:rPr lang="en-US" dirty="0"/>
              <a:t>Importance of process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C5112-9019-5928-B664-1B5BDE42D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520328"/>
            <a:ext cx="9709616" cy="480335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Defined</a:t>
            </a:r>
            <a:br>
              <a:rPr lang="en-US" sz="3200" dirty="0"/>
            </a:b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Understood</a:t>
            </a:r>
            <a:br>
              <a:rPr lang="en-US" sz="3200" dirty="0"/>
            </a:b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Documented</a:t>
            </a:r>
            <a:br>
              <a:rPr lang="en-US" sz="3200" dirty="0"/>
            </a:b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Followed </a:t>
            </a:r>
            <a:br>
              <a:rPr lang="en-US" sz="3200" dirty="0"/>
            </a:b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Updated</a:t>
            </a:r>
          </a:p>
          <a:p>
            <a:endParaRPr lang="en-US" dirty="0"/>
          </a:p>
          <a:p>
            <a:pPr algn="ctr"/>
            <a:r>
              <a:rPr lang="en-US" sz="2800" dirty="0">
                <a:solidFill>
                  <a:srgbClr val="AD122A"/>
                </a:solidFill>
              </a:rPr>
              <a:t>Is the RIGHT decision the EASIEST decision?  </a:t>
            </a:r>
          </a:p>
        </p:txBody>
      </p:sp>
    </p:spTree>
    <p:extLst>
      <p:ext uri="{BB962C8B-B14F-4D97-AF65-F5344CB8AC3E}">
        <p14:creationId xmlns:p14="http://schemas.microsoft.com/office/powerpoint/2010/main" val="2539393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40DA4-87E2-6F47-312A-30D2C80AA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2"/>
            <a:ext cx="10141903" cy="937209"/>
          </a:xfrm>
        </p:spPr>
        <p:txBody>
          <a:bodyPr/>
          <a:lstStyle/>
          <a:p>
            <a:r>
              <a:rPr lang="en-US" dirty="0"/>
              <a:t>Need for IRB and IT Collaboration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DFDDE-2EB4-375E-DEB6-46B002950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498294"/>
            <a:ext cx="9709616" cy="4334636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Not just “ethics” in terms of studies (e.g., Tuskegee study)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Too many ethical concerns with data to be isolated to either IT OR IRB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IRB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Data fingerprinting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Data use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Patient consent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Data security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Access controls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Data transfer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Data storage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56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D9B63-032C-012A-7B0D-6914F8CC0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2"/>
            <a:ext cx="10141903" cy="816023"/>
          </a:xfrm>
        </p:spPr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7AF89-C635-0159-19CD-F650036A3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355075"/>
            <a:ext cx="9709616" cy="4477855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sz="2400" dirty="0"/>
              <a:t>What is Big Data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What is different about it versus other data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What are the implications of Big Data on human subject research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It is already here</a:t>
            </a:r>
          </a:p>
          <a:p>
            <a:pPr marL="1085850" lvl="1" indent="-342900">
              <a:buAutoNum type="arabicPeriod"/>
            </a:pPr>
            <a:r>
              <a:rPr lang="en-US" sz="2400" dirty="0"/>
              <a:t>Use of </a:t>
            </a:r>
            <a:r>
              <a:rPr lang="en-US" sz="2400" dirty="0" err="1"/>
              <a:t>READi</a:t>
            </a:r>
            <a:r>
              <a:rPr lang="en-US" sz="2400" dirty="0"/>
              <a:t> Core examples as a reference</a:t>
            </a:r>
          </a:p>
          <a:p>
            <a:pPr marL="1085850" lvl="1" indent="-342900">
              <a:buAutoNum type="arabicPeriod"/>
            </a:pPr>
            <a:r>
              <a:rPr lang="en-US" sz="2400" dirty="0"/>
              <a:t>Reference point only NOT a plug for the core!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How do we manage it</a:t>
            </a:r>
          </a:p>
        </p:txBody>
      </p:sp>
    </p:spTree>
    <p:extLst>
      <p:ext uri="{BB962C8B-B14F-4D97-AF65-F5344CB8AC3E}">
        <p14:creationId xmlns:p14="http://schemas.microsoft.com/office/powerpoint/2010/main" val="16594122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9685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8F59-0378-68D0-B94B-AF97ABB55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2"/>
            <a:ext cx="10141903" cy="903579"/>
          </a:xfrm>
        </p:spPr>
        <p:txBody>
          <a:bodyPr/>
          <a:lstStyle/>
          <a:p>
            <a:r>
              <a:rPr lang="en-US" dirty="0"/>
              <a:t>Big Data – 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0B1EE-9BB6-ADC8-2E00-35490B370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455821"/>
            <a:ext cx="9709616" cy="4377109"/>
          </a:xfrm>
        </p:spPr>
        <p:txBody>
          <a:bodyPr>
            <a:normAutofit/>
          </a:bodyPr>
          <a:lstStyle/>
          <a:p>
            <a:r>
              <a:rPr lang="en-US" dirty="0"/>
              <a:t>What defines “Big”</a:t>
            </a:r>
          </a:p>
          <a:p>
            <a:endParaRPr lang="en-US" dirty="0"/>
          </a:p>
          <a:p>
            <a:r>
              <a:rPr lang="en-US" dirty="0"/>
              <a:t>Amount of data?</a:t>
            </a:r>
          </a:p>
          <a:p>
            <a:r>
              <a:rPr lang="en-US" dirty="0"/>
              <a:t>Google analytics?</a:t>
            </a:r>
          </a:p>
          <a:p>
            <a:r>
              <a:rPr lang="en-US" dirty="0"/>
              <a:t>Genomic data on Zebrafish?</a:t>
            </a:r>
          </a:p>
          <a:p>
            <a:r>
              <a:rPr lang="en-US" dirty="0"/>
              <a:t>Cancer genomic next generation sequence data</a:t>
            </a:r>
          </a:p>
          <a:p>
            <a:r>
              <a:rPr lang="en-US" dirty="0"/>
              <a:t>Human whole genome </a:t>
            </a:r>
          </a:p>
          <a:p>
            <a:endParaRPr lang="en-US" dirty="0"/>
          </a:p>
          <a:p>
            <a:r>
              <a:rPr lang="en-US" dirty="0"/>
              <a:t>Number of subjects?</a:t>
            </a:r>
            <a:br>
              <a:rPr lang="en-US" dirty="0"/>
            </a:br>
            <a:r>
              <a:rPr lang="en-US" dirty="0"/>
              <a:t>100’s, 1000’s, Millions, Billions</a:t>
            </a:r>
          </a:p>
          <a:p>
            <a:endParaRPr lang="en-US" dirty="0"/>
          </a:p>
          <a:p>
            <a:r>
              <a:rPr lang="en-US" dirty="0"/>
              <a:t>Number of sites?</a:t>
            </a:r>
          </a:p>
          <a:p>
            <a:r>
              <a:rPr lang="en-US" dirty="0"/>
              <a:t>Network research</a:t>
            </a:r>
          </a:p>
          <a:p>
            <a:r>
              <a:rPr lang="en-US" dirty="0"/>
              <a:t>Patient Centered Outcomes Research Networks (</a:t>
            </a:r>
            <a:r>
              <a:rPr lang="en-US" dirty="0" err="1"/>
              <a:t>PCORnet</a:t>
            </a:r>
            <a:r>
              <a:rPr lang="en-US" dirty="0"/>
              <a:t>)</a:t>
            </a:r>
          </a:p>
          <a:p>
            <a:r>
              <a:rPr lang="en-US" dirty="0"/>
              <a:t>Observational Health Data Sciences and Informatics (OHDSI)</a:t>
            </a:r>
          </a:p>
          <a:p>
            <a:r>
              <a:rPr lang="en-US" dirty="0"/>
              <a:t>Cancer registries?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F34C15-7F94-048A-EE15-A9FBAA5916E3}"/>
              </a:ext>
            </a:extLst>
          </p:cNvPr>
          <p:cNvSpPr txBox="1"/>
          <p:nvPr/>
        </p:nvSpPr>
        <p:spPr>
          <a:xfrm>
            <a:off x="6553602" y="2681129"/>
            <a:ext cx="52100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AC1F2D"/>
                </a:solidFill>
              </a:rPr>
              <a:t>YES – All are examples and they matter when humans are involved</a:t>
            </a:r>
          </a:p>
        </p:txBody>
      </p:sp>
    </p:spTree>
    <p:extLst>
      <p:ext uri="{BB962C8B-B14F-4D97-AF65-F5344CB8AC3E}">
        <p14:creationId xmlns:p14="http://schemas.microsoft.com/office/powerpoint/2010/main" val="196457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44EC7-2323-14D6-2E92-E594AD1EE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1493" y="282505"/>
            <a:ext cx="5270025" cy="629237"/>
          </a:xfrm>
        </p:spPr>
        <p:txBody>
          <a:bodyPr/>
          <a:lstStyle/>
          <a:p>
            <a:r>
              <a:rPr lang="en-US" dirty="0"/>
              <a:t>It is already here!</a:t>
            </a:r>
          </a:p>
        </p:txBody>
      </p:sp>
      <p:sp>
        <p:nvSpPr>
          <p:cNvPr id="4" name="Can 3">
            <a:extLst>
              <a:ext uri="{FF2B5EF4-FFF2-40B4-BE49-F238E27FC236}">
                <a16:creationId xmlns:a16="http://schemas.microsoft.com/office/drawing/2014/main" id="{EB814D89-8FC6-8A00-5A27-DB5335F9D81C}"/>
              </a:ext>
            </a:extLst>
          </p:cNvPr>
          <p:cNvSpPr/>
          <p:nvPr/>
        </p:nvSpPr>
        <p:spPr>
          <a:xfrm>
            <a:off x="4070842" y="4737243"/>
            <a:ext cx="1792601" cy="1838396"/>
          </a:xfrm>
          <a:prstGeom prst="can">
            <a:avLst/>
          </a:prstGeom>
          <a:gradFill>
            <a:gsLst>
              <a:gs pos="100000">
                <a:srgbClr val="AD122A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Epic</a:t>
            </a:r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90CCA2F9-B380-15D2-555C-08539468AC07}"/>
              </a:ext>
            </a:extLst>
          </p:cNvPr>
          <p:cNvSpPr/>
          <p:nvPr/>
        </p:nvSpPr>
        <p:spPr>
          <a:xfrm>
            <a:off x="5450751" y="1476350"/>
            <a:ext cx="1257300" cy="1306650"/>
          </a:xfrm>
          <a:prstGeom prst="can">
            <a:avLst/>
          </a:prstGeom>
          <a:gradFill>
            <a:gsLst>
              <a:gs pos="100000">
                <a:schemeClr val="accent2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PCORnet</a:t>
            </a:r>
            <a:endParaRPr lang="en-US" dirty="0"/>
          </a:p>
          <a:p>
            <a:pPr algn="ctr"/>
            <a:r>
              <a:rPr lang="en-US" dirty="0"/>
              <a:t>(National)</a:t>
            </a:r>
          </a:p>
        </p:txBody>
      </p:sp>
      <p:sp>
        <p:nvSpPr>
          <p:cNvPr id="6" name="Can 5">
            <a:extLst>
              <a:ext uri="{FF2B5EF4-FFF2-40B4-BE49-F238E27FC236}">
                <a16:creationId xmlns:a16="http://schemas.microsoft.com/office/drawing/2014/main" id="{CBF02D5E-6527-640B-E9FF-97DDC48E4DF0}"/>
              </a:ext>
            </a:extLst>
          </p:cNvPr>
          <p:cNvSpPr/>
          <p:nvPr/>
        </p:nvSpPr>
        <p:spPr>
          <a:xfrm>
            <a:off x="7224858" y="3569952"/>
            <a:ext cx="1554828" cy="1407705"/>
          </a:xfrm>
          <a:prstGeom prst="can">
            <a:avLst/>
          </a:prstGeom>
          <a:gradFill>
            <a:gsLst>
              <a:gs pos="100000">
                <a:srgbClr val="00B05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OHDSI (OMOP</a:t>
            </a:r>
          </a:p>
          <a:p>
            <a:pPr algn="ctr"/>
            <a:r>
              <a:rPr lang="en-US" dirty="0"/>
              <a:t>International)</a:t>
            </a:r>
          </a:p>
        </p:txBody>
      </p:sp>
      <p:sp>
        <p:nvSpPr>
          <p:cNvPr id="7" name="Can 6">
            <a:extLst>
              <a:ext uri="{FF2B5EF4-FFF2-40B4-BE49-F238E27FC236}">
                <a16:creationId xmlns:a16="http://schemas.microsoft.com/office/drawing/2014/main" id="{A82E2E44-A846-9B75-1DD7-D75176FA53BA}"/>
              </a:ext>
            </a:extLst>
          </p:cNvPr>
          <p:cNvSpPr/>
          <p:nvPr/>
        </p:nvSpPr>
        <p:spPr>
          <a:xfrm>
            <a:off x="8981518" y="5179451"/>
            <a:ext cx="1257300" cy="1306650"/>
          </a:xfrm>
          <a:prstGeom prst="can">
            <a:avLst/>
          </a:prstGeom>
          <a:gradFill>
            <a:gsLst>
              <a:gs pos="95000">
                <a:schemeClr val="accent3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Helix</a:t>
            </a:r>
          </a:p>
          <a:p>
            <a:pPr algn="ctr"/>
            <a:r>
              <a:rPr lang="en-US" dirty="0"/>
              <a:t>(WGS)</a:t>
            </a:r>
          </a:p>
        </p:txBody>
      </p:sp>
      <p:sp>
        <p:nvSpPr>
          <p:cNvPr id="8" name="Can 7">
            <a:extLst>
              <a:ext uri="{FF2B5EF4-FFF2-40B4-BE49-F238E27FC236}">
                <a16:creationId xmlns:a16="http://schemas.microsoft.com/office/drawing/2014/main" id="{6F4C70B6-FE28-CE48-01E8-8A6A1B448480}"/>
              </a:ext>
            </a:extLst>
          </p:cNvPr>
          <p:cNvSpPr/>
          <p:nvPr/>
        </p:nvSpPr>
        <p:spPr>
          <a:xfrm>
            <a:off x="9675166" y="1937090"/>
            <a:ext cx="1469706" cy="1410518"/>
          </a:xfrm>
          <a:prstGeom prst="can">
            <a:avLst/>
          </a:prstGeom>
          <a:gradFill>
            <a:gsLst>
              <a:gs pos="10000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All of Us</a:t>
            </a:r>
          </a:p>
          <a:p>
            <a:pPr algn="ctr"/>
            <a:r>
              <a:rPr lang="en-US" dirty="0"/>
              <a:t>(NIH - WGS)</a:t>
            </a:r>
          </a:p>
        </p:txBody>
      </p:sp>
      <p:sp>
        <p:nvSpPr>
          <p:cNvPr id="9" name="Can 8">
            <a:extLst>
              <a:ext uri="{FF2B5EF4-FFF2-40B4-BE49-F238E27FC236}">
                <a16:creationId xmlns:a16="http://schemas.microsoft.com/office/drawing/2014/main" id="{5463933D-1E90-E75A-ACC7-8AFC17E893B1}"/>
              </a:ext>
            </a:extLst>
          </p:cNvPr>
          <p:cNvSpPr/>
          <p:nvPr/>
        </p:nvSpPr>
        <p:spPr>
          <a:xfrm>
            <a:off x="1418607" y="4977657"/>
            <a:ext cx="1257300" cy="1306650"/>
          </a:xfrm>
          <a:prstGeom prst="can">
            <a:avLst/>
          </a:prstGeom>
          <a:gradFill>
            <a:gsLst>
              <a:gs pos="100000">
                <a:srgbClr val="0070C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Human Genetics</a:t>
            </a:r>
          </a:p>
        </p:txBody>
      </p:sp>
      <p:sp>
        <p:nvSpPr>
          <p:cNvPr id="10" name="Can 9">
            <a:extLst>
              <a:ext uri="{FF2B5EF4-FFF2-40B4-BE49-F238E27FC236}">
                <a16:creationId xmlns:a16="http://schemas.microsoft.com/office/drawing/2014/main" id="{7D10417D-0614-C8FE-F1E6-99DF834992A4}"/>
              </a:ext>
            </a:extLst>
          </p:cNvPr>
          <p:cNvSpPr/>
          <p:nvPr/>
        </p:nvSpPr>
        <p:spPr>
          <a:xfrm>
            <a:off x="1955127" y="1455884"/>
            <a:ext cx="1257300" cy="1306650"/>
          </a:xfrm>
          <a:prstGeom prst="can">
            <a:avLst/>
          </a:prstGeom>
          <a:gradFill>
            <a:gsLst>
              <a:gs pos="100000">
                <a:srgbClr val="FFC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Tumor Sequences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BCDB66A-7D88-1B55-6E96-15C30BC3BBEC}"/>
              </a:ext>
            </a:extLst>
          </p:cNvPr>
          <p:cNvCxnSpPr>
            <a:cxnSpLocks/>
            <a:stCxn id="4" idx="1"/>
            <a:endCxn id="5" idx="3"/>
          </p:cNvCxnSpPr>
          <p:nvPr/>
        </p:nvCxnSpPr>
        <p:spPr>
          <a:xfrm flipV="1">
            <a:off x="4967143" y="2783000"/>
            <a:ext cx="1112258" cy="19542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8A083D5-5130-273E-FD31-66500C4D14CA}"/>
              </a:ext>
            </a:extLst>
          </p:cNvPr>
          <p:cNvCxnSpPr>
            <a:cxnSpLocks/>
            <a:stCxn id="9" idx="4"/>
            <a:endCxn id="4" idx="2"/>
          </p:cNvCxnSpPr>
          <p:nvPr/>
        </p:nvCxnSpPr>
        <p:spPr>
          <a:xfrm>
            <a:off x="2675907" y="5630982"/>
            <a:ext cx="1394935" cy="254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65BE23E-D770-2FDD-EE7C-6A2E96625A9E}"/>
              </a:ext>
            </a:extLst>
          </p:cNvPr>
          <p:cNvCxnSpPr>
            <a:cxnSpLocks/>
            <a:stCxn id="4" idx="1"/>
            <a:endCxn id="6" idx="2"/>
          </p:cNvCxnSpPr>
          <p:nvPr/>
        </p:nvCxnSpPr>
        <p:spPr>
          <a:xfrm flipV="1">
            <a:off x="4967143" y="4273805"/>
            <a:ext cx="2257715" cy="4634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28C582B-91F3-2B0B-EA87-519B06F22E2C}"/>
              </a:ext>
            </a:extLst>
          </p:cNvPr>
          <p:cNvCxnSpPr>
            <a:cxnSpLocks/>
          </p:cNvCxnSpPr>
          <p:nvPr/>
        </p:nvCxnSpPr>
        <p:spPr>
          <a:xfrm flipV="1">
            <a:off x="8779686" y="3347608"/>
            <a:ext cx="1459132" cy="10177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53F3D0C-95DF-A4B9-0525-54CF0F8B7C2F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8779686" y="4417908"/>
            <a:ext cx="830482" cy="7615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1BD9A0-40FE-E2A4-C035-F0D015712C92}"/>
              </a:ext>
            </a:extLst>
          </p:cNvPr>
          <p:cNvCxnSpPr>
            <a:cxnSpLocks/>
            <a:stCxn id="10" idx="4"/>
          </p:cNvCxnSpPr>
          <p:nvPr/>
        </p:nvCxnSpPr>
        <p:spPr>
          <a:xfrm>
            <a:off x="3212427" y="2109209"/>
            <a:ext cx="834545" cy="35217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CA18D24-D584-B417-89E3-38BB5F7F07E1}"/>
              </a:ext>
            </a:extLst>
          </p:cNvPr>
          <p:cNvCxnSpPr>
            <a:cxnSpLocks/>
            <a:stCxn id="10" idx="4"/>
            <a:endCxn id="5" idx="2"/>
          </p:cNvCxnSpPr>
          <p:nvPr/>
        </p:nvCxnSpPr>
        <p:spPr>
          <a:xfrm>
            <a:off x="3212427" y="2109209"/>
            <a:ext cx="2238324" cy="204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BB74310-8C72-188D-E63F-E60E2CF3F199}"/>
              </a:ext>
            </a:extLst>
          </p:cNvPr>
          <p:cNvCxnSpPr>
            <a:cxnSpLocks/>
            <a:stCxn id="10" idx="3"/>
            <a:endCxn id="9" idx="1"/>
          </p:cNvCxnSpPr>
          <p:nvPr/>
        </p:nvCxnSpPr>
        <p:spPr>
          <a:xfrm flipH="1">
            <a:off x="2047257" y="2762534"/>
            <a:ext cx="536520" cy="22151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Can 44">
            <a:extLst>
              <a:ext uri="{FF2B5EF4-FFF2-40B4-BE49-F238E27FC236}">
                <a16:creationId xmlns:a16="http://schemas.microsoft.com/office/drawing/2014/main" id="{2BF496CB-E13A-3093-E3D1-897C5FACD553}"/>
              </a:ext>
            </a:extLst>
          </p:cNvPr>
          <p:cNvSpPr/>
          <p:nvPr/>
        </p:nvSpPr>
        <p:spPr>
          <a:xfrm>
            <a:off x="7483180" y="1442988"/>
            <a:ext cx="1257300" cy="1306650"/>
          </a:xfrm>
          <a:prstGeom prst="ca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N3C</a:t>
            </a:r>
          </a:p>
          <a:p>
            <a:pPr algn="ctr"/>
            <a:r>
              <a:rPr lang="en-US" dirty="0"/>
              <a:t>(National)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071DB07-96AF-098D-9783-5C3A957DF00A}"/>
              </a:ext>
            </a:extLst>
          </p:cNvPr>
          <p:cNvCxnSpPr>
            <a:cxnSpLocks/>
            <a:stCxn id="6" idx="1"/>
          </p:cNvCxnSpPr>
          <p:nvPr/>
        </p:nvCxnSpPr>
        <p:spPr>
          <a:xfrm flipV="1">
            <a:off x="8002272" y="2725077"/>
            <a:ext cx="108226" cy="844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06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132BD-C5E6-210A-564C-7824327AE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3"/>
            <a:ext cx="10141903" cy="849074"/>
          </a:xfrm>
        </p:spPr>
        <p:txBody>
          <a:bodyPr/>
          <a:lstStyle/>
          <a:p>
            <a:r>
              <a:rPr lang="en-US" dirty="0"/>
              <a:t>Now What!?!? -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61BD9-3F03-CBD7-A3B5-24EE1357C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3860" y="1634163"/>
            <a:ext cx="3869321" cy="429291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Data finger printing (Traditional IRB concerns)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Access controls of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Distribution of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Analysis of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Data provenance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B46C728-39DA-E9E6-A606-AADB4536841B}"/>
              </a:ext>
            </a:extLst>
          </p:cNvPr>
          <p:cNvGrpSpPr/>
          <p:nvPr/>
        </p:nvGrpSpPr>
        <p:grpSpPr>
          <a:xfrm>
            <a:off x="5730515" y="2025237"/>
            <a:ext cx="6019800" cy="3149600"/>
            <a:chOff x="4309339" y="4118442"/>
            <a:chExt cx="6019800" cy="3149600"/>
          </a:xfrm>
        </p:grpSpPr>
        <p:pic>
          <p:nvPicPr>
            <p:cNvPr id="1028" name="Picture 4" descr="Question about Dave Ramsey advice : personalfinance">
              <a:extLst>
                <a:ext uri="{FF2B5EF4-FFF2-40B4-BE49-F238E27FC236}">
                  <a16:creationId xmlns:a16="http://schemas.microsoft.com/office/drawing/2014/main" id="{3ADD526B-F578-9D78-9246-448287A040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9339" y="4118442"/>
              <a:ext cx="6019800" cy="314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05F07D6-0BB0-41C5-C943-8254CB730546}"/>
                </a:ext>
              </a:extLst>
            </p:cNvPr>
            <p:cNvSpPr txBox="1"/>
            <p:nvPr/>
          </p:nvSpPr>
          <p:spPr>
            <a:xfrm>
              <a:off x="4461830" y="6367750"/>
              <a:ext cx="49725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Same advice that your grandmother would give…</a:t>
              </a:r>
            </a:p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5213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EEE67-E3B1-86F8-6BC8-764E49343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3"/>
            <a:ext cx="10141903" cy="1013868"/>
          </a:xfrm>
        </p:spPr>
        <p:txBody>
          <a:bodyPr/>
          <a:lstStyle/>
          <a:p>
            <a:r>
              <a:rPr lang="en-US" dirty="0"/>
              <a:t>What is different with Big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8C75C-700C-648B-F168-1E3CCCC98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Type of data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Phenotypes of patients…fingerprinting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Whole genome sequencing – identifiable without any of the 18 PHI elements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Scope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Whole populations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Technical differences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Other relevant considerations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637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BB0D0-3A00-6F82-D3DF-71C3788D1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6" y="296681"/>
            <a:ext cx="10141903" cy="1058395"/>
          </a:xfrm>
        </p:spPr>
        <p:txBody>
          <a:bodyPr/>
          <a:lstStyle/>
          <a:p>
            <a:r>
              <a:rPr lang="en-US" dirty="0"/>
              <a:t>Types of data	 - HUGE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EE409-2BDE-3249-7087-CCB0D473B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531345"/>
            <a:ext cx="9709616" cy="430158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Genomic data</a:t>
            </a:r>
            <a:br>
              <a:rPr lang="en-US" sz="2000" dirty="0"/>
            </a:b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Whole genomes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3 billion base pairs in one human sequence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60,000+ genes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200 </a:t>
            </a:r>
            <a:r>
              <a:rPr lang="en-US" sz="2000" dirty="0" err="1"/>
              <a:t>gb</a:t>
            </a:r>
            <a:r>
              <a:rPr lang="en-US" sz="2000" dirty="0"/>
              <a:t>/genome of data storage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Estimate 40 exabytes of storage needed in next decade! (</a:t>
            </a:r>
            <a:r>
              <a:rPr lang="en-US" sz="2000" dirty="0">
                <a:hlinkClick r:id="rId2"/>
              </a:rPr>
              <a:t>https://www.genome.gov/about-genomics/fact-sheets/Genomic-Data-Science</a:t>
            </a:r>
            <a:r>
              <a:rPr lang="en-US" sz="2000" dirty="0"/>
              <a:t>)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Targeted panels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Cancer panels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Pharmacogenomic</a:t>
            </a:r>
          </a:p>
          <a:p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CD91F3-1041-5A21-463C-4498F872FD36}"/>
              </a:ext>
            </a:extLst>
          </p:cNvPr>
          <p:cNvSpPr txBox="1"/>
          <p:nvPr/>
        </p:nvSpPr>
        <p:spPr>
          <a:xfrm>
            <a:off x="1107987" y="5832930"/>
            <a:ext cx="10477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AD122A"/>
                </a:solidFill>
              </a:rPr>
              <a:t>Massive storage and computational power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480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08B9-86FA-9271-6212-7AEBFDA24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3"/>
            <a:ext cx="10141903" cy="926191"/>
          </a:xfrm>
        </p:spPr>
        <p:txBody>
          <a:bodyPr/>
          <a:lstStyle/>
          <a:p>
            <a:r>
              <a:rPr lang="en-US" dirty="0"/>
              <a:t>Scope of data – Entire populations!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6B478-A492-B519-DBBD-677607CF0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421177"/>
            <a:ext cx="9709616" cy="504099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Patient Centered Outcomes Research Network (</a:t>
            </a:r>
            <a:r>
              <a:rPr lang="en-US" sz="2800" dirty="0" err="1"/>
              <a:t>PCORnet</a:t>
            </a:r>
            <a:r>
              <a:rPr lang="en-US" sz="2800" dirty="0"/>
              <a:t>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77 academic medical centers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30 million lives annually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National COVID Cohort Collaborative (N3C) 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21 millions lives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7% of US population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Observational Health Data Sciences and Informatics (OHSDI)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74 countries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810 million lives</a:t>
            </a:r>
          </a:p>
          <a:p>
            <a:pPr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712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3357D-5C30-3B7D-CD58-8C1A43F64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55" y="395832"/>
            <a:ext cx="10141903" cy="992293"/>
          </a:xfrm>
        </p:spPr>
        <p:txBody>
          <a:bodyPr/>
          <a:lstStyle/>
          <a:p>
            <a:r>
              <a:rPr lang="en-US" dirty="0"/>
              <a:t>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D527A-7878-C50A-9411-153A1252F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56" y="1553378"/>
            <a:ext cx="9709616" cy="427955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Local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3600" dirty="0"/>
              <a:t>Workstation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3600" dirty="0"/>
              <a:t>Local data 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Connected data centers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3600" dirty="0"/>
              <a:t>Federated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3600" dirty="0"/>
              <a:t>Enclave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Cloud</a:t>
            </a:r>
          </a:p>
        </p:txBody>
      </p:sp>
    </p:spTree>
    <p:extLst>
      <p:ext uri="{BB962C8B-B14F-4D97-AF65-F5344CB8AC3E}">
        <p14:creationId xmlns:p14="http://schemas.microsoft.com/office/powerpoint/2010/main" val="2464545862"/>
      </p:ext>
    </p:extLst>
  </p:cSld>
  <p:clrMapOvr>
    <a:masterClrMapping/>
  </p:clrMapOvr>
</p:sld>
</file>

<file path=ppt/theme/theme1.xml><?xml version="1.0" encoding="utf-8"?>
<a:theme xmlns:a="http://schemas.openxmlformats.org/drawingml/2006/main" name="NeMed_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8297829D0C1C4EB3193ACC80C46A36" ma:contentTypeVersion="22" ma:contentTypeDescription="Create a new document." ma:contentTypeScope="" ma:versionID="bac9418ccdb4fd4a834a237ce5ebbd89">
  <xsd:schema xmlns:xsd="http://www.w3.org/2001/XMLSchema" xmlns:xs="http://www.w3.org/2001/XMLSchema" xmlns:p="http://schemas.microsoft.com/office/2006/metadata/properties" xmlns:ns1="http://schemas.microsoft.com/sharepoint/v3" xmlns:ns2="3ca6847d-3f9c-4349-a6e3-60b55d2074b7" xmlns:ns3="8a0e4d58-e775-4cb3-a47d-aeeefdd6f813" targetNamespace="http://schemas.microsoft.com/office/2006/metadata/properties" ma:root="true" ma:fieldsID="9d82dfa04d4e7b5df2e7a162b9118e0d" ns1:_="" ns2:_="" ns3:_="">
    <xsd:import namespace="http://schemas.microsoft.com/sharepoint/v3"/>
    <xsd:import namespace="3ca6847d-3f9c-4349-a6e3-60b55d2074b7"/>
    <xsd:import namespace="8a0e4d58-e775-4cb3-a47d-aeeefdd6f8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a6847d-3f9c-4349-a6e3-60b55d2074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a1d4a69-9812-4340-96bf-3c60240190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e4d58-e775-4cb3-a47d-aeeefdd6f81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91ca95a-2488-413a-b102-5bd600ddd36b}" ma:internalName="TaxCatchAll" ma:showField="CatchAllData" ma:web="8a0e4d58-e775-4cb3-a47d-aeeefdd6f8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3ca6847d-3f9c-4349-a6e3-60b55d2074b7">
      <Terms xmlns="http://schemas.microsoft.com/office/infopath/2007/PartnerControls"/>
    </lcf76f155ced4ddcb4097134ff3c332f>
    <_ip_UnifiedCompliancePolicyProperties xmlns="http://schemas.microsoft.com/sharepoint/v3" xsi:nil="true"/>
    <TaxCatchAll xmlns="8a0e4d58-e775-4cb3-a47d-aeeefdd6f813" xsi:nil="true"/>
  </documentManagement>
</p:properties>
</file>

<file path=customXml/itemProps1.xml><?xml version="1.0" encoding="utf-8"?>
<ds:datastoreItem xmlns:ds="http://schemas.openxmlformats.org/officeDocument/2006/customXml" ds:itemID="{561D47BD-4FE3-42E3-96ED-0C24AB4875D6}"/>
</file>

<file path=customXml/itemProps2.xml><?xml version="1.0" encoding="utf-8"?>
<ds:datastoreItem xmlns:ds="http://schemas.openxmlformats.org/officeDocument/2006/customXml" ds:itemID="{B83BF313-3C00-4788-8348-F180377D5A92}"/>
</file>

<file path=customXml/itemProps3.xml><?xml version="1.0" encoding="utf-8"?>
<ds:datastoreItem xmlns:ds="http://schemas.openxmlformats.org/officeDocument/2006/customXml" ds:itemID="{03FBAF30-09A7-4413-9958-DCFC33B4C24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3451</TotalTime>
  <Words>855</Words>
  <Application>Microsoft Macintosh PowerPoint</Application>
  <PresentationFormat>Widescreen</PresentationFormat>
  <Paragraphs>209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Arial-BoldMT</vt:lpstr>
      <vt:lpstr>Calibri</vt:lpstr>
      <vt:lpstr>NeMed_Presentation</vt:lpstr>
      <vt:lpstr>Custom Design</vt:lpstr>
      <vt:lpstr> Big Data – Impacts on Ethics in Research</vt:lpstr>
      <vt:lpstr>Purpose</vt:lpstr>
      <vt:lpstr>Big Data – What is it?</vt:lpstr>
      <vt:lpstr>It is already here!</vt:lpstr>
      <vt:lpstr>Now What!?!? - Considerations</vt:lpstr>
      <vt:lpstr>What is different with Big Data?</vt:lpstr>
      <vt:lpstr>Types of data  - HUGE</vt:lpstr>
      <vt:lpstr>Scope of data – Entire populations!</vt:lpstr>
      <vt:lpstr>Technology</vt:lpstr>
      <vt:lpstr>Other nuances</vt:lpstr>
      <vt:lpstr>What type of data - Data Fingerprinting </vt:lpstr>
      <vt:lpstr>Risk mitigation – READi Examples</vt:lpstr>
      <vt:lpstr>Where is the data?</vt:lpstr>
      <vt:lpstr>Data management strategy examples</vt:lpstr>
      <vt:lpstr>How is data accessed and analyzed</vt:lpstr>
      <vt:lpstr>Data provenance</vt:lpstr>
      <vt:lpstr>Data provenance examples - READi</vt:lpstr>
      <vt:lpstr>Importance of process </vt:lpstr>
      <vt:lpstr>Need for IRB and IT Collaboration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</dc:creator>
  <cp:lastModifiedBy>Scott Campbell</cp:lastModifiedBy>
  <cp:revision>563</cp:revision>
  <dcterms:created xsi:type="dcterms:W3CDTF">2014-09-17T15:14:42Z</dcterms:created>
  <dcterms:modified xsi:type="dcterms:W3CDTF">2024-09-12T13:26:26Z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0x010100878297829D0C1C4EB3193ACC80C46A36</vt:lpwstr>
  </property>
</Properties>
</file>