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32C_461CB00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784" r:id="rId3"/>
    <p:sldId id="785" r:id="rId4"/>
    <p:sldId id="786" r:id="rId5"/>
    <p:sldId id="749" r:id="rId6"/>
    <p:sldId id="754" r:id="rId7"/>
    <p:sldId id="750" r:id="rId8"/>
    <p:sldId id="751" r:id="rId9"/>
    <p:sldId id="765" r:id="rId10"/>
    <p:sldId id="533" r:id="rId11"/>
    <p:sldId id="766" r:id="rId12"/>
    <p:sldId id="767" r:id="rId13"/>
    <p:sldId id="775" r:id="rId14"/>
    <p:sldId id="778" r:id="rId15"/>
    <p:sldId id="777" r:id="rId16"/>
    <p:sldId id="779" r:id="rId17"/>
    <p:sldId id="780" r:id="rId18"/>
    <p:sldId id="781" r:id="rId19"/>
    <p:sldId id="782" r:id="rId20"/>
    <p:sldId id="774" r:id="rId21"/>
    <p:sldId id="772" r:id="rId22"/>
    <p:sldId id="710" r:id="rId23"/>
    <p:sldId id="769" r:id="rId24"/>
    <p:sldId id="770" r:id="rId25"/>
    <p:sldId id="728" r:id="rId26"/>
    <p:sldId id="771" r:id="rId27"/>
    <p:sldId id="760" r:id="rId28"/>
    <p:sldId id="792" r:id="rId29"/>
    <p:sldId id="804" r:id="rId30"/>
    <p:sldId id="797" r:id="rId31"/>
    <p:sldId id="793" r:id="rId32"/>
    <p:sldId id="794" r:id="rId33"/>
    <p:sldId id="795" r:id="rId34"/>
    <p:sldId id="799" r:id="rId35"/>
    <p:sldId id="798" r:id="rId36"/>
    <p:sldId id="800" r:id="rId37"/>
    <p:sldId id="801" r:id="rId38"/>
    <p:sldId id="787" r:id="rId39"/>
    <p:sldId id="604" r:id="rId40"/>
    <p:sldId id="605" r:id="rId41"/>
    <p:sldId id="789" r:id="rId42"/>
    <p:sldId id="790" r:id="rId43"/>
    <p:sldId id="670" r:id="rId44"/>
    <p:sldId id="671" r:id="rId45"/>
    <p:sldId id="672" r:id="rId46"/>
    <p:sldId id="791" r:id="rId47"/>
    <p:sldId id="796" r:id="rId48"/>
    <p:sldId id="761" r:id="rId49"/>
    <p:sldId id="807" r:id="rId50"/>
    <p:sldId id="808" r:id="rId51"/>
    <p:sldId id="809" r:id="rId52"/>
    <p:sldId id="810" r:id="rId53"/>
    <p:sldId id="806" r:id="rId54"/>
    <p:sldId id="811" r:id="rId55"/>
    <p:sldId id="814" r:id="rId56"/>
    <p:sldId id="815" r:id="rId57"/>
    <p:sldId id="812" r:id="rId58"/>
    <p:sldId id="813" r:id="rId59"/>
    <p:sldId id="762" r:id="rId60"/>
    <p:sldId id="816" r:id="rId61"/>
    <p:sldId id="817" r:id="rId62"/>
    <p:sldId id="763" r:id="rId63"/>
    <p:sldId id="818" r:id="rId64"/>
    <p:sldId id="821" r:id="rId65"/>
    <p:sldId id="822" r:id="rId66"/>
    <p:sldId id="764" r:id="rId67"/>
    <p:sldId id="824" r:id="rId68"/>
    <p:sldId id="819" r:id="rId69"/>
    <p:sldId id="823" r:id="rId70"/>
    <p:sldId id="825" r:id="rId71"/>
    <p:sldId id="826" r:id="rId72"/>
    <p:sldId id="7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2F231-B156-6747-15E6-4A801529EA54}" name="Nichelle Cobb" initials="NC" userId="S::ncobb@aahrpp.org::9daa8bb0-a82d-4dfb-af34-829d57f372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C5D1BD-AD79-4BDD-9728-3C48F2C4FEF3}" v="413" dt="2024-09-12T21:19:23.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0" d="100"/>
          <a:sy n="70" d="100"/>
        </p:scale>
        <p:origin x="9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elle Cobb" userId="9daa8bb0-a82d-4dfb-af34-829d57f37270" providerId="ADAL" clId="{38C5D1BD-AD79-4BDD-9728-3C48F2C4FEF3}"/>
    <pc:docChg chg="custSel modSld sldOrd">
      <pc:chgData name="Nichelle Cobb" userId="9daa8bb0-a82d-4dfb-af34-829d57f37270" providerId="ADAL" clId="{38C5D1BD-AD79-4BDD-9728-3C48F2C4FEF3}" dt="2024-09-12T22:01:36.838" v="119" actId="5793"/>
      <pc:docMkLst>
        <pc:docMk/>
      </pc:docMkLst>
      <pc:sldChg chg="addSp delSp modSp mod modClrScheme chgLayout">
        <pc:chgData name="Nichelle Cobb" userId="9daa8bb0-a82d-4dfb-af34-829d57f37270" providerId="ADAL" clId="{38C5D1BD-AD79-4BDD-9728-3C48F2C4FEF3}" dt="2024-09-12T21:19:31.709" v="8" actId="1076"/>
        <pc:sldMkLst>
          <pc:docMk/>
          <pc:sldMk cId="1018641087" sldId="787"/>
        </pc:sldMkLst>
        <pc:spChg chg="mod ord">
          <ac:chgData name="Nichelle Cobb" userId="9daa8bb0-a82d-4dfb-af34-829d57f37270" providerId="ADAL" clId="{38C5D1BD-AD79-4BDD-9728-3C48F2C4FEF3}" dt="2024-09-12T21:19:02.986" v="6" actId="700"/>
          <ac:spMkLst>
            <pc:docMk/>
            <pc:sldMk cId="1018641087" sldId="787"/>
            <ac:spMk id="2" creationId="{746F31B5-7E74-6123-E572-6973C75C4BDA}"/>
          </ac:spMkLst>
        </pc:spChg>
        <pc:spChg chg="mod ord">
          <ac:chgData name="Nichelle Cobb" userId="9daa8bb0-a82d-4dfb-af34-829d57f37270" providerId="ADAL" clId="{38C5D1BD-AD79-4BDD-9728-3C48F2C4FEF3}" dt="2024-09-12T21:19:02.986" v="6" actId="700"/>
          <ac:spMkLst>
            <pc:docMk/>
            <pc:sldMk cId="1018641087" sldId="787"/>
            <ac:spMk id="3" creationId="{26292437-9BC4-24C8-F930-68ED3B11786D}"/>
          </ac:spMkLst>
        </pc:spChg>
        <pc:spChg chg="add del mod ord">
          <ac:chgData name="Nichelle Cobb" userId="9daa8bb0-a82d-4dfb-af34-829d57f37270" providerId="ADAL" clId="{38C5D1BD-AD79-4BDD-9728-3C48F2C4FEF3}" dt="2024-09-12T21:19:23.668" v="7" actId="931"/>
          <ac:spMkLst>
            <pc:docMk/>
            <pc:sldMk cId="1018641087" sldId="787"/>
            <ac:spMk id="4" creationId="{0792E5EB-6FDB-0B68-EBBA-05F60F7BC485}"/>
          </ac:spMkLst>
        </pc:spChg>
        <pc:picChg chg="add mod">
          <ac:chgData name="Nichelle Cobb" userId="9daa8bb0-a82d-4dfb-af34-829d57f37270" providerId="ADAL" clId="{38C5D1BD-AD79-4BDD-9728-3C48F2C4FEF3}" dt="2024-09-12T21:19:31.709" v="8" actId="1076"/>
          <ac:picMkLst>
            <pc:docMk/>
            <pc:sldMk cId="1018641087" sldId="787"/>
            <ac:picMk id="6" creationId="{F0532D4D-A654-A5A3-E184-6DF67CEBEB01}"/>
          </ac:picMkLst>
        </pc:picChg>
      </pc:sldChg>
      <pc:sldChg chg="modSp mod">
        <pc:chgData name="Nichelle Cobb" userId="9daa8bb0-a82d-4dfb-af34-829d57f37270" providerId="ADAL" clId="{38C5D1BD-AD79-4BDD-9728-3C48F2C4FEF3}" dt="2024-09-12T21:31:09.717" v="9" actId="20577"/>
        <pc:sldMkLst>
          <pc:docMk/>
          <pc:sldMk cId="4038237699" sldId="791"/>
        </pc:sldMkLst>
        <pc:spChg chg="mod">
          <ac:chgData name="Nichelle Cobb" userId="9daa8bb0-a82d-4dfb-af34-829d57f37270" providerId="ADAL" clId="{38C5D1BD-AD79-4BDD-9728-3C48F2C4FEF3}" dt="2024-09-12T21:31:09.717" v="9" actId="20577"/>
          <ac:spMkLst>
            <pc:docMk/>
            <pc:sldMk cId="4038237699" sldId="791"/>
            <ac:spMk id="4" creationId="{1F88A7E3-1261-43C7-B018-E1A2D5855C39}"/>
          </ac:spMkLst>
        </pc:spChg>
      </pc:sldChg>
      <pc:sldChg chg="modSp mod">
        <pc:chgData name="Nichelle Cobb" userId="9daa8bb0-a82d-4dfb-af34-829d57f37270" providerId="ADAL" clId="{38C5D1BD-AD79-4BDD-9728-3C48F2C4FEF3}" dt="2024-09-12T21:32:31.834" v="10" actId="5793"/>
        <pc:sldMkLst>
          <pc:docMk/>
          <pc:sldMk cId="3004483943" sldId="796"/>
        </pc:sldMkLst>
        <pc:spChg chg="mod">
          <ac:chgData name="Nichelle Cobb" userId="9daa8bb0-a82d-4dfb-af34-829d57f37270" providerId="ADAL" clId="{38C5D1BD-AD79-4BDD-9728-3C48F2C4FEF3}" dt="2024-09-12T21:32:31.834" v="10" actId="5793"/>
          <ac:spMkLst>
            <pc:docMk/>
            <pc:sldMk cId="3004483943" sldId="796"/>
            <ac:spMk id="3" creationId="{26F9C1B1-8707-91E4-B445-5107845999A0}"/>
          </ac:spMkLst>
        </pc:spChg>
      </pc:sldChg>
      <pc:sldChg chg="modSp mod">
        <pc:chgData name="Nichelle Cobb" userId="9daa8bb0-a82d-4dfb-af34-829d57f37270" providerId="ADAL" clId="{38C5D1BD-AD79-4BDD-9728-3C48F2C4FEF3}" dt="2024-09-12T21:07:36.810" v="1" actId="5793"/>
        <pc:sldMkLst>
          <pc:docMk/>
          <pc:sldMk cId="2516475699" sldId="797"/>
        </pc:sldMkLst>
        <pc:spChg chg="mod">
          <ac:chgData name="Nichelle Cobb" userId="9daa8bb0-a82d-4dfb-af34-829d57f37270" providerId="ADAL" clId="{38C5D1BD-AD79-4BDD-9728-3C48F2C4FEF3}" dt="2024-09-12T21:07:36.810" v="1" actId="5793"/>
          <ac:spMkLst>
            <pc:docMk/>
            <pc:sldMk cId="2516475699" sldId="797"/>
            <ac:spMk id="3" creationId="{26F9C1B1-8707-91E4-B445-5107845999A0}"/>
          </ac:spMkLst>
        </pc:spChg>
      </pc:sldChg>
      <pc:sldChg chg="modSp mod">
        <pc:chgData name="Nichelle Cobb" userId="9daa8bb0-a82d-4dfb-af34-829d57f37270" providerId="ADAL" clId="{38C5D1BD-AD79-4BDD-9728-3C48F2C4FEF3}" dt="2024-09-12T21:12:21.251" v="3" actId="5793"/>
        <pc:sldMkLst>
          <pc:docMk/>
          <pc:sldMk cId="3553959559" sldId="798"/>
        </pc:sldMkLst>
        <pc:spChg chg="mod">
          <ac:chgData name="Nichelle Cobb" userId="9daa8bb0-a82d-4dfb-af34-829d57f37270" providerId="ADAL" clId="{38C5D1BD-AD79-4BDD-9728-3C48F2C4FEF3}" dt="2024-09-12T21:12:21.251" v="3" actId="5793"/>
          <ac:spMkLst>
            <pc:docMk/>
            <pc:sldMk cId="3553959559" sldId="798"/>
            <ac:spMk id="3" creationId="{26F9C1B1-8707-91E4-B445-5107845999A0}"/>
          </ac:spMkLst>
        </pc:spChg>
      </pc:sldChg>
      <pc:sldChg chg="modSp mod">
        <pc:chgData name="Nichelle Cobb" userId="9daa8bb0-a82d-4dfb-af34-829d57f37270" providerId="ADAL" clId="{38C5D1BD-AD79-4BDD-9728-3C48F2C4FEF3}" dt="2024-09-12T21:09:10.964" v="2" actId="5793"/>
        <pc:sldMkLst>
          <pc:docMk/>
          <pc:sldMk cId="2495862019" sldId="799"/>
        </pc:sldMkLst>
        <pc:spChg chg="mod">
          <ac:chgData name="Nichelle Cobb" userId="9daa8bb0-a82d-4dfb-af34-829d57f37270" providerId="ADAL" clId="{38C5D1BD-AD79-4BDD-9728-3C48F2C4FEF3}" dt="2024-09-12T21:09:10.964" v="2" actId="5793"/>
          <ac:spMkLst>
            <pc:docMk/>
            <pc:sldMk cId="2495862019" sldId="799"/>
            <ac:spMk id="3" creationId="{26F9C1B1-8707-91E4-B445-5107845999A0}"/>
          </ac:spMkLst>
        </pc:spChg>
      </pc:sldChg>
      <pc:sldChg chg="modSp mod">
        <pc:chgData name="Nichelle Cobb" userId="9daa8bb0-a82d-4dfb-af34-829d57f37270" providerId="ADAL" clId="{38C5D1BD-AD79-4BDD-9728-3C48F2C4FEF3}" dt="2024-09-12T21:14:27.714" v="4" actId="5793"/>
        <pc:sldMkLst>
          <pc:docMk/>
          <pc:sldMk cId="730401478" sldId="800"/>
        </pc:sldMkLst>
        <pc:spChg chg="mod">
          <ac:chgData name="Nichelle Cobb" userId="9daa8bb0-a82d-4dfb-af34-829d57f37270" providerId="ADAL" clId="{38C5D1BD-AD79-4BDD-9728-3C48F2C4FEF3}" dt="2024-09-12T21:14:27.714" v="4" actId="5793"/>
          <ac:spMkLst>
            <pc:docMk/>
            <pc:sldMk cId="730401478" sldId="800"/>
            <ac:spMk id="3" creationId="{26F9C1B1-8707-91E4-B445-5107845999A0}"/>
          </ac:spMkLst>
        </pc:spChg>
      </pc:sldChg>
      <pc:sldChg chg="modSp mod">
        <pc:chgData name="Nichelle Cobb" userId="9daa8bb0-a82d-4dfb-af34-829d57f37270" providerId="ADAL" clId="{38C5D1BD-AD79-4BDD-9728-3C48F2C4FEF3}" dt="2024-09-12T21:16:50.502" v="5" actId="5793"/>
        <pc:sldMkLst>
          <pc:docMk/>
          <pc:sldMk cId="427860269" sldId="801"/>
        </pc:sldMkLst>
        <pc:spChg chg="mod">
          <ac:chgData name="Nichelle Cobb" userId="9daa8bb0-a82d-4dfb-af34-829d57f37270" providerId="ADAL" clId="{38C5D1BD-AD79-4BDD-9728-3C48F2C4FEF3}" dt="2024-09-12T21:16:50.502" v="5" actId="5793"/>
          <ac:spMkLst>
            <pc:docMk/>
            <pc:sldMk cId="427860269" sldId="801"/>
            <ac:spMk id="3" creationId="{26F9C1B1-8707-91E4-B445-5107845999A0}"/>
          </ac:spMkLst>
        </pc:spChg>
      </pc:sldChg>
      <pc:sldChg chg="modSp mod">
        <pc:chgData name="Nichelle Cobb" userId="9daa8bb0-a82d-4dfb-af34-829d57f37270" providerId="ADAL" clId="{38C5D1BD-AD79-4BDD-9728-3C48F2C4FEF3}" dt="2024-09-12T21:05:03.786" v="0" actId="5793"/>
        <pc:sldMkLst>
          <pc:docMk/>
          <pc:sldMk cId="2205397675" sldId="804"/>
        </pc:sldMkLst>
        <pc:spChg chg="mod">
          <ac:chgData name="Nichelle Cobb" userId="9daa8bb0-a82d-4dfb-af34-829d57f37270" providerId="ADAL" clId="{38C5D1BD-AD79-4BDD-9728-3C48F2C4FEF3}" dt="2024-09-12T21:05:03.786" v="0" actId="5793"/>
          <ac:spMkLst>
            <pc:docMk/>
            <pc:sldMk cId="2205397675" sldId="804"/>
            <ac:spMk id="3" creationId="{26F9C1B1-8707-91E4-B445-5107845999A0}"/>
          </ac:spMkLst>
        </pc:spChg>
      </pc:sldChg>
      <pc:sldChg chg="modSp mod">
        <pc:chgData name="Nichelle Cobb" userId="9daa8bb0-a82d-4dfb-af34-829d57f37270" providerId="ADAL" clId="{38C5D1BD-AD79-4BDD-9728-3C48F2C4FEF3}" dt="2024-09-12T21:35:03.006" v="11" actId="5793"/>
        <pc:sldMkLst>
          <pc:docMk/>
          <pc:sldMk cId="2795663656" sldId="808"/>
        </pc:sldMkLst>
        <pc:spChg chg="mod">
          <ac:chgData name="Nichelle Cobb" userId="9daa8bb0-a82d-4dfb-af34-829d57f37270" providerId="ADAL" clId="{38C5D1BD-AD79-4BDD-9728-3C48F2C4FEF3}" dt="2024-09-12T21:35:03.006" v="11" actId="5793"/>
          <ac:spMkLst>
            <pc:docMk/>
            <pc:sldMk cId="2795663656" sldId="808"/>
            <ac:spMk id="3" creationId="{26F9C1B1-8707-91E4-B445-5107845999A0}"/>
          </ac:spMkLst>
        </pc:spChg>
      </pc:sldChg>
      <pc:sldChg chg="modSp mod">
        <pc:chgData name="Nichelle Cobb" userId="9daa8bb0-a82d-4dfb-af34-829d57f37270" providerId="ADAL" clId="{38C5D1BD-AD79-4BDD-9728-3C48F2C4FEF3}" dt="2024-09-12T21:36:47.926" v="12" actId="5793"/>
        <pc:sldMkLst>
          <pc:docMk/>
          <pc:sldMk cId="2104747189" sldId="809"/>
        </pc:sldMkLst>
        <pc:spChg chg="mod">
          <ac:chgData name="Nichelle Cobb" userId="9daa8bb0-a82d-4dfb-af34-829d57f37270" providerId="ADAL" clId="{38C5D1BD-AD79-4BDD-9728-3C48F2C4FEF3}" dt="2024-09-12T21:36:47.926" v="12" actId="5793"/>
          <ac:spMkLst>
            <pc:docMk/>
            <pc:sldMk cId="2104747189" sldId="809"/>
            <ac:spMk id="3" creationId="{26F9C1B1-8707-91E4-B445-5107845999A0}"/>
          </ac:spMkLst>
        </pc:spChg>
      </pc:sldChg>
      <pc:sldChg chg="modSp mod">
        <pc:chgData name="Nichelle Cobb" userId="9daa8bb0-a82d-4dfb-af34-829d57f37270" providerId="ADAL" clId="{38C5D1BD-AD79-4BDD-9728-3C48F2C4FEF3}" dt="2024-09-12T21:38:22.310" v="13" actId="5793"/>
        <pc:sldMkLst>
          <pc:docMk/>
          <pc:sldMk cId="1746095543" sldId="810"/>
        </pc:sldMkLst>
        <pc:spChg chg="mod">
          <ac:chgData name="Nichelle Cobb" userId="9daa8bb0-a82d-4dfb-af34-829d57f37270" providerId="ADAL" clId="{38C5D1BD-AD79-4BDD-9728-3C48F2C4FEF3}" dt="2024-09-12T21:38:22.310" v="13" actId="5793"/>
          <ac:spMkLst>
            <pc:docMk/>
            <pc:sldMk cId="1746095543" sldId="810"/>
            <ac:spMk id="3" creationId="{26F9C1B1-8707-91E4-B445-5107845999A0}"/>
          </ac:spMkLst>
        </pc:spChg>
      </pc:sldChg>
      <pc:sldChg chg="modSp mod">
        <pc:chgData name="Nichelle Cobb" userId="9daa8bb0-a82d-4dfb-af34-829d57f37270" providerId="ADAL" clId="{38C5D1BD-AD79-4BDD-9728-3C48F2C4FEF3}" dt="2024-09-12T21:46:52.457" v="19" actId="5793"/>
        <pc:sldMkLst>
          <pc:docMk/>
          <pc:sldMk cId="1176285199" sldId="812"/>
        </pc:sldMkLst>
        <pc:spChg chg="mod">
          <ac:chgData name="Nichelle Cobb" userId="9daa8bb0-a82d-4dfb-af34-829d57f37270" providerId="ADAL" clId="{38C5D1BD-AD79-4BDD-9728-3C48F2C4FEF3}" dt="2024-09-12T21:46:52.457" v="19" actId="5793"/>
          <ac:spMkLst>
            <pc:docMk/>
            <pc:sldMk cId="1176285199" sldId="812"/>
            <ac:spMk id="3" creationId="{26F9C1B1-8707-91E4-B445-5107845999A0}"/>
          </ac:spMkLst>
        </pc:spChg>
      </pc:sldChg>
      <pc:sldChg chg="modSp mod">
        <pc:chgData name="Nichelle Cobb" userId="9daa8bb0-a82d-4dfb-af34-829d57f37270" providerId="ADAL" clId="{38C5D1BD-AD79-4BDD-9728-3C48F2C4FEF3}" dt="2024-09-12T21:49:14.510" v="30" actId="20577"/>
        <pc:sldMkLst>
          <pc:docMk/>
          <pc:sldMk cId="804756635" sldId="813"/>
        </pc:sldMkLst>
        <pc:spChg chg="mod">
          <ac:chgData name="Nichelle Cobb" userId="9daa8bb0-a82d-4dfb-af34-829d57f37270" providerId="ADAL" clId="{38C5D1BD-AD79-4BDD-9728-3C48F2C4FEF3}" dt="2024-09-12T21:49:14.510" v="30" actId="20577"/>
          <ac:spMkLst>
            <pc:docMk/>
            <pc:sldMk cId="804756635" sldId="813"/>
            <ac:spMk id="3" creationId="{26F9C1B1-8707-91E4-B445-5107845999A0}"/>
          </ac:spMkLst>
        </pc:spChg>
      </pc:sldChg>
      <pc:sldChg chg="modSp mod">
        <pc:chgData name="Nichelle Cobb" userId="9daa8bb0-a82d-4dfb-af34-829d57f37270" providerId="ADAL" clId="{38C5D1BD-AD79-4BDD-9728-3C48F2C4FEF3}" dt="2024-09-12T21:40:19.864" v="14" actId="5793"/>
        <pc:sldMkLst>
          <pc:docMk/>
          <pc:sldMk cId="4115857961" sldId="814"/>
        </pc:sldMkLst>
        <pc:spChg chg="mod">
          <ac:chgData name="Nichelle Cobb" userId="9daa8bb0-a82d-4dfb-af34-829d57f37270" providerId="ADAL" clId="{38C5D1BD-AD79-4BDD-9728-3C48F2C4FEF3}" dt="2024-09-12T21:40:19.864" v="14" actId="5793"/>
          <ac:spMkLst>
            <pc:docMk/>
            <pc:sldMk cId="4115857961" sldId="814"/>
            <ac:spMk id="3" creationId="{26F9C1B1-8707-91E4-B445-5107845999A0}"/>
          </ac:spMkLst>
        </pc:spChg>
      </pc:sldChg>
      <pc:sldChg chg="modSp mod ord">
        <pc:chgData name="Nichelle Cobb" userId="9daa8bb0-a82d-4dfb-af34-829d57f37270" providerId="ADAL" clId="{38C5D1BD-AD79-4BDD-9728-3C48F2C4FEF3}" dt="2024-09-12T21:45:24.948" v="18"/>
        <pc:sldMkLst>
          <pc:docMk/>
          <pc:sldMk cId="1013530275" sldId="815"/>
        </pc:sldMkLst>
        <pc:spChg chg="mod">
          <ac:chgData name="Nichelle Cobb" userId="9daa8bb0-a82d-4dfb-af34-829d57f37270" providerId="ADAL" clId="{38C5D1BD-AD79-4BDD-9728-3C48F2C4FEF3}" dt="2024-09-12T21:44:36.090" v="16" actId="5793"/>
          <ac:spMkLst>
            <pc:docMk/>
            <pc:sldMk cId="1013530275" sldId="815"/>
            <ac:spMk id="3" creationId="{26F9C1B1-8707-91E4-B445-5107845999A0}"/>
          </ac:spMkLst>
        </pc:spChg>
      </pc:sldChg>
      <pc:sldChg chg="modSp mod">
        <pc:chgData name="Nichelle Cobb" userId="9daa8bb0-a82d-4dfb-af34-829d57f37270" providerId="ADAL" clId="{38C5D1BD-AD79-4BDD-9728-3C48F2C4FEF3}" dt="2024-09-12T21:49:24.847" v="42" actId="5793"/>
        <pc:sldMkLst>
          <pc:docMk/>
          <pc:sldMk cId="2485358733" sldId="816"/>
        </pc:sldMkLst>
        <pc:spChg chg="mod">
          <ac:chgData name="Nichelle Cobb" userId="9daa8bb0-a82d-4dfb-af34-829d57f37270" providerId="ADAL" clId="{38C5D1BD-AD79-4BDD-9728-3C48F2C4FEF3}" dt="2024-09-12T21:49:24.847" v="42" actId="5793"/>
          <ac:spMkLst>
            <pc:docMk/>
            <pc:sldMk cId="2485358733" sldId="816"/>
            <ac:spMk id="3" creationId="{26F9C1B1-8707-91E4-B445-5107845999A0}"/>
          </ac:spMkLst>
        </pc:spChg>
      </pc:sldChg>
      <pc:sldChg chg="modSp mod">
        <pc:chgData name="Nichelle Cobb" userId="9daa8bb0-a82d-4dfb-af34-829d57f37270" providerId="ADAL" clId="{38C5D1BD-AD79-4BDD-9728-3C48F2C4FEF3}" dt="2024-09-12T21:51:17.544" v="55" actId="20577"/>
        <pc:sldMkLst>
          <pc:docMk/>
          <pc:sldMk cId="4214887461" sldId="817"/>
        </pc:sldMkLst>
        <pc:spChg chg="mod">
          <ac:chgData name="Nichelle Cobb" userId="9daa8bb0-a82d-4dfb-af34-829d57f37270" providerId="ADAL" clId="{38C5D1BD-AD79-4BDD-9728-3C48F2C4FEF3}" dt="2024-09-12T21:51:17.544" v="55" actId="20577"/>
          <ac:spMkLst>
            <pc:docMk/>
            <pc:sldMk cId="4214887461" sldId="817"/>
            <ac:spMk id="3" creationId="{26F9C1B1-8707-91E4-B445-5107845999A0}"/>
          </ac:spMkLst>
        </pc:spChg>
      </pc:sldChg>
      <pc:sldChg chg="modSp mod">
        <pc:chgData name="Nichelle Cobb" userId="9daa8bb0-a82d-4dfb-af34-829d57f37270" providerId="ADAL" clId="{38C5D1BD-AD79-4BDD-9728-3C48F2C4FEF3}" dt="2024-09-12T21:52:45.340" v="69" actId="5793"/>
        <pc:sldMkLst>
          <pc:docMk/>
          <pc:sldMk cId="971065656" sldId="818"/>
        </pc:sldMkLst>
        <pc:spChg chg="mod">
          <ac:chgData name="Nichelle Cobb" userId="9daa8bb0-a82d-4dfb-af34-829d57f37270" providerId="ADAL" clId="{38C5D1BD-AD79-4BDD-9728-3C48F2C4FEF3}" dt="2024-09-12T21:52:45.340" v="69" actId="5793"/>
          <ac:spMkLst>
            <pc:docMk/>
            <pc:sldMk cId="971065656" sldId="818"/>
            <ac:spMk id="3" creationId="{26F9C1B1-8707-91E4-B445-5107845999A0}"/>
          </ac:spMkLst>
        </pc:spChg>
      </pc:sldChg>
      <pc:sldChg chg="modSp mod">
        <pc:chgData name="Nichelle Cobb" userId="9daa8bb0-a82d-4dfb-af34-829d57f37270" providerId="ADAL" clId="{38C5D1BD-AD79-4BDD-9728-3C48F2C4FEF3}" dt="2024-09-12T21:59:43.754" v="107" actId="5793"/>
        <pc:sldMkLst>
          <pc:docMk/>
          <pc:sldMk cId="2416490932" sldId="819"/>
        </pc:sldMkLst>
        <pc:spChg chg="mod">
          <ac:chgData name="Nichelle Cobb" userId="9daa8bb0-a82d-4dfb-af34-829d57f37270" providerId="ADAL" clId="{38C5D1BD-AD79-4BDD-9728-3C48F2C4FEF3}" dt="2024-09-12T21:59:43.754" v="107" actId="5793"/>
          <ac:spMkLst>
            <pc:docMk/>
            <pc:sldMk cId="2416490932" sldId="819"/>
            <ac:spMk id="3" creationId="{26F9C1B1-8707-91E4-B445-5107845999A0}"/>
          </ac:spMkLst>
        </pc:spChg>
      </pc:sldChg>
      <pc:sldChg chg="modSp mod">
        <pc:chgData name="Nichelle Cobb" userId="9daa8bb0-a82d-4dfb-af34-829d57f37270" providerId="ADAL" clId="{38C5D1BD-AD79-4BDD-9728-3C48F2C4FEF3}" dt="2024-09-12T21:54:48.326" v="83" actId="5793"/>
        <pc:sldMkLst>
          <pc:docMk/>
          <pc:sldMk cId="2439891151" sldId="821"/>
        </pc:sldMkLst>
        <pc:spChg chg="mod">
          <ac:chgData name="Nichelle Cobb" userId="9daa8bb0-a82d-4dfb-af34-829d57f37270" providerId="ADAL" clId="{38C5D1BD-AD79-4BDD-9728-3C48F2C4FEF3}" dt="2024-09-12T21:54:48.326" v="83" actId="5793"/>
          <ac:spMkLst>
            <pc:docMk/>
            <pc:sldMk cId="2439891151" sldId="821"/>
            <ac:spMk id="3" creationId="{26F9C1B1-8707-91E4-B445-5107845999A0}"/>
          </ac:spMkLst>
        </pc:spChg>
      </pc:sldChg>
      <pc:sldChg chg="modSp mod">
        <pc:chgData name="Nichelle Cobb" userId="9daa8bb0-a82d-4dfb-af34-829d57f37270" providerId="ADAL" clId="{38C5D1BD-AD79-4BDD-9728-3C48F2C4FEF3}" dt="2024-09-12T21:56:14.634" v="95" actId="20577"/>
        <pc:sldMkLst>
          <pc:docMk/>
          <pc:sldMk cId="3923869910" sldId="822"/>
        </pc:sldMkLst>
        <pc:spChg chg="mod">
          <ac:chgData name="Nichelle Cobb" userId="9daa8bb0-a82d-4dfb-af34-829d57f37270" providerId="ADAL" clId="{38C5D1BD-AD79-4BDD-9728-3C48F2C4FEF3}" dt="2024-09-12T21:56:14.634" v="95" actId="20577"/>
          <ac:spMkLst>
            <pc:docMk/>
            <pc:sldMk cId="3923869910" sldId="822"/>
            <ac:spMk id="3" creationId="{26F9C1B1-8707-91E4-B445-5107845999A0}"/>
          </ac:spMkLst>
        </pc:spChg>
      </pc:sldChg>
      <pc:sldChg chg="modSp mod">
        <pc:chgData name="Nichelle Cobb" userId="9daa8bb0-a82d-4dfb-af34-829d57f37270" providerId="ADAL" clId="{38C5D1BD-AD79-4BDD-9728-3C48F2C4FEF3}" dt="2024-09-12T22:01:36.838" v="119" actId="5793"/>
        <pc:sldMkLst>
          <pc:docMk/>
          <pc:sldMk cId="240929629" sldId="823"/>
        </pc:sldMkLst>
        <pc:spChg chg="mod">
          <ac:chgData name="Nichelle Cobb" userId="9daa8bb0-a82d-4dfb-af34-829d57f37270" providerId="ADAL" clId="{38C5D1BD-AD79-4BDD-9728-3C48F2C4FEF3}" dt="2024-09-12T22:01:36.838" v="119" actId="5793"/>
          <ac:spMkLst>
            <pc:docMk/>
            <pc:sldMk cId="240929629" sldId="823"/>
            <ac:spMk id="3" creationId="{26F9C1B1-8707-91E4-B445-5107845999A0}"/>
          </ac:spMkLst>
        </pc:spChg>
      </pc:sldChg>
    </pc:docChg>
  </pc:docChgLst>
</pc:chgInfo>
</file>

<file path=ppt/comments/modernComment_32C_461CB00F.xml><?xml version="1.0" encoding="utf-8"?>
<p188:cmLst xmlns:a="http://schemas.openxmlformats.org/drawingml/2006/main" xmlns:r="http://schemas.openxmlformats.org/officeDocument/2006/relationships" xmlns:p188="http://schemas.microsoft.com/office/powerpoint/2018/8/main">
  <p188:cm id="{40B6583D-9C58-40D6-86C4-A444733B6AFB}" authorId="{D4A2F231-B156-6747-15E6-4A801529EA54}" created="2024-09-11T04:02:19.106">
    <pc:sldMkLst xmlns:pc="http://schemas.microsoft.com/office/powerpoint/2013/main/command">
      <pc:docMk/>
      <pc:sldMk cId="1176285199" sldId="812"/>
    </pc:sldMkLst>
    <p188:txBody>
      <a:bodyPr/>
      <a:lstStyle/>
      <a:p>
        <a:r>
          <a:rPr lang="en-US"/>
          <a:t>I am expecting a no and clarification that they would alter IC.</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3D141C-CF34-41C0-86D5-0C81326FACAA}" type="doc">
      <dgm:prSet loTypeId="urn:microsoft.com/office/officeart/2005/8/layout/cycle2" loCatId="cycle" qsTypeId="urn:microsoft.com/office/officeart/2005/8/quickstyle/simple1" qsCatId="simple" csTypeId="urn:microsoft.com/office/officeart/2005/8/colors/accent3_2" csCatId="accent3"/>
      <dgm:spPr/>
      <dgm:t>
        <a:bodyPr/>
        <a:lstStyle/>
        <a:p>
          <a:endParaRPr lang="en-US"/>
        </a:p>
      </dgm:t>
    </dgm:pt>
    <dgm:pt modelId="{FD93CC89-AB65-48DE-84AB-DCA3AE8CF471}">
      <dgm:prSet/>
      <dgm:spPr/>
      <dgm:t>
        <a:bodyPr/>
        <a:lstStyle/>
        <a:p>
          <a:r>
            <a:rPr lang="en-US" dirty="0"/>
            <a:t>What is IRB review?</a:t>
          </a:r>
        </a:p>
      </dgm:t>
    </dgm:pt>
    <dgm:pt modelId="{3DA1A4E4-5DAD-472B-BEEC-6E7B5EAABAA0}" type="parTrans" cxnId="{F816E5C9-577F-47A2-9511-3A96DE2DB940}">
      <dgm:prSet/>
      <dgm:spPr/>
      <dgm:t>
        <a:bodyPr/>
        <a:lstStyle/>
        <a:p>
          <a:endParaRPr lang="en-US"/>
        </a:p>
      </dgm:t>
    </dgm:pt>
    <dgm:pt modelId="{CC057AD3-0030-4854-9F46-9A285E9B62B9}" type="sibTrans" cxnId="{F816E5C9-577F-47A2-9511-3A96DE2DB940}">
      <dgm:prSet/>
      <dgm:spPr/>
      <dgm:t>
        <a:bodyPr/>
        <a:lstStyle/>
        <a:p>
          <a:endParaRPr lang="en-US"/>
        </a:p>
      </dgm:t>
    </dgm:pt>
    <dgm:pt modelId="{40412DE4-E88D-45DE-A41D-D1A212AEDC98}" type="pres">
      <dgm:prSet presAssocID="{AC3D141C-CF34-41C0-86D5-0C81326FACAA}" presName="cycle" presStyleCnt="0">
        <dgm:presLayoutVars>
          <dgm:dir/>
          <dgm:resizeHandles val="exact"/>
        </dgm:presLayoutVars>
      </dgm:prSet>
      <dgm:spPr/>
    </dgm:pt>
    <dgm:pt modelId="{CA6FFA2A-4B18-42AC-B40A-94BC09DAE7AF}" type="pres">
      <dgm:prSet presAssocID="{FD93CC89-AB65-48DE-84AB-DCA3AE8CF471}" presName="node" presStyleLbl="node1" presStyleIdx="0" presStyleCnt="1">
        <dgm:presLayoutVars>
          <dgm:bulletEnabled val="1"/>
        </dgm:presLayoutVars>
      </dgm:prSet>
      <dgm:spPr/>
    </dgm:pt>
  </dgm:ptLst>
  <dgm:cxnLst>
    <dgm:cxn modelId="{35B30423-A874-46A4-A9C9-B64EFD441687}" type="presOf" srcId="{FD93CC89-AB65-48DE-84AB-DCA3AE8CF471}" destId="{CA6FFA2A-4B18-42AC-B40A-94BC09DAE7AF}" srcOrd="0" destOrd="0" presId="urn:microsoft.com/office/officeart/2005/8/layout/cycle2"/>
    <dgm:cxn modelId="{33D5DD38-C625-4676-9459-0228AF1C2421}" type="presOf" srcId="{AC3D141C-CF34-41C0-86D5-0C81326FACAA}" destId="{40412DE4-E88D-45DE-A41D-D1A212AEDC98}" srcOrd="0" destOrd="0" presId="urn:microsoft.com/office/officeart/2005/8/layout/cycle2"/>
    <dgm:cxn modelId="{F816E5C9-577F-47A2-9511-3A96DE2DB940}" srcId="{AC3D141C-CF34-41C0-86D5-0C81326FACAA}" destId="{FD93CC89-AB65-48DE-84AB-DCA3AE8CF471}" srcOrd="0" destOrd="0" parTransId="{3DA1A4E4-5DAD-472B-BEEC-6E7B5EAABAA0}" sibTransId="{CC057AD3-0030-4854-9F46-9A285E9B62B9}"/>
    <dgm:cxn modelId="{30AEFB74-4560-4DFE-AC49-1925B9037B34}" type="presParOf" srcId="{40412DE4-E88D-45DE-A41D-D1A212AEDC98}" destId="{CA6FFA2A-4B18-42AC-B40A-94BC09DAE7A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3B7EE7-BEF8-4860-8423-66A8DE9B67D4}" type="doc">
      <dgm:prSet loTypeId="urn:microsoft.com/office/officeart/2005/8/layout/venn2" loCatId="relationship" qsTypeId="urn:microsoft.com/office/officeart/2005/8/quickstyle/simple1" qsCatId="simple" csTypeId="urn:microsoft.com/office/officeart/2005/8/colors/colorful3" csCatId="colorful"/>
      <dgm:spPr/>
      <dgm:t>
        <a:bodyPr/>
        <a:lstStyle/>
        <a:p>
          <a:endParaRPr lang="en-US"/>
        </a:p>
      </dgm:t>
    </dgm:pt>
    <dgm:pt modelId="{0B70F802-83C0-4A69-8D40-C9FC0ACF1FF3}">
      <dgm:prSet/>
      <dgm:spPr/>
      <dgm:t>
        <a:bodyPr/>
        <a:lstStyle/>
        <a:p>
          <a:r>
            <a:rPr lang="en-US" dirty="0"/>
            <a:t>Different meeting schedules, applications, policies, processes, communication approaches</a:t>
          </a:r>
        </a:p>
      </dgm:t>
    </dgm:pt>
    <dgm:pt modelId="{CDD87301-C2D5-44E2-A63F-E836691A1C0D}" type="parTrans" cxnId="{66E2DEF8-ECB1-4713-B3BB-16BA56A0D6A4}">
      <dgm:prSet/>
      <dgm:spPr/>
      <dgm:t>
        <a:bodyPr/>
        <a:lstStyle/>
        <a:p>
          <a:endParaRPr lang="en-US"/>
        </a:p>
      </dgm:t>
    </dgm:pt>
    <dgm:pt modelId="{AD3E6A09-2E85-4091-85D5-BA45CE709CD7}" type="sibTrans" cxnId="{66E2DEF8-ECB1-4713-B3BB-16BA56A0D6A4}">
      <dgm:prSet/>
      <dgm:spPr/>
      <dgm:t>
        <a:bodyPr/>
        <a:lstStyle/>
        <a:p>
          <a:endParaRPr lang="en-US"/>
        </a:p>
      </dgm:t>
    </dgm:pt>
    <dgm:pt modelId="{1F5C9F98-8369-4F87-9054-7FDFD8AEA2FB}" type="pres">
      <dgm:prSet presAssocID="{583B7EE7-BEF8-4860-8423-66A8DE9B67D4}" presName="Name0" presStyleCnt="0">
        <dgm:presLayoutVars>
          <dgm:chMax val="7"/>
          <dgm:resizeHandles val="exact"/>
        </dgm:presLayoutVars>
      </dgm:prSet>
      <dgm:spPr/>
    </dgm:pt>
    <dgm:pt modelId="{4BB0FBD4-975E-4650-B9AA-FB5F93E9B31C}" type="pres">
      <dgm:prSet presAssocID="{583B7EE7-BEF8-4860-8423-66A8DE9B67D4}" presName="comp1" presStyleCnt="0"/>
      <dgm:spPr/>
    </dgm:pt>
    <dgm:pt modelId="{2DDC261C-F3F3-4D18-8275-4246E0F4FB32}" type="pres">
      <dgm:prSet presAssocID="{583B7EE7-BEF8-4860-8423-66A8DE9B67D4}" presName="circle1" presStyleLbl="node1" presStyleIdx="0" presStyleCnt="1"/>
      <dgm:spPr/>
    </dgm:pt>
    <dgm:pt modelId="{EDEF3CFD-07D7-4E9C-98A5-3BD96C6B84ED}" type="pres">
      <dgm:prSet presAssocID="{583B7EE7-BEF8-4860-8423-66A8DE9B67D4}" presName="c1text" presStyleLbl="node1" presStyleIdx="0" presStyleCnt="1">
        <dgm:presLayoutVars>
          <dgm:bulletEnabled val="1"/>
        </dgm:presLayoutVars>
      </dgm:prSet>
      <dgm:spPr/>
    </dgm:pt>
  </dgm:ptLst>
  <dgm:cxnLst>
    <dgm:cxn modelId="{AD5E4E25-B01C-4217-9DCA-E462B93C27BB}" type="presOf" srcId="{0B70F802-83C0-4A69-8D40-C9FC0ACF1FF3}" destId="{2DDC261C-F3F3-4D18-8275-4246E0F4FB32}" srcOrd="0" destOrd="0" presId="urn:microsoft.com/office/officeart/2005/8/layout/venn2"/>
    <dgm:cxn modelId="{846215B2-A97B-4608-9C47-51410EC3CB12}" type="presOf" srcId="{0B70F802-83C0-4A69-8D40-C9FC0ACF1FF3}" destId="{EDEF3CFD-07D7-4E9C-98A5-3BD96C6B84ED}" srcOrd="1" destOrd="0" presId="urn:microsoft.com/office/officeart/2005/8/layout/venn2"/>
    <dgm:cxn modelId="{2F8AEFF5-84CE-43E8-84BD-503CD7FEF7E4}" type="presOf" srcId="{583B7EE7-BEF8-4860-8423-66A8DE9B67D4}" destId="{1F5C9F98-8369-4F87-9054-7FDFD8AEA2FB}" srcOrd="0" destOrd="0" presId="urn:microsoft.com/office/officeart/2005/8/layout/venn2"/>
    <dgm:cxn modelId="{66E2DEF8-ECB1-4713-B3BB-16BA56A0D6A4}" srcId="{583B7EE7-BEF8-4860-8423-66A8DE9B67D4}" destId="{0B70F802-83C0-4A69-8D40-C9FC0ACF1FF3}" srcOrd="0" destOrd="0" parTransId="{CDD87301-C2D5-44E2-A63F-E836691A1C0D}" sibTransId="{AD3E6A09-2E85-4091-85D5-BA45CE709CD7}"/>
    <dgm:cxn modelId="{96530AC3-87F8-43F8-AE1E-A369F9FAD7F5}" type="presParOf" srcId="{1F5C9F98-8369-4F87-9054-7FDFD8AEA2FB}" destId="{4BB0FBD4-975E-4650-B9AA-FB5F93E9B31C}" srcOrd="0" destOrd="0" presId="urn:microsoft.com/office/officeart/2005/8/layout/venn2"/>
    <dgm:cxn modelId="{78AAA3D7-7E75-4676-8F21-CFEE6F1519C8}" type="presParOf" srcId="{4BB0FBD4-975E-4650-B9AA-FB5F93E9B31C}" destId="{2DDC261C-F3F3-4D18-8275-4246E0F4FB32}" srcOrd="0" destOrd="0" presId="urn:microsoft.com/office/officeart/2005/8/layout/venn2"/>
    <dgm:cxn modelId="{2855B219-183D-47D2-8FA5-016BE535B236}" type="presParOf" srcId="{4BB0FBD4-975E-4650-B9AA-FB5F93E9B31C}" destId="{EDEF3CFD-07D7-4E9C-98A5-3BD96C6B84ED}"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4DC3A-A723-428D-A51C-E6008A70D8CE}"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F855A373-EF79-4F1E-8FC5-01DBA2CE6FAC}">
      <dgm:prSet/>
      <dgm:spPr/>
      <dgm:t>
        <a:bodyPr/>
        <a:lstStyle/>
        <a:p>
          <a:pPr algn="ctr"/>
          <a:r>
            <a:rPr lang="en-US" b="1" dirty="0"/>
            <a:t>What IRB review consists of is outlined in regulations</a:t>
          </a:r>
          <a:endParaRPr lang="en-US" dirty="0"/>
        </a:p>
      </dgm:t>
    </dgm:pt>
    <dgm:pt modelId="{6EEC9685-3F3D-4E16-95DE-0D9158970A84}" type="parTrans" cxnId="{F25AC1F7-9502-4056-A215-5B96DB35F859}">
      <dgm:prSet/>
      <dgm:spPr/>
      <dgm:t>
        <a:bodyPr/>
        <a:lstStyle/>
        <a:p>
          <a:endParaRPr lang="en-US"/>
        </a:p>
      </dgm:t>
    </dgm:pt>
    <dgm:pt modelId="{8456B5B0-8A58-4EAB-A12B-A95072C6E8FA}" type="sibTrans" cxnId="{F25AC1F7-9502-4056-A215-5B96DB35F859}">
      <dgm:prSet/>
      <dgm:spPr/>
      <dgm:t>
        <a:bodyPr/>
        <a:lstStyle/>
        <a:p>
          <a:endParaRPr lang="en-US"/>
        </a:p>
      </dgm:t>
    </dgm:pt>
    <dgm:pt modelId="{8521BD68-CBD8-4D92-BFE8-10D3F6E81696}" type="pres">
      <dgm:prSet presAssocID="{9004DC3A-A723-428D-A51C-E6008A70D8CE}" presName="linear" presStyleCnt="0">
        <dgm:presLayoutVars>
          <dgm:animLvl val="lvl"/>
          <dgm:resizeHandles val="exact"/>
        </dgm:presLayoutVars>
      </dgm:prSet>
      <dgm:spPr/>
    </dgm:pt>
    <dgm:pt modelId="{F50C15A6-480C-4861-9AC9-9B82CE7D46BA}" type="pres">
      <dgm:prSet presAssocID="{F855A373-EF79-4F1E-8FC5-01DBA2CE6FAC}" presName="parentText" presStyleLbl="node1" presStyleIdx="0" presStyleCnt="1">
        <dgm:presLayoutVars>
          <dgm:chMax val="0"/>
          <dgm:bulletEnabled val="1"/>
        </dgm:presLayoutVars>
      </dgm:prSet>
      <dgm:spPr/>
    </dgm:pt>
  </dgm:ptLst>
  <dgm:cxnLst>
    <dgm:cxn modelId="{7C58B45E-BC80-4AB6-8834-4C21CBDBF350}" type="presOf" srcId="{9004DC3A-A723-428D-A51C-E6008A70D8CE}" destId="{8521BD68-CBD8-4D92-BFE8-10D3F6E81696}" srcOrd="0" destOrd="0" presId="urn:microsoft.com/office/officeart/2005/8/layout/vList2"/>
    <dgm:cxn modelId="{6D9D00CC-D9DC-4E8F-A395-598BEA9882B2}" type="presOf" srcId="{F855A373-EF79-4F1E-8FC5-01DBA2CE6FAC}" destId="{F50C15A6-480C-4861-9AC9-9B82CE7D46BA}" srcOrd="0" destOrd="0" presId="urn:microsoft.com/office/officeart/2005/8/layout/vList2"/>
    <dgm:cxn modelId="{F25AC1F7-9502-4056-A215-5B96DB35F859}" srcId="{9004DC3A-A723-428D-A51C-E6008A70D8CE}" destId="{F855A373-EF79-4F1E-8FC5-01DBA2CE6FAC}" srcOrd="0" destOrd="0" parTransId="{6EEC9685-3F3D-4E16-95DE-0D9158970A84}" sibTransId="{8456B5B0-8A58-4EAB-A12B-A95072C6E8FA}"/>
    <dgm:cxn modelId="{4A1D62C4-BBE3-459D-A285-819FFE7888D4}" type="presParOf" srcId="{8521BD68-CBD8-4D92-BFE8-10D3F6E81696}" destId="{F50C15A6-480C-4861-9AC9-9B82CE7D46B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957929-65FB-4607-A039-562F9BC68BF9}" type="doc">
      <dgm:prSet loTypeId="urn:microsoft.com/office/officeart/2005/8/layout/default" loCatId="list" qsTypeId="urn:microsoft.com/office/officeart/2005/8/quickstyle/simple5" qsCatId="simple" csTypeId="urn:microsoft.com/office/officeart/2005/8/colors/colorful4" csCatId="colorful" phldr="1"/>
      <dgm:spPr/>
      <dgm:t>
        <a:bodyPr/>
        <a:lstStyle/>
        <a:p>
          <a:endParaRPr lang="en-US"/>
        </a:p>
      </dgm:t>
    </dgm:pt>
    <dgm:pt modelId="{AA1688AB-3027-4804-AA58-E7C73DDC077E}">
      <dgm:prSet/>
      <dgm:spPr/>
      <dgm:t>
        <a:bodyPr/>
        <a:lstStyle/>
        <a:p>
          <a:r>
            <a:rPr lang="en-US" b="0" i="0" dirty="0"/>
            <a:t>At least five members with varying backgrounds to promote complete and adequate review of research activities commonly conducted by the institution. </a:t>
          </a:r>
          <a:endParaRPr lang="en-US" dirty="0"/>
        </a:p>
      </dgm:t>
    </dgm:pt>
    <dgm:pt modelId="{6F80CD2E-BBC4-4695-8481-8AF2B2215FD8}" type="parTrans" cxnId="{775B56BF-C2F8-493C-99B2-AB5F2929B533}">
      <dgm:prSet/>
      <dgm:spPr/>
      <dgm:t>
        <a:bodyPr/>
        <a:lstStyle/>
        <a:p>
          <a:endParaRPr lang="en-US"/>
        </a:p>
      </dgm:t>
    </dgm:pt>
    <dgm:pt modelId="{F8C79F5F-36F4-4D0A-9E1E-0BA0A3CD9C9F}" type="sibTrans" cxnId="{775B56BF-C2F8-493C-99B2-AB5F2929B533}">
      <dgm:prSet/>
      <dgm:spPr/>
      <dgm:t>
        <a:bodyPr/>
        <a:lstStyle/>
        <a:p>
          <a:endParaRPr lang="en-US"/>
        </a:p>
      </dgm:t>
    </dgm:pt>
    <dgm:pt modelId="{D975A444-6567-4169-AC1E-21BF445D64F9}" type="pres">
      <dgm:prSet presAssocID="{38957929-65FB-4607-A039-562F9BC68BF9}" presName="diagram" presStyleCnt="0">
        <dgm:presLayoutVars>
          <dgm:dir/>
          <dgm:resizeHandles val="exact"/>
        </dgm:presLayoutVars>
      </dgm:prSet>
      <dgm:spPr/>
    </dgm:pt>
    <dgm:pt modelId="{047F7AF6-7FB3-443A-846F-0B6DCD35D264}" type="pres">
      <dgm:prSet presAssocID="{AA1688AB-3027-4804-AA58-E7C73DDC077E}" presName="node" presStyleLbl="node1" presStyleIdx="0" presStyleCnt="1">
        <dgm:presLayoutVars>
          <dgm:bulletEnabled val="1"/>
        </dgm:presLayoutVars>
      </dgm:prSet>
      <dgm:spPr/>
    </dgm:pt>
  </dgm:ptLst>
  <dgm:cxnLst>
    <dgm:cxn modelId="{7A04175E-4CF6-456D-AB3F-2F2E2FDD5783}" type="presOf" srcId="{38957929-65FB-4607-A039-562F9BC68BF9}" destId="{D975A444-6567-4169-AC1E-21BF445D64F9}" srcOrd="0" destOrd="0" presId="urn:microsoft.com/office/officeart/2005/8/layout/default"/>
    <dgm:cxn modelId="{EA3AFAAD-BDE2-441F-BBD7-E031E9F19D99}" type="presOf" srcId="{AA1688AB-3027-4804-AA58-E7C73DDC077E}" destId="{047F7AF6-7FB3-443A-846F-0B6DCD35D264}" srcOrd="0" destOrd="0" presId="urn:microsoft.com/office/officeart/2005/8/layout/default"/>
    <dgm:cxn modelId="{775B56BF-C2F8-493C-99B2-AB5F2929B533}" srcId="{38957929-65FB-4607-A039-562F9BC68BF9}" destId="{AA1688AB-3027-4804-AA58-E7C73DDC077E}" srcOrd="0" destOrd="0" parTransId="{6F80CD2E-BBC4-4695-8481-8AF2B2215FD8}" sibTransId="{F8C79F5F-36F4-4D0A-9E1E-0BA0A3CD9C9F}"/>
    <dgm:cxn modelId="{0007636C-9FAB-468B-80D4-C76D88F84446}" type="presParOf" srcId="{D975A444-6567-4169-AC1E-21BF445D64F9}" destId="{047F7AF6-7FB3-443A-846F-0B6DCD35D26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957929-65FB-4607-A039-562F9BC68B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7C4FFA9-9B56-4221-9325-9B8AC6BB95E9}">
      <dgm:prSet/>
      <dgm:spPr/>
      <dgm:t>
        <a:bodyPr/>
        <a:lstStyle/>
        <a:p>
          <a:r>
            <a:rPr lang="en-US" b="0" i="0" dirty="0"/>
            <a:t>The IRB has to be sufficiently qualified through the experience and expertise of its members (professional competence), and the diversity of its members, including race, gender, and cultural backgrounds and sensitivity to such issues as community attitudes, to promote respect for its advice and counsel in safeguarding the rights and welfare of human subjects. </a:t>
          </a:r>
          <a:endParaRPr lang="en-US" dirty="0"/>
        </a:p>
      </dgm:t>
    </dgm:pt>
    <dgm:pt modelId="{8BF1AD87-04CF-43E5-B0D4-32F546226B77}" type="parTrans" cxnId="{C9933368-091C-4062-8A19-24B5C505048A}">
      <dgm:prSet/>
      <dgm:spPr/>
      <dgm:t>
        <a:bodyPr/>
        <a:lstStyle/>
        <a:p>
          <a:endParaRPr lang="en-US"/>
        </a:p>
      </dgm:t>
    </dgm:pt>
    <dgm:pt modelId="{6556D9AE-BAA0-40D7-BDE4-D5AACB0FCA82}" type="sibTrans" cxnId="{C9933368-091C-4062-8A19-24B5C505048A}">
      <dgm:prSet/>
      <dgm:spPr/>
      <dgm:t>
        <a:bodyPr/>
        <a:lstStyle/>
        <a:p>
          <a:endParaRPr lang="en-US"/>
        </a:p>
      </dgm:t>
    </dgm:pt>
    <dgm:pt modelId="{F8199D3B-EE69-4DFC-932A-E08302E76FF5}" type="pres">
      <dgm:prSet presAssocID="{38957929-65FB-4607-A039-562F9BC68BF9}" presName="diagram" presStyleCnt="0">
        <dgm:presLayoutVars>
          <dgm:dir/>
          <dgm:resizeHandles val="exact"/>
        </dgm:presLayoutVars>
      </dgm:prSet>
      <dgm:spPr/>
    </dgm:pt>
    <dgm:pt modelId="{E7734611-6EF2-4B53-B765-F59A578F629C}" type="pres">
      <dgm:prSet presAssocID="{97C4FFA9-9B56-4221-9325-9B8AC6BB95E9}" presName="node" presStyleLbl="node1" presStyleIdx="0" presStyleCnt="1">
        <dgm:presLayoutVars>
          <dgm:bulletEnabled val="1"/>
        </dgm:presLayoutVars>
      </dgm:prSet>
      <dgm:spPr/>
    </dgm:pt>
  </dgm:ptLst>
  <dgm:cxnLst>
    <dgm:cxn modelId="{272BD00D-69A2-4AB6-A574-84A6ECE39415}" type="presOf" srcId="{38957929-65FB-4607-A039-562F9BC68BF9}" destId="{F8199D3B-EE69-4DFC-932A-E08302E76FF5}" srcOrd="0" destOrd="0" presId="urn:microsoft.com/office/officeart/2005/8/layout/default"/>
    <dgm:cxn modelId="{C9933368-091C-4062-8A19-24B5C505048A}" srcId="{38957929-65FB-4607-A039-562F9BC68BF9}" destId="{97C4FFA9-9B56-4221-9325-9B8AC6BB95E9}" srcOrd="0" destOrd="0" parTransId="{8BF1AD87-04CF-43E5-B0D4-32F546226B77}" sibTransId="{6556D9AE-BAA0-40D7-BDE4-D5AACB0FCA82}"/>
    <dgm:cxn modelId="{300CBE56-CA79-4AAB-964F-41CEDA504C32}" type="presOf" srcId="{97C4FFA9-9B56-4221-9325-9B8AC6BB95E9}" destId="{E7734611-6EF2-4B53-B765-F59A578F629C}" srcOrd="0" destOrd="0" presId="urn:microsoft.com/office/officeart/2005/8/layout/default"/>
    <dgm:cxn modelId="{2C402115-502F-414F-9C9D-9C04A160EFD7}" type="presParOf" srcId="{F8199D3B-EE69-4DFC-932A-E08302E76FF5}" destId="{E7734611-6EF2-4B53-B765-F59A578F629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957929-65FB-4607-A039-562F9BC68BF9}"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791456A7-329D-47E0-B63F-240BAA907DAF}">
      <dgm:prSet/>
      <dgm:spPr/>
      <dgm:t>
        <a:bodyPr/>
        <a:lstStyle/>
        <a:p>
          <a:r>
            <a:rPr lang="en-US" b="0" i="0" dirty="0"/>
            <a:t>The IRB has to be able to ascertain the acceptability of proposed research in terms of institutional commitments (including policies and resources) and regulations, applicable law, and standards of professional conduct and practice and thus must include people knowledgeable in these areas. </a:t>
          </a:r>
          <a:endParaRPr lang="en-US" dirty="0"/>
        </a:p>
      </dgm:t>
    </dgm:pt>
    <dgm:pt modelId="{8F10940E-96DB-4222-BB28-2AE70E712FAE}" type="parTrans" cxnId="{646DCB65-3E37-4DA2-B53C-543AF8D4532A}">
      <dgm:prSet/>
      <dgm:spPr/>
      <dgm:t>
        <a:bodyPr/>
        <a:lstStyle/>
        <a:p>
          <a:endParaRPr lang="en-US"/>
        </a:p>
      </dgm:t>
    </dgm:pt>
    <dgm:pt modelId="{F781ED63-97B4-45E7-B9C7-1D5E6382DACC}" type="sibTrans" cxnId="{646DCB65-3E37-4DA2-B53C-543AF8D4532A}">
      <dgm:prSet/>
      <dgm:spPr/>
      <dgm:t>
        <a:bodyPr/>
        <a:lstStyle/>
        <a:p>
          <a:endParaRPr lang="en-US"/>
        </a:p>
      </dgm:t>
    </dgm:pt>
    <dgm:pt modelId="{4075A638-2355-4FE7-9898-B09221273996}" type="pres">
      <dgm:prSet presAssocID="{38957929-65FB-4607-A039-562F9BC68BF9}" presName="diagram" presStyleCnt="0">
        <dgm:presLayoutVars>
          <dgm:dir/>
          <dgm:resizeHandles val="exact"/>
        </dgm:presLayoutVars>
      </dgm:prSet>
      <dgm:spPr/>
    </dgm:pt>
    <dgm:pt modelId="{CE3EFFA1-2C90-4D25-B702-4FE31799407B}" type="pres">
      <dgm:prSet presAssocID="{791456A7-329D-47E0-B63F-240BAA907DAF}" presName="node" presStyleLbl="node1" presStyleIdx="0" presStyleCnt="1">
        <dgm:presLayoutVars>
          <dgm:bulletEnabled val="1"/>
        </dgm:presLayoutVars>
      </dgm:prSet>
      <dgm:spPr/>
    </dgm:pt>
  </dgm:ptLst>
  <dgm:cxnLst>
    <dgm:cxn modelId="{AFE1975B-39F5-4121-AF6D-41BC8F810010}" type="presOf" srcId="{38957929-65FB-4607-A039-562F9BC68BF9}" destId="{4075A638-2355-4FE7-9898-B09221273996}" srcOrd="0" destOrd="0" presId="urn:microsoft.com/office/officeart/2005/8/layout/default"/>
    <dgm:cxn modelId="{646DCB65-3E37-4DA2-B53C-543AF8D4532A}" srcId="{38957929-65FB-4607-A039-562F9BC68BF9}" destId="{791456A7-329D-47E0-B63F-240BAA907DAF}" srcOrd="0" destOrd="0" parTransId="{8F10940E-96DB-4222-BB28-2AE70E712FAE}" sibTransId="{F781ED63-97B4-45E7-B9C7-1D5E6382DACC}"/>
    <dgm:cxn modelId="{5CC76CF9-C631-4F51-9182-D41C4C8B429B}" type="presOf" srcId="{791456A7-329D-47E0-B63F-240BAA907DAF}" destId="{CE3EFFA1-2C90-4D25-B702-4FE31799407B}" srcOrd="0" destOrd="0" presId="urn:microsoft.com/office/officeart/2005/8/layout/default"/>
    <dgm:cxn modelId="{1700B046-B0ED-4655-95B3-31133942FF15}" type="presParOf" srcId="{4075A638-2355-4FE7-9898-B09221273996}" destId="{CE3EFFA1-2C90-4D25-B702-4FE31799407B}"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957929-65FB-4607-A039-562F9BC68BF9}"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en-US"/>
        </a:p>
      </dgm:t>
    </dgm:pt>
    <dgm:pt modelId="{A7C06053-C30D-44E5-A250-96D4DC95B8AF}">
      <dgm:prSet/>
      <dgm:spPr/>
      <dgm:t>
        <a:bodyPr/>
        <a:lstStyle/>
        <a:p>
          <a:r>
            <a:rPr lang="en-US" b="0" i="0" dirty="0"/>
            <a:t>If an IRB regularly reviews research that involves a category of subjects that is vulnerable to coercion or undue influence, such as children, prisoners, individuals with impaired decision-making capacity, or economically or educationally disadvantaged persons, consideration shall be given to the inclusion of one or more individuals who are knowledgeable about and experienced in working with these categories of subjects.</a:t>
          </a:r>
          <a:endParaRPr lang="en-US" dirty="0"/>
        </a:p>
      </dgm:t>
    </dgm:pt>
    <dgm:pt modelId="{81E04E16-6CE6-463D-A63A-6E73B7DD3075}" type="parTrans" cxnId="{AE52C888-BB7A-457A-A62D-3D9CCB56781A}">
      <dgm:prSet/>
      <dgm:spPr/>
      <dgm:t>
        <a:bodyPr/>
        <a:lstStyle/>
        <a:p>
          <a:endParaRPr lang="en-US"/>
        </a:p>
      </dgm:t>
    </dgm:pt>
    <dgm:pt modelId="{0C971FB0-B60C-4D4E-B894-A061E3940F49}" type="sibTrans" cxnId="{AE52C888-BB7A-457A-A62D-3D9CCB56781A}">
      <dgm:prSet/>
      <dgm:spPr/>
      <dgm:t>
        <a:bodyPr/>
        <a:lstStyle/>
        <a:p>
          <a:endParaRPr lang="en-US"/>
        </a:p>
      </dgm:t>
    </dgm:pt>
    <dgm:pt modelId="{889597BE-14FC-4245-9EB2-F149114D43B9}" type="pres">
      <dgm:prSet presAssocID="{38957929-65FB-4607-A039-562F9BC68BF9}" presName="diagram" presStyleCnt="0">
        <dgm:presLayoutVars>
          <dgm:dir/>
          <dgm:resizeHandles val="exact"/>
        </dgm:presLayoutVars>
      </dgm:prSet>
      <dgm:spPr/>
    </dgm:pt>
    <dgm:pt modelId="{335006A3-1444-46C6-8D88-E371DEDD3383}" type="pres">
      <dgm:prSet presAssocID="{A7C06053-C30D-44E5-A250-96D4DC95B8AF}" presName="node" presStyleLbl="node1" presStyleIdx="0" presStyleCnt="1">
        <dgm:presLayoutVars>
          <dgm:bulletEnabled val="1"/>
        </dgm:presLayoutVars>
      </dgm:prSet>
      <dgm:spPr/>
    </dgm:pt>
  </dgm:ptLst>
  <dgm:cxnLst>
    <dgm:cxn modelId="{AE52C888-BB7A-457A-A62D-3D9CCB56781A}" srcId="{38957929-65FB-4607-A039-562F9BC68BF9}" destId="{A7C06053-C30D-44E5-A250-96D4DC95B8AF}" srcOrd="0" destOrd="0" parTransId="{81E04E16-6CE6-463D-A63A-6E73B7DD3075}" sibTransId="{0C971FB0-B60C-4D4E-B894-A061E3940F49}"/>
    <dgm:cxn modelId="{6A1A28B1-5D3F-4234-BB7E-CBA99DC92312}" type="presOf" srcId="{A7C06053-C30D-44E5-A250-96D4DC95B8AF}" destId="{335006A3-1444-46C6-8D88-E371DEDD3383}" srcOrd="0" destOrd="0" presId="urn:microsoft.com/office/officeart/2005/8/layout/default"/>
    <dgm:cxn modelId="{5E062FE6-D9A7-4E14-A724-8A954FA24E49}" type="presOf" srcId="{38957929-65FB-4607-A039-562F9BC68BF9}" destId="{889597BE-14FC-4245-9EB2-F149114D43B9}" srcOrd="0" destOrd="0" presId="urn:microsoft.com/office/officeart/2005/8/layout/default"/>
    <dgm:cxn modelId="{B9B534C3-3BDD-4EAA-9C40-14724722B66E}" type="presParOf" srcId="{889597BE-14FC-4245-9EB2-F149114D43B9}" destId="{335006A3-1444-46C6-8D88-E371DEDD338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957929-65FB-4607-A039-562F9BC68BF9}"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12B6C1F1-4933-44D2-A937-01A98C2636E2}">
      <dgm:prSet/>
      <dgm:spPr/>
      <dgm:t>
        <a:bodyPr/>
        <a:lstStyle/>
        <a:p>
          <a:r>
            <a:rPr lang="en-US" b="0" i="0"/>
            <a:t>An IRB must include at least one member whose primary concerns are in scientific areas and at least one member whose primary concerns are in nonscientific areas.</a:t>
          </a:r>
          <a:endParaRPr lang="en-US"/>
        </a:p>
      </dgm:t>
    </dgm:pt>
    <dgm:pt modelId="{851DAF5E-A51E-43EE-B643-BBE8C745DBCD}" type="parTrans" cxnId="{28F983D9-C5D5-4E34-B854-21E0E0906030}">
      <dgm:prSet/>
      <dgm:spPr/>
      <dgm:t>
        <a:bodyPr/>
        <a:lstStyle/>
        <a:p>
          <a:endParaRPr lang="en-US"/>
        </a:p>
      </dgm:t>
    </dgm:pt>
    <dgm:pt modelId="{C238C1D3-393A-4455-B03C-3B98F8906EB8}" type="sibTrans" cxnId="{28F983D9-C5D5-4E34-B854-21E0E0906030}">
      <dgm:prSet/>
      <dgm:spPr/>
      <dgm:t>
        <a:bodyPr/>
        <a:lstStyle/>
        <a:p>
          <a:endParaRPr lang="en-US"/>
        </a:p>
      </dgm:t>
    </dgm:pt>
    <dgm:pt modelId="{6769EE35-5ED1-4CB9-B45C-992DDB4987E7}" type="pres">
      <dgm:prSet presAssocID="{38957929-65FB-4607-A039-562F9BC68BF9}" presName="diagram" presStyleCnt="0">
        <dgm:presLayoutVars>
          <dgm:dir/>
          <dgm:resizeHandles val="exact"/>
        </dgm:presLayoutVars>
      </dgm:prSet>
      <dgm:spPr/>
    </dgm:pt>
    <dgm:pt modelId="{70484472-884F-405D-97B8-3ED1224BFFBA}" type="pres">
      <dgm:prSet presAssocID="{12B6C1F1-4933-44D2-A937-01A98C2636E2}" presName="node" presStyleLbl="node1" presStyleIdx="0" presStyleCnt="1">
        <dgm:presLayoutVars>
          <dgm:bulletEnabled val="1"/>
        </dgm:presLayoutVars>
      </dgm:prSet>
      <dgm:spPr/>
    </dgm:pt>
  </dgm:ptLst>
  <dgm:cxnLst>
    <dgm:cxn modelId="{46805722-3B73-4458-A6A6-6FABB6A28FF0}" type="presOf" srcId="{12B6C1F1-4933-44D2-A937-01A98C2636E2}" destId="{70484472-884F-405D-97B8-3ED1224BFFBA}" srcOrd="0" destOrd="0" presId="urn:microsoft.com/office/officeart/2005/8/layout/default"/>
    <dgm:cxn modelId="{210B54CE-74E2-4C04-B7DF-13BC5B63EC8E}" type="presOf" srcId="{38957929-65FB-4607-A039-562F9BC68BF9}" destId="{6769EE35-5ED1-4CB9-B45C-992DDB4987E7}" srcOrd="0" destOrd="0" presId="urn:microsoft.com/office/officeart/2005/8/layout/default"/>
    <dgm:cxn modelId="{28F983D9-C5D5-4E34-B854-21E0E0906030}" srcId="{38957929-65FB-4607-A039-562F9BC68BF9}" destId="{12B6C1F1-4933-44D2-A937-01A98C2636E2}" srcOrd="0" destOrd="0" parTransId="{851DAF5E-A51E-43EE-B643-BBE8C745DBCD}" sibTransId="{C238C1D3-393A-4455-B03C-3B98F8906EB8}"/>
    <dgm:cxn modelId="{2E6AF510-70E4-4605-8BC4-E5A897B0B67A}" type="presParOf" srcId="{6769EE35-5ED1-4CB9-B45C-992DDB4987E7}" destId="{70484472-884F-405D-97B8-3ED1224BFFBA}"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957929-65FB-4607-A039-562F9BC68BF9}"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3343FAE-BDBC-4D13-BA99-3DF9B868BD4D}">
      <dgm:prSet/>
      <dgm:spPr/>
      <dgm:t>
        <a:bodyPr/>
        <a:lstStyle/>
        <a:p>
          <a:r>
            <a:rPr lang="en-US" b="0" i="0" dirty="0"/>
            <a:t>An IRB must include at least one member who is not otherwise affiliated with the institution and who is not part of the immediate family of a person who is affiliated with the institution.</a:t>
          </a:r>
          <a:endParaRPr lang="en-US" dirty="0"/>
        </a:p>
      </dgm:t>
    </dgm:pt>
    <dgm:pt modelId="{ECAE5D14-3C0F-4735-8EFB-DE02CBECE6CD}" type="parTrans" cxnId="{A941B14C-2D1C-4543-BAC3-BBD5EC40EC84}">
      <dgm:prSet/>
      <dgm:spPr/>
      <dgm:t>
        <a:bodyPr/>
        <a:lstStyle/>
        <a:p>
          <a:endParaRPr lang="en-US"/>
        </a:p>
      </dgm:t>
    </dgm:pt>
    <dgm:pt modelId="{F3FC2860-3C4C-4440-A527-D4336359B5B4}" type="sibTrans" cxnId="{A941B14C-2D1C-4543-BAC3-BBD5EC40EC84}">
      <dgm:prSet/>
      <dgm:spPr/>
      <dgm:t>
        <a:bodyPr/>
        <a:lstStyle/>
        <a:p>
          <a:endParaRPr lang="en-US"/>
        </a:p>
      </dgm:t>
    </dgm:pt>
    <dgm:pt modelId="{7120EC05-004F-4755-81FB-433B6279B6AD}" type="pres">
      <dgm:prSet presAssocID="{38957929-65FB-4607-A039-562F9BC68BF9}" presName="diagram" presStyleCnt="0">
        <dgm:presLayoutVars>
          <dgm:dir/>
          <dgm:resizeHandles val="exact"/>
        </dgm:presLayoutVars>
      </dgm:prSet>
      <dgm:spPr/>
    </dgm:pt>
    <dgm:pt modelId="{538ECCE4-484D-4C33-A1E0-FF809F41985B}" type="pres">
      <dgm:prSet presAssocID="{73343FAE-BDBC-4D13-BA99-3DF9B868BD4D}" presName="node" presStyleLbl="node1" presStyleIdx="0" presStyleCnt="1">
        <dgm:presLayoutVars>
          <dgm:bulletEnabled val="1"/>
        </dgm:presLayoutVars>
      </dgm:prSet>
      <dgm:spPr/>
    </dgm:pt>
  </dgm:ptLst>
  <dgm:cxnLst>
    <dgm:cxn modelId="{A941B14C-2D1C-4543-BAC3-BBD5EC40EC84}" srcId="{38957929-65FB-4607-A039-562F9BC68BF9}" destId="{73343FAE-BDBC-4D13-BA99-3DF9B868BD4D}" srcOrd="0" destOrd="0" parTransId="{ECAE5D14-3C0F-4735-8EFB-DE02CBECE6CD}" sibTransId="{F3FC2860-3C4C-4440-A527-D4336359B5B4}"/>
    <dgm:cxn modelId="{B0164A58-D7E2-4FE8-9B67-8C721952F841}" type="presOf" srcId="{38957929-65FB-4607-A039-562F9BC68BF9}" destId="{7120EC05-004F-4755-81FB-433B6279B6AD}" srcOrd="0" destOrd="0" presId="urn:microsoft.com/office/officeart/2005/8/layout/default"/>
    <dgm:cxn modelId="{A43E74C7-36C1-4185-A8F2-70837AB39FBF}" type="presOf" srcId="{73343FAE-BDBC-4D13-BA99-3DF9B868BD4D}" destId="{538ECCE4-484D-4C33-A1E0-FF809F41985B}" srcOrd="0" destOrd="0" presId="urn:microsoft.com/office/officeart/2005/8/layout/default"/>
    <dgm:cxn modelId="{2B66E1FC-669F-4563-8B25-3833485CA167}" type="presParOf" srcId="{7120EC05-004F-4755-81FB-433B6279B6AD}" destId="{538ECCE4-484D-4C33-A1E0-FF809F41985B}"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0F2CE1-D36E-4551-B214-E3541ED5E9A4}"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43B351B1-C4ED-45E5-860A-154B016982BA}">
      <dgm:prSet/>
      <dgm:spPr/>
      <dgm:t>
        <a:bodyPr/>
        <a:lstStyle/>
        <a:p>
          <a:r>
            <a:rPr lang="en-US"/>
            <a:t>Independent or commercial IRBs</a:t>
          </a:r>
        </a:p>
      </dgm:t>
    </dgm:pt>
    <dgm:pt modelId="{A80F8FD3-EA20-4301-8C0F-60D39E491499}" type="parTrans" cxnId="{0FCE0AD6-1114-4869-9CEA-8CCE7E659634}">
      <dgm:prSet/>
      <dgm:spPr/>
      <dgm:t>
        <a:bodyPr/>
        <a:lstStyle/>
        <a:p>
          <a:endParaRPr lang="en-US"/>
        </a:p>
      </dgm:t>
    </dgm:pt>
    <dgm:pt modelId="{3526BB37-92FF-4111-8B2A-D142A19B700A}" type="sibTrans" cxnId="{0FCE0AD6-1114-4869-9CEA-8CCE7E659634}">
      <dgm:prSet/>
      <dgm:spPr/>
      <dgm:t>
        <a:bodyPr/>
        <a:lstStyle/>
        <a:p>
          <a:endParaRPr lang="en-US"/>
        </a:p>
      </dgm:t>
    </dgm:pt>
    <dgm:pt modelId="{1F30F3E6-5703-4BA9-91FF-E09E5D193861}">
      <dgm:prSet/>
      <dgm:spPr/>
      <dgm:t>
        <a:bodyPr/>
        <a:lstStyle/>
        <a:p>
          <a:r>
            <a:rPr lang="en-US"/>
            <a:t>IRBs based within institutions, such as universities and hospitals or private companies</a:t>
          </a:r>
        </a:p>
      </dgm:t>
    </dgm:pt>
    <dgm:pt modelId="{AB51DF79-217A-4CC2-AEFD-E05FB97BE18B}" type="parTrans" cxnId="{91E31D63-B7D5-4CDF-9A31-FE0654DFE621}">
      <dgm:prSet/>
      <dgm:spPr/>
      <dgm:t>
        <a:bodyPr/>
        <a:lstStyle/>
        <a:p>
          <a:endParaRPr lang="en-US"/>
        </a:p>
      </dgm:t>
    </dgm:pt>
    <dgm:pt modelId="{289C14C6-38F5-4449-AA8E-A6DD3D64BEAD}" type="sibTrans" cxnId="{91E31D63-B7D5-4CDF-9A31-FE0654DFE621}">
      <dgm:prSet/>
      <dgm:spPr/>
      <dgm:t>
        <a:bodyPr/>
        <a:lstStyle/>
        <a:p>
          <a:endParaRPr lang="en-US"/>
        </a:p>
      </dgm:t>
    </dgm:pt>
    <dgm:pt modelId="{AAA486F2-664E-4755-A022-5437F5359357}" type="pres">
      <dgm:prSet presAssocID="{F20F2CE1-D36E-4551-B214-E3541ED5E9A4}" presName="linear" presStyleCnt="0">
        <dgm:presLayoutVars>
          <dgm:animLvl val="lvl"/>
          <dgm:resizeHandles val="exact"/>
        </dgm:presLayoutVars>
      </dgm:prSet>
      <dgm:spPr/>
    </dgm:pt>
    <dgm:pt modelId="{1D0FB3D0-C629-4604-A6CE-D0358ADF6C9E}" type="pres">
      <dgm:prSet presAssocID="{43B351B1-C4ED-45E5-860A-154B016982BA}" presName="parentText" presStyleLbl="node1" presStyleIdx="0" presStyleCnt="2">
        <dgm:presLayoutVars>
          <dgm:chMax val="0"/>
          <dgm:bulletEnabled val="1"/>
        </dgm:presLayoutVars>
      </dgm:prSet>
      <dgm:spPr/>
    </dgm:pt>
    <dgm:pt modelId="{91B143CD-98E7-427F-A915-DD3397F89622}" type="pres">
      <dgm:prSet presAssocID="{3526BB37-92FF-4111-8B2A-D142A19B700A}" presName="spacer" presStyleCnt="0"/>
      <dgm:spPr/>
    </dgm:pt>
    <dgm:pt modelId="{7C45CBA3-EA99-4D40-B26E-34F69023D410}" type="pres">
      <dgm:prSet presAssocID="{1F30F3E6-5703-4BA9-91FF-E09E5D193861}" presName="parentText" presStyleLbl="node1" presStyleIdx="1" presStyleCnt="2">
        <dgm:presLayoutVars>
          <dgm:chMax val="0"/>
          <dgm:bulletEnabled val="1"/>
        </dgm:presLayoutVars>
      </dgm:prSet>
      <dgm:spPr/>
    </dgm:pt>
  </dgm:ptLst>
  <dgm:cxnLst>
    <dgm:cxn modelId="{6A22C228-DCC3-4D0E-AC32-BCA2B858A358}" type="presOf" srcId="{1F30F3E6-5703-4BA9-91FF-E09E5D193861}" destId="{7C45CBA3-EA99-4D40-B26E-34F69023D410}" srcOrd="0" destOrd="0" presId="urn:microsoft.com/office/officeart/2005/8/layout/vList2"/>
    <dgm:cxn modelId="{1335BD2B-6F96-4E95-9656-03E552AA7F2B}" type="presOf" srcId="{F20F2CE1-D36E-4551-B214-E3541ED5E9A4}" destId="{AAA486F2-664E-4755-A022-5437F5359357}" srcOrd="0" destOrd="0" presId="urn:microsoft.com/office/officeart/2005/8/layout/vList2"/>
    <dgm:cxn modelId="{91E31D63-B7D5-4CDF-9A31-FE0654DFE621}" srcId="{F20F2CE1-D36E-4551-B214-E3541ED5E9A4}" destId="{1F30F3E6-5703-4BA9-91FF-E09E5D193861}" srcOrd="1" destOrd="0" parTransId="{AB51DF79-217A-4CC2-AEFD-E05FB97BE18B}" sibTransId="{289C14C6-38F5-4449-AA8E-A6DD3D64BEAD}"/>
    <dgm:cxn modelId="{0FCE0AD6-1114-4869-9CEA-8CCE7E659634}" srcId="{F20F2CE1-D36E-4551-B214-E3541ED5E9A4}" destId="{43B351B1-C4ED-45E5-860A-154B016982BA}" srcOrd="0" destOrd="0" parTransId="{A80F8FD3-EA20-4301-8C0F-60D39E491499}" sibTransId="{3526BB37-92FF-4111-8B2A-D142A19B700A}"/>
    <dgm:cxn modelId="{38ABACEE-43CD-4A70-9C48-58A4BE71CABB}" type="presOf" srcId="{43B351B1-C4ED-45E5-860A-154B016982BA}" destId="{1D0FB3D0-C629-4604-A6CE-D0358ADF6C9E}" srcOrd="0" destOrd="0" presId="urn:microsoft.com/office/officeart/2005/8/layout/vList2"/>
    <dgm:cxn modelId="{D2113A57-84C0-45CE-AE9A-535820E8C30C}" type="presParOf" srcId="{AAA486F2-664E-4755-A022-5437F5359357}" destId="{1D0FB3D0-C629-4604-A6CE-D0358ADF6C9E}" srcOrd="0" destOrd="0" presId="urn:microsoft.com/office/officeart/2005/8/layout/vList2"/>
    <dgm:cxn modelId="{57F2869D-EDF3-4630-B5C8-7E30E4338A1C}" type="presParOf" srcId="{AAA486F2-664E-4755-A022-5437F5359357}" destId="{91B143CD-98E7-427F-A915-DD3397F89622}" srcOrd="1" destOrd="0" presId="urn:microsoft.com/office/officeart/2005/8/layout/vList2"/>
    <dgm:cxn modelId="{A1E4E128-BEBA-4B72-887A-46A2DCA0BF4E}" type="presParOf" srcId="{AAA486F2-664E-4755-A022-5437F5359357}" destId="{7C45CBA3-EA99-4D40-B26E-34F69023D41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FFA2A-4B18-42AC-B40A-94BC09DAE7AF}">
      <dsp:nvSpPr>
        <dsp:cNvPr id="0" name=""/>
        <dsp:cNvSpPr/>
      </dsp:nvSpPr>
      <dsp:spPr>
        <a:xfrm>
          <a:off x="564802" y="1121"/>
          <a:ext cx="3877822" cy="3877822"/>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n-US" sz="6100" kern="1200" dirty="0"/>
            <a:t>What is IRB review?</a:t>
          </a:r>
        </a:p>
      </dsp:txBody>
      <dsp:txXfrm>
        <a:off x="1132696" y="569015"/>
        <a:ext cx="2742034" cy="2742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C261C-F3F3-4D18-8275-4246E0F4FB32}">
      <dsp:nvSpPr>
        <dsp:cNvPr id="0" name=""/>
        <dsp:cNvSpPr/>
      </dsp:nvSpPr>
      <dsp:spPr>
        <a:xfrm>
          <a:off x="415130" y="0"/>
          <a:ext cx="4351338" cy="4351338"/>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Different meeting schedules, applications, policies, processes, communication approaches</a:t>
          </a:r>
        </a:p>
      </dsp:txBody>
      <dsp:txXfrm>
        <a:off x="1052369" y="1087834"/>
        <a:ext cx="3076860" cy="2175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C15A6-480C-4861-9AC9-9B82CE7D46BA}">
      <dsp:nvSpPr>
        <dsp:cNvPr id="0" name=""/>
        <dsp:cNvSpPr/>
      </dsp:nvSpPr>
      <dsp:spPr>
        <a:xfrm>
          <a:off x="0" y="195804"/>
          <a:ext cx="10515600" cy="81081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What IRB review consists of is outlined in regulations</a:t>
          </a:r>
          <a:endParaRPr lang="en-US" sz="3300" kern="1200" dirty="0"/>
        </a:p>
      </dsp:txBody>
      <dsp:txXfrm>
        <a:off x="39580" y="235384"/>
        <a:ext cx="10436440" cy="731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F7AF6-7FB3-443A-846F-0B6DCD35D264}">
      <dsp:nvSpPr>
        <dsp:cNvPr id="0" name=""/>
        <dsp:cNvSpPr/>
      </dsp:nvSpPr>
      <dsp:spPr>
        <a:xfrm>
          <a:off x="0" y="45520"/>
          <a:ext cx="6713552" cy="402813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At least five members with varying backgrounds to promote complete and adequate review of research activities commonly conducted by the institution. </a:t>
          </a:r>
          <a:endParaRPr lang="en-US" sz="4000" kern="1200" dirty="0"/>
        </a:p>
      </dsp:txBody>
      <dsp:txXfrm>
        <a:off x="0" y="45520"/>
        <a:ext cx="6713552" cy="40281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34611-6EF2-4B53-B765-F59A578F629C}">
      <dsp:nvSpPr>
        <dsp:cNvPr id="0" name=""/>
        <dsp:cNvSpPr/>
      </dsp:nvSpPr>
      <dsp:spPr>
        <a:xfrm>
          <a:off x="0" y="45520"/>
          <a:ext cx="6713552" cy="402813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The IRB has to be sufficiently qualified through the experience and expertise of its members (professional competence), and the diversity of its members, including race, gender, and cultural backgrounds and sensitivity to such issues as community attitudes, to promote respect for its advice and counsel in safeguarding the rights and welfare of human subjects. </a:t>
          </a:r>
          <a:endParaRPr lang="en-US" sz="2800" kern="1200" dirty="0"/>
        </a:p>
      </dsp:txBody>
      <dsp:txXfrm>
        <a:off x="0" y="45520"/>
        <a:ext cx="6713552" cy="40281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EFFA1-2C90-4D25-B702-4FE31799407B}">
      <dsp:nvSpPr>
        <dsp:cNvPr id="0" name=""/>
        <dsp:cNvSpPr/>
      </dsp:nvSpPr>
      <dsp:spPr>
        <a:xfrm>
          <a:off x="0" y="45520"/>
          <a:ext cx="6713552" cy="402813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i="0" kern="1200" dirty="0"/>
            <a:t>The IRB has to be able to ascertain the acceptability of proposed research in terms of institutional commitments (including policies and resources) and regulations, applicable law, and standards of professional conduct and practice and thus must include people knowledgeable in these areas. </a:t>
          </a:r>
          <a:endParaRPr lang="en-US" sz="3100" kern="1200" dirty="0"/>
        </a:p>
      </dsp:txBody>
      <dsp:txXfrm>
        <a:off x="0" y="45520"/>
        <a:ext cx="6713552" cy="40281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006A3-1444-46C6-8D88-E371DEDD3383}">
      <dsp:nvSpPr>
        <dsp:cNvPr id="0" name=""/>
        <dsp:cNvSpPr/>
      </dsp:nvSpPr>
      <dsp:spPr>
        <a:xfrm>
          <a:off x="0" y="45520"/>
          <a:ext cx="6713552" cy="402813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If an IRB regularly reviews research that involves a category of subjects that is vulnerable to coercion or undue influence, such as children, prisoners, individuals with impaired decision-making capacity, or economically or educationally disadvantaged persons, consideration shall be given to the inclusion of one or more individuals who are knowledgeable about and experienced in working with these categories of subjects.</a:t>
          </a:r>
          <a:endParaRPr lang="en-US" sz="2600" kern="1200" dirty="0"/>
        </a:p>
      </dsp:txBody>
      <dsp:txXfrm>
        <a:off x="0" y="45520"/>
        <a:ext cx="6713552" cy="4028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84472-884F-405D-97B8-3ED1224BFFBA}">
      <dsp:nvSpPr>
        <dsp:cNvPr id="0" name=""/>
        <dsp:cNvSpPr/>
      </dsp:nvSpPr>
      <dsp:spPr>
        <a:xfrm>
          <a:off x="0" y="45520"/>
          <a:ext cx="6713552" cy="402813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a:t>An IRB must include at least one member whose primary concerns are in scientific areas and at least one member whose primary concerns are in nonscientific areas.</a:t>
          </a:r>
          <a:endParaRPr lang="en-US" sz="3800" kern="1200"/>
        </a:p>
      </dsp:txBody>
      <dsp:txXfrm>
        <a:off x="0" y="45520"/>
        <a:ext cx="6713552" cy="40281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ECCE4-484D-4C33-A1E0-FF809F41985B}">
      <dsp:nvSpPr>
        <dsp:cNvPr id="0" name=""/>
        <dsp:cNvSpPr/>
      </dsp:nvSpPr>
      <dsp:spPr>
        <a:xfrm>
          <a:off x="0" y="45520"/>
          <a:ext cx="6713552" cy="40281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dirty="0"/>
            <a:t>An IRB must include at least one member who is not otherwise affiliated with the institution and who is not part of the immediate family of a person who is affiliated with the institution.</a:t>
          </a:r>
          <a:endParaRPr lang="en-US" sz="3800" kern="1200" dirty="0"/>
        </a:p>
      </dsp:txBody>
      <dsp:txXfrm>
        <a:off x="0" y="45520"/>
        <a:ext cx="6713552" cy="40281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FB3D0-C629-4604-A6CE-D0358ADF6C9E}">
      <dsp:nvSpPr>
        <dsp:cNvPr id="0" name=""/>
        <dsp:cNvSpPr/>
      </dsp:nvSpPr>
      <dsp:spPr>
        <a:xfrm>
          <a:off x="0" y="6725"/>
          <a:ext cx="5181600" cy="2125743"/>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Independent or commercial IRBs</a:t>
          </a:r>
        </a:p>
      </dsp:txBody>
      <dsp:txXfrm>
        <a:off x="103770" y="110495"/>
        <a:ext cx="4974060" cy="1918203"/>
      </dsp:txXfrm>
    </dsp:sp>
    <dsp:sp modelId="{7C45CBA3-EA99-4D40-B26E-34F69023D410}">
      <dsp:nvSpPr>
        <dsp:cNvPr id="0" name=""/>
        <dsp:cNvSpPr/>
      </dsp:nvSpPr>
      <dsp:spPr>
        <a:xfrm>
          <a:off x="0" y="2218869"/>
          <a:ext cx="5181600" cy="2125743"/>
        </a:xfrm>
        <a:prstGeom prst="round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IRBs based within institutions, such as universities and hospitals or private companies</a:t>
          </a:r>
        </a:p>
      </dsp:txBody>
      <dsp:txXfrm>
        <a:off x="103770" y="2322639"/>
        <a:ext cx="4974060" cy="191820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8AC30-0F4B-4119-ADF9-BCCC7D572F38}"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F717F-9225-44EF-BB02-9B4E32F6083C}" type="slidenum">
              <a:rPr lang="en-US" smtClean="0"/>
              <a:t>‹#›</a:t>
            </a:fld>
            <a:endParaRPr lang="en-US"/>
          </a:p>
        </p:txBody>
      </p:sp>
    </p:spTree>
    <p:extLst>
      <p:ext uri="{BB962C8B-B14F-4D97-AF65-F5344CB8AC3E}">
        <p14:creationId xmlns:p14="http://schemas.microsoft.com/office/powerpoint/2010/main" val="119635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Not sure about this wording - but it’s a start</a:t>
            </a:r>
          </a:p>
        </p:txBody>
      </p:sp>
      <p:sp>
        <p:nvSpPr>
          <p:cNvPr id="4" name="Slide Number Placeholder 3"/>
          <p:cNvSpPr>
            <a:spLocks noGrp="1"/>
          </p:cNvSpPr>
          <p:nvPr>
            <p:ph type="sldNum" sz="quarter" idx="5"/>
          </p:nvPr>
        </p:nvSpPr>
        <p:spPr/>
        <p:txBody>
          <a:bodyPr/>
          <a:lstStyle/>
          <a:p>
            <a:pPr>
              <a:defRPr/>
            </a:pPr>
            <a:fld id="{4256654E-0DEC-4BAD-838C-E36C33CA3B11}" type="slidenum">
              <a:rPr lang="en-US" altLang="en-US" smtClean="0"/>
              <a:pPr>
                <a:defRPr/>
              </a:pPr>
              <a:t>25</a:t>
            </a:fld>
            <a:endParaRPr lang="en-US" altLang="en-US"/>
          </a:p>
        </p:txBody>
      </p:sp>
    </p:spTree>
    <p:extLst>
      <p:ext uri="{BB962C8B-B14F-4D97-AF65-F5344CB8AC3E}">
        <p14:creationId xmlns:p14="http://schemas.microsoft.com/office/powerpoint/2010/main" val="108074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Not sure about this wording - but it’s a start</a:t>
            </a:r>
          </a:p>
        </p:txBody>
      </p:sp>
      <p:sp>
        <p:nvSpPr>
          <p:cNvPr id="4" name="Slide Number Placeholder 3"/>
          <p:cNvSpPr>
            <a:spLocks noGrp="1"/>
          </p:cNvSpPr>
          <p:nvPr>
            <p:ph type="sldNum" sz="quarter" idx="5"/>
          </p:nvPr>
        </p:nvSpPr>
        <p:spPr/>
        <p:txBody>
          <a:bodyPr/>
          <a:lstStyle/>
          <a:p>
            <a:pPr>
              <a:defRPr/>
            </a:pPr>
            <a:fld id="{4256654E-0DEC-4BAD-838C-E36C33CA3B11}" type="slidenum">
              <a:rPr lang="en-US" altLang="en-US" smtClean="0"/>
              <a:pPr>
                <a:defRPr/>
              </a:pPr>
              <a:t>26</a:t>
            </a:fld>
            <a:endParaRPr lang="en-US" altLang="en-US"/>
          </a:p>
        </p:txBody>
      </p:sp>
    </p:spTree>
    <p:extLst>
      <p:ext uri="{BB962C8B-B14F-4D97-AF65-F5344CB8AC3E}">
        <p14:creationId xmlns:p14="http://schemas.microsoft.com/office/powerpoint/2010/main" val="331359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56654E-0DEC-4BAD-838C-E36C33CA3B11}" type="slidenum">
              <a:rPr lang="en-US" altLang="en-US" smtClean="0"/>
              <a:pPr>
                <a:defRPr/>
              </a:pPr>
              <a:t>39</a:t>
            </a:fld>
            <a:endParaRPr lang="en-US" altLang="en-US"/>
          </a:p>
        </p:txBody>
      </p:sp>
    </p:spTree>
    <p:extLst>
      <p:ext uri="{BB962C8B-B14F-4D97-AF65-F5344CB8AC3E}">
        <p14:creationId xmlns:p14="http://schemas.microsoft.com/office/powerpoint/2010/main" val="228904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56654E-0DEC-4BAD-838C-E36C33CA3B11}" type="slidenum">
              <a:rPr lang="en-US" altLang="en-US" smtClean="0"/>
              <a:pPr>
                <a:defRPr/>
              </a:pPr>
              <a:t>40</a:t>
            </a:fld>
            <a:endParaRPr lang="en-US" altLang="en-US"/>
          </a:p>
        </p:txBody>
      </p:sp>
    </p:spTree>
    <p:extLst>
      <p:ext uri="{BB962C8B-B14F-4D97-AF65-F5344CB8AC3E}">
        <p14:creationId xmlns:p14="http://schemas.microsoft.com/office/powerpoint/2010/main" val="368847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56654E-0DEC-4BAD-838C-E36C33CA3B11}" type="slidenum">
              <a:rPr lang="en-US" altLang="en-US" smtClean="0"/>
              <a:pPr>
                <a:defRPr/>
              </a:pPr>
              <a:t>41</a:t>
            </a:fld>
            <a:endParaRPr lang="en-US" altLang="en-US"/>
          </a:p>
        </p:txBody>
      </p:sp>
    </p:spTree>
    <p:extLst>
      <p:ext uri="{BB962C8B-B14F-4D97-AF65-F5344CB8AC3E}">
        <p14:creationId xmlns:p14="http://schemas.microsoft.com/office/powerpoint/2010/main" val="234122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AAA4-C156-5825-3772-A0BCB55E7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0D3286-4113-40A5-CA81-1582D4545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568CA-92AD-A5F7-D4EE-433B1F6FA1A2}"/>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5" name="Footer Placeholder 4">
            <a:extLst>
              <a:ext uri="{FF2B5EF4-FFF2-40B4-BE49-F238E27FC236}">
                <a16:creationId xmlns:a16="http://schemas.microsoft.com/office/drawing/2014/main" id="{C9C3C6C8-B37D-619C-AA25-ED09029FF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7BFE0-340A-37D2-AF54-EDD8D1809960}"/>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40268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30C8-DF0C-322D-3CC4-C08F4D9D1A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D2A6E2-19B0-618F-4250-FC9183F268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F0F45-7DF5-0970-AFFA-8E7B97F276E7}"/>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5" name="Footer Placeholder 4">
            <a:extLst>
              <a:ext uri="{FF2B5EF4-FFF2-40B4-BE49-F238E27FC236}">
                <a16:creationId xmlns:a16="http://schemas.microsoft.com/office/drawing/2014/main" id="{9422C6B7-A160-3257-C058-2BCB522B0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C6F9A-3CE5-AAEB-0F94-43E11DC29EF5}"/>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278340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AC1B7-7F1E-E338-5343-F6E4076EB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5B8BF-0D06-5BB2-09FB-9020DFB936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5DB26-D626-CF33-5FDF-B7C7165CF036}"/>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5" name="Footer Placeholder 4">
            <a:extLst>
              <a:ext uri="{FF2B5EF4-FFF2-40B4-BE49-F238E27FC236}">
                <a16:creationId xmlns:a16="http://schemas.microsoft.com/office/drawing/2014/main" id="{76AFE344-0536-9B76-A28D-4A5B0C71B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68E8F-5761-04AA-0AD1-B458F9C0B29E}"/>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309000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CDF5-9AF4-4EC3-27AA-A483DA960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AD7FB-E6F2-6AE5-6543-A4D644549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02BFD-ED6B-B082-3FA9-0456771360EE}"/>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5" name="Footer Placeholder 4">
            <a:extLst>
              <a:ext uri="{FF2B5EF4-FFF2-40B4-BE49-F238E27FC236}">
                <a16:creationId xmlns:a16="http://schemas.microsoft.com/office/drawing/2014/main" id="{109E8484-8ADA-97D7-2AF6-34817C6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EF722-A28D-D945-2145-E1E1494F0AB2}"/>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164955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163E-57B1-668F-9A1C-AE2199E54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EEBF5F-8A18-65F7-4389-EA3430FD41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865B8C-E31C-6387-5611-1156BEFC0DEC}"/>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5" name="Footer Placeholder 4">
            <a:extLst>
              <a:ext uri="{FF2B5EF4-FFF2-40B4-BE49-F238E27FC236}">
                <a16:creationId xmlns:a16="http://schemas.microsoft.com/office/drawing/2014/main" id="{B9FCCC23-669E-C9AC-80C3-FEB1A4647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1DEC-8B5A-9F06-4345-FF15D71C7DC8}"/>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38688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F636-8787-3F0F-446C-0E9F59BC0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A305A-AE59-D742-82C1-8F06C15B9F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B0ED7-325B-303B-BA0E-4C03E8E5DC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C6182-038E-E33B-0B4A-68E8FAFAAC9E}"/>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6" name="Footer Placeholder 5">
            <a:extLst>
              <a:ext uri="{FF2B5EF4-FFF2-40B4-BE49-F238E27FC236}">
                <a16:creationId xmlns:a16="http://schemas.microsoft.com/office/drawing/2014/main" id="{50B26DB2-D877-73E9-0AB6-1E5B6B27A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EC1EA-A46D-E613-DC79-C25E23542FE5}"/>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250250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60DD-3B15-5926-9022-EC36878EE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7DBBD-6E98-6FE4-0A07-2BBC4D477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CFF12B-281C-4C53-5734-979C0C8E3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A150C-6FBA-6BB0-DEEE-09EEAEF461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44238D-0323-608F-76B3-BC5DE878E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464CA8-8022-E826-DC09-F06867CD6055}"/>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8" name="Footer Placeholder 7">
            <a:extLst>
              <a:ext uri="{FF2B5EF4-FFF2-40B4-BE49-F238E27FC236}">
                <a16:creationId xmlns:a16="http://schemas.microsoft.com/office/drawing/2014/main" id="{A57C8CD8-1908-9469-5458-04EDBF8907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4EA3FF-BCED-8E78-F8E3-FF2A28A86F0A}"/>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331346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4FB4-168E-8579-13D8-159823F84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1AFA56-5141-26D4-5663-2CFAC92B801A}"/>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4" name="Footer Placeholder 3">
            <a:extLst>
              <a:ext uri="{FF2B5EF4-FFF2-40B4-BE49-F238E27FC236}">
                <a16:creationId xmlns:a16="http://schemas.microsoft.com/office/drawing/2014/main" id="{ED993BEC-235B-C5E1-17DE-CD328DAC3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376995-B7F2-E906-A918-298FD0DA7EB5}"/>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206396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681E-FBFA-9BE6-CA45-390DE80AB385}"/>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3" name="Footer Placeholder 2">
            <a:extLst>
              <a:ext uri="{FF2B5EF4-FFF2-40B4-BE49-F238E27FC236}">
                <a16:creationId xmlns:a16="http://schemas.microsoft.com/office/drawing/2014/main" id="{AD8289F7-0560-87B0-ACEB-E02A53D1A8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86626D-E12A-AA69-1620-4191E1A99742}"/>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2622723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D4A2-A535-0FE0-B2E2-ABFE13FFBE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F7F7D4-A451-BEA5-8CC0-7EEB600A7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3CB59D-229D-47B8-B9A9-D11508D23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CBE573-CD8B-058E-E9D1-4CEE36E45B28}"/>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6" name="Footer Placeholder 5">
            <a:extLst>
              <a:ext uri="{FF2B5EF4-FFF2-40B4-BE49-F238E27FC236}">
                <a16:creationId xmlns:a16="http://schemas.microsoft.com/office/drawing/2014/main" id="{1B43C1F8-CBE1-A2E0-36A5-302C849C6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23E67-B64C-4CFB-CED1-671A9BD9A962}"/>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253338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EF14-F961-74E8-D42E-486605F7A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599368-1D9F-2F18-5D83-BAA78A7016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248CA-8B78-4B3F-1563-D4888C4A5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F49F8-C16D-B9C8-732B-9BA4D8A015C3}"/>
              </a:ext>
            </a:extLst>
          </p:cNvPr>
          <p:cNvSpPr>
            <a:spLocks noGrp="1"/>
          </p:cNvSpPr>
          <p:nvPr>
            <p:ph type="dt" sz="half" idx="10"/>
          </p:nvPr>
        </p:nvSpPr>
        <p:spPr/>
        <p:txBody>
          <a:bodyPr/>
          <a:lstStyle/>
          <a:p>
            <a:fld id="{34E31AED-66F8-4D26-879E-CF81CB823DA9}" type="datetimeFigureOut">
              <a:rPr lang="en-US" smtClean="0"/>
              <a:t>9/12/2024</a:t>
            </a:fld>
            <a:endParaRPr lang="en-US"/>
          </a:p>
        </p:txBody>
      </p:sp>
      <p:sp>
        <p:nvSpPr>
          <p:cNvPr id="6" name="Footer Placeholder 5">
            <a:extLst>
              <a:ext uri="{FF2B5EF4-FFF2-40B4-BE49-F238E27FC236}">
                <a16:creationId xmlns:a16="http://schemas.microsoft.com/office/drawing/2014/main" id="{A48D63B1-1DF8-55E6-CB61-8466369D8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D72625-EF17-741E-C85B-F284544D85B2}"/>
              </a:ext>
            </a:extLst>
          </p:cNvPr>
          <p:cNvSpPr>
            <a:spLocks noGrp="1"/>
          </p:cNvSpPr>
          <p:nvPr>
            <p:ph type="sldNum" sz="quarter" idx="12"/>
          </p:nvPr>
        </p:nvSpPr>
        <p:spPr/>
        <p:txBody>
          <a:bodyPr/>
          <a:lstStyle/>
          <a:p>
            <a:fld id="{8DBC4035-0FE2-4360-9D3E-C36990B9FE23}" type="slidenum">
              <a:rPr lang="en-US" smtClean="0"/>
              <a:t>‹#›</a:t>
            </a:fld>
            <a:endParaRPr lang="en-US"/>
          </a:p>
        </p:txBody>
      </p:sp>
    </p:spTree>
    <p:extLst>
      <p:ext uri="{BB962C8B-B14F-4D97-AF65-F5344CB8AC3E}">
        <p14:creationId xmlns:p14="http://schemas.microsoft.com/office/powerpoint/2010/main" val="318897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CE8F8-65E3-8880-636F-68877CB62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C9C8B-0233-2DE6-91E4-9894989AE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F3C83-C47D-2AF9-EE80-E307C2C89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E31AED-66F8-4D26-879E-CF81CB823DA9}" type="datetimeFigureOut">
              <a:rPr lang="en-US" smtClean="0"/>
              <a:t>9/12/2024</a:t>
            </a:fld>
            <a:endParaRPr lang="en-US"/>
          </a:p>
        </p:txBody>
      </p:sp>
      <p:sp>
        <p:nvSpPr>
          <p:cNvPr id="5" name="Footer Placeholder 4">
            <a:extLst>
              <a:ext uri="{FF2B5EF4-FFF2-40B4-BE49-F238E27FC236}">
                <a16:creationId xmlns:a16="http://schemas.microsoft.com/office/drawing/2014/main" id="{B41842EB-3076-72E4-67C2-810B52A389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7635131-F4DC-C29F-611E-889F3ACED2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BC4035-0FE2-4360-9D3E-C36990B9FE23}" type="slidenum">
              <a:rPr lang="en-US" smtClean="0"/>
              <a:t>‹#›</a:t>
            </a:fld>
            <a:endParaRPr lang="en-US"/>
          </a:p>
        </p:txBody>
      </p:sp>
    </p:spTree>
    <p:extLst>
      <p:ext uri="{BB962C8B-B14F-4D97-AF65-F5344CB8AC3E}">
        <p14:creationId xmlns:p14="http://schemas.microsoft.com/office/powerpoint/2010/main" val="122691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jp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hhs.gov/ohrp/regulations-and-policy/regulations/45-cfr-46/revised-common-rule-regulatory-text/index.html#46.116"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hhs.gov/ohrp/regulations-and-policy/regulations/45-cfr-46/revised-common-rule-regulatory-text/index.html#46.117"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microsoft.com/office/2018/10/relationships/comments" Target="../comments/modernComment_32C_461CB00F.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ur Javan tree frogs sitting on a twig">
            <a:extLst>
              <a:ext uri="{FF2B5EF4-FFF2-40B4-BE49-F238E27FC236}">
                <a16:creationId xmlns:a16="http://schemas.microsoft.com/office/drawing/2014/main" id="{2F4CD1E6-3CBE-ECB6-9003-3FD33E1D8B35}"/>
              </a:ext>
            </a:extLst>
          </p:cNvPr>
          <p:cNvPicPr>
            <a:picLocks noChangeAspect="1"/>
          </p:cNvPicPr>
          <p:nvPr/>
        </p:nvPicPr>
        <p:blipFill>
          <a:blip r:embed="rId2">
            <a:extLst>
              <a:ext uri="{28A0092B-C50C-407E-A947-70E740481C1C}">
                <a14:useLocalDpi xmlns:a14="http://schemas.microsoft.com/office/drawing/2010/main" val="0"/>
              </a:ext>
            </a:extLst>
          </a:blip>
          <a:srcRect t="12305" b="3425"/>
          <a:stretch/>
        </p:blipFill>
        <p:spPr>
          <a:xfrm>
            <a:off x="20" y="-22"/>
            <a:ext cx="12191977" cy="6858022"/>
          </a:xfrm>
          <a:prstGeom prst="rect">
            <a:avLst/>
          </a:prstGeom>
        </p:spPr>
      </p:pic>
      <p:sp>
        <p:nvSpPr>
          <p:cNvPr id="46" name="Rectangle 4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3F91D-10C5-EA9C-A271-ADEF4E633B7D}"/>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Let’s Review Some Research</a:t>
            </a:r>
          </a:p>
        </p:txBody>
      </p:sp>
      <p:sp>
        <p:nvSpPr>
          <p:cNvPr id="3" name="Subtitle 2">
            <a:extLst>
              <a:ext uri="{FF2B5EF4-FFF2-40B4-BE49-F238E27FC236}">
                <a16:creationId xmlns:a16="http://schemas.microsoft.com/office/drawing/2014/main" id="{E01CCDC6-27F0-19CE-8915-9B0D7272CCFE}"/>
              </a:ext>
            </a:extLst>
          </p:cNvPr>
          <p:cNvSpPr>
            <a:spLocks noGrp="1"/>
          </p:cNvSpPr>
          <p:nvPr>
            <p:ph type="subTitle" idx="1"/>
          </p:nvPr>
        </p:nvSpPr>
        <p:spPr>
          <a:xfrm>
            <a:off x="643466" y="4551037"/>
            <a:ext cx="5449479" cy="1578054"/>
          </a:xfrm>
        </p:spPr>
        <p:txBody>
          <a:bodyPr anchor="b">
            <a:normAutofit/>
          </a:bodyPr>
          <a:lstStyle/>
          <a:p>
            <a:pPr algn="l"/>
            <a:r>
              <a:rPr lang="en-US">
                <a:solidFill>
                  <a:srgbClr val="FFFFFF"/>
                </a:solidFill>
              </a:rPr>
              <a:t>Nichelle Cobb</a:t>
            </a:r>
          </a:p>
          <a:p>
            <a:pPr algn="l"/>
            <a:r>
              <a:rPr lang="en-US">
                <a:solidFill>
                  <a:srgbClr val="FFFFFF"/>
                </a:solidFill>
              </a:rPr>
              <a:t>Nancy Olson</a:t>
            </a:r>
          </a:p>
        </p:txBody>
      </p:sp>
      <p:sp>
        <p:nvSpPr>
          <p:cNvPr id="47" name="Rectangle 4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386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5BFF-612A-4C76-A4BA-9059FD83705B}"/>
              </a:ext>
            </a:extLst>
          </p:cNvPr>
          <p:cNvSpPr>
            <a:spLocks noGrp="1"/>
          </p:cNvSpPr>
          <p:nvPr>
            <p:ph type="title"/>
          </p:nvPr>
        </p:nvSpPr>
        <p:spPr>
          <a:xfrm>
            <a:off x="685800" y="0"/>
            <a:ext cx="9144000" cy="1071563"/>
          </a:xfrm>
        </p:spPr>
        <p:txBody>
          <a:bodyPr/>
          <a:lstStyle/>
          <a:p>
            <a:r>
              <a:rPr lang="en-US" sz="3200" b="1" dirty="0"/>
              <a:t>§46.111 Criteria for IRB Approval of Research </a:t>
            </a:r>
          </a:p>
        </p:txBody>
      </p:sp>
      <p:pic>
        <p:nvPicPr>
          <p:cNvPr id="9" name="Content Placeholder 8">
            <a:extLst>
              <a:ext uri="{FF2B5EF4-FFF2-40B4-BE49-F238E27FC236}">
                <a16:creationId xmlns:a16="http://schemas.microsoft.com/office/drawing/2014/main" id="{3A310D1D-DC31-B541-96FE-A40F48850C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057" y="1208315"/>
            <a:ext cx="6781800" cy="5029200"/>
          </a:xfrm>
        </p:spPr>
      </p:pic>
    </p:spTree>
    <p:extLst>
      <p:ext uri="{BB962C8B-B14F-4D97-AF65-F5344CB8AC3E}">
        <p14:creationId xmlns:p14="http://schemas.microsoft.com/office/powerpoint/2010/main" val="195655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5BFF-612A-4C76-A4BA-9059FD83705B}"/>
              </a:ext>
            </a:extLst>
          </p:cNvPr>
          <p:cNvSpPr>
            <a:spLocks noGrp="1"/>
          </p:cNvSpPr>
          <p:nvPr>
            <p:ph type="title"/>
          </p:nvPr>
        </p:nvSpPr>
        <p:spPr>
          <a:xfrm>
            <a:off x="685800" y="0"/>
            <a:ext cx="9144000" cy="1071563"/>
          </a:xfrm>
        </p:spPr>
        <p:txBody>
          <a:bodyPr/>
          <a:lstStyle/>
          <a:p>
            <a:r>
              <a:rPr lang="en-US" sz="3200" b="1" dirty="0"/>
              <a:t>§46.111 Criteria for IRB Approval of Research </a:t>
            </a:r>
          </a:p>
        </p:txBody>
      </p:sp>
      <p:pic>
        <p:nvPicPr>
          <p:cNvPr id="9" name="Content Placeholder 8">
            <a:extLst>
              <a:ext uri="{FF2B5EF4-FFF2-40B4-BE49-F238E27FC236}">
                <a16:creationId xmlns:a16="http://schemas.microsoft.com/office/drawing/2014/main" id="{3A310D1D-DC31-B541-96FE-A40F48850C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057" y="1208315"/>
            <a:ext cx="6781800" cy="5029200"/>
          </a:xfrm>
        </p:spPr>
      </p:pic>
      <p:sp>
        <p:nvSpPr>
          <p:cNvPr id="3" name="Rectangle 2">
            <a:extLst>
              <a:ext uri="{FF2B5EF4-FFF2-40B4-BE49-F238E27FC236}">
                <a16:creationId xmlns:a16="http://schemas.microsoft.com/office/drawing/2014/main" id="{6CA2E6A8-A5A0-B04B-B5F5-485B778BA7F7}"/>
              </a:ext>
            </a:extLst>
          </p:cNvPr>
          <p:cNvSpPr/>
          <p:nvPr/>
        </p:nvSpPr>
        <p:spPr bwMode="auto">
          <a:xfrm>
            <a:off x="723898" y="3769434"/>
            <a:ext cx="2971800" cy="21473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79523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5BFF-612A-4C76-A4BA-9059FD83705B}"/>
              </a:ext>
            </a:extLst>
          </p:cNvPr>
          <p:cNvSpPr>
            <a:spLocks noGrp="1"/>
          </p:cNvSpPr>
          <p:nvPr>
            <p:ph type="title"/>
          </p:nvPr>
        </p:nvSpPr>
        <p:spPr>
          <a:xfrm>
            <a:off x="685800" y="0"/>
            <a:ext cx="9144000" cy="1071563"/>
          </a:xfrm>
        </p:spPr>
        <p:txBody>
          <a:bodyPr/>
          <a:lstStyle/>
          <a:p>
            <a:r>
              <a:rPr lang="en-US" sz="3200" b="1" dirty="0"/>
              <a:t>§46.111 Criteria for IRB Approval of Research </a:t>
            </a:r>
          </a:p>
        </p:txBody>
      </p:sp>
      <p:pic>
        <p:nvPicPr>
          <p:cNvPr id="9" name="Content Placeholder 8">
            <a:extLst>
              <a:ext uri="{FF2B5EF4-FFF2-40B4-BE49-F238E27FC236}">
                <a16:creationId xmlns:a16="http://schemas.microsoft.com/office/drawing/2014/main" id="{3A310D1D-DC31-B541-96FE-A40F48850C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057" y="1208315"/>
            <a:ext cx="6781800" cy="5029200"/>
          </a:xfrm>
        </p:spPr>
      </p:pic>
      <p:sp>
        <p:nvSpPr>
          <p:cNvPr id="3" name="Rectangle 2">
            <a:extLst>
              <a:ext uri="{FF2B5EF4-FFF2-40B4-BE49-F238E27FC236}">
                <a16:creationId xmlns:a16="http://schemas.microsoft.com/office/drawing/2014/main" id="{6CA2E6A8-A5A0-B04B-B5F5-485B778BA7F7}"/>
              </a:ext>
            </a:extLst>
          </p:cNvPr>
          <p:cNvSpPr/>
          <p:nvPr/>
        </p:nvSpPr>
        <p:spPr bwMode="auto">
          <a:xfrm>
            <a:off x="723898" y="3769434"/>
            <a:ext cx="2971800" cy="21473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A07B97F5-9303-D907-B8E2-2E1FC9063EFF}"/>
              </a:ext>
            </a:extLst>
          </p:cNvPr>
          <p:cNvSpPr txBox="1"/>
          <p:nvPr/>
        </p:nvSpPr>
        <p:spPr>
          <a:xfrm>
            <a:off x="8267700" y="1208315"/>
            <a:ext cx="3124200" cy="4708981"/>
          </a:xfrm>
          <a:prstGeom prst="rect">
            <a:avLst/>
          </a:prstGeom>
          <a:solidFill>
            <a:schemeClr val="accent4">
              <a:lumMod val="20000"/>
              <a:lumOff val="80000"/>
            </a:schemeClr>
          </a:solidFill>
        </p:spPr>
        <p:txBody>
          <a:bodyPr wrap="square" rtlCol="0">
            <a:spAutoFit/>
          </a:bodyPr>
          <a:lstStyle/>
          <a:p>
            <a:r>
              <a:rPr lang="en-US" sz="2000" dirty="0"/>
              <a:t>The criteria for IRB approval of research are the same in the Common Rule, which has been adopted by many Federal agencies, and the FDA regulations.</a:t>
            </a:r>
          </a:p>
          <a:p>
            <a:endParaRPr lang="en-US" sz="2000" dirty="0"/>
          </a:p>
          <a:p>
            <a:r>
              <a:rPr lang="en-US" sz="2000" dirty="0"/>
              <a:t>The criteria are the same for expedited review (review by the IRB chair or one or more experienced IRB members designated by the chair) or convened board review.</a:t>
            </a:r>
          </a:p>
        </p:txBody>
      </p:sp>
    </p:spTree>
    <p:extLst>
      <p:ext uri="{BB962C8B-B14F-4D97-AF65-F5344CB8AC3E}">
        <p14:creationId xmlns:p14="http://schemas.microsoft.com/office/powerpoint/2010/main" val="402696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D769D8F2-37B9-05F8-31CF-838280B1F73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Who has to be on an IRB is outlined in regulations</a:t>
            </a:r>
            <a:endParaRPr lang="en-US" sz="4600"/>
          </a:p>
        </p:txBody>
      </p:sp>
      <p:sp>
        <p:nvSpPr>
          <p:cNvPr id="3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23" descr="Striped handwoven fabric">
            <a:extLst>
              <a:ext uri="{FF2B5EF4-FFF2-40B4-BE49-F238E27FC236}">
                <a16:creationId xmlns:a16="http://schemas.microsoft.com/office/drawing/2014/main" id="{B488431D-7B6B-F813-2441-6F69B64C13F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9827" r="15957" b="2"/>
          <a:stretch/>
        </p:blipFill>
        <p:spPr>
          <a:xfrm>
            <a:off x="7675658" y="2093976"/>
            <a:ext cx="3941064" cy="4096512"/>
          </a:xfrm>
          <a:prstGeom prst="rect">
            <a:avLst/>
          </a:prstGeom>
        </p:spPr>
      </p:pic>
      <p:graphicFrame>
        <p:nvGraphicFramePr>
          <p:cNvPr id="19" name="Content Placeholder 18">
            <a:extLst>
              <a:ext uri="{FF2B5EF4-FFF2-40B4-BE49-F238E27FC236}">
                <a16:creationId xmlns:a16="http://schemas.microsoft.com/office/drawing/2014/main" id="{53A00F66-4E99-D19F-E433-A1AEBDA9B729}"/>
              </a:ext>
            </a:extLst>
          </p:cNvPr>
          <p:cNvGraphicFramePr>
            <a:graphicFrameLocks noGrp="1"/>
          </p:cNvGraphicFramePr>
          <p:nvPr>
            <p:ph sz="half" idx="1"/>
            <p:extLst>
              <p:ext uri="{D42A27DB-BD31-4B8C-83A1-F6EECF244321}">
                <p14:modId xmlns:p14="http://schemas.microsoft.com/office/powerpoint/2010/main" val="256670311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8016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D769D8F2-37B9-05F8-31CF-838280B1F73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Who has to be on an IRB is outlined in regulations</a:t>
            </a:r>
            <a:endParaRPr lang="en-US" sz="46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Multi-colored lines">
            <a:extLst>
              <a:ext uri="{FF2B5EF4-FFF2-40B4-BE49-F238E27FC236}">
                <a16:creationId xmlns:a16="http://schemas.microsoft.com/office/drawing/2014/main" id="{94576A25-4A26-153B-E13B-B28857F7B4E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5114" r="20670" b="2"/>
          <a:stretch/>
        </p:blipFill>
        <p:spPr>
          <a:xfrm>
            <a:off x="7675658" y="2093976"/>
            <a:ext cx="3941064" cy="4096512"/>
          </a:xfrm>
          <a:prstGeom prst="rect">
            <a:avLst/>
          </a:prstGeom>
        </p:spPr>
      </p:pic>
      <p:graphicFrame>
        <p:nvGraphicFramePr>
          <p:cNvPr id="19" name="Content Placeholder 18">
            <a:extLst>
              <a:ext uri="{FF2B5EF4-FFF2-40B4-BE49-F238E27FC236}">
                <a16:creationId xmlns:a16="http://schemas.microsoft.com/office/drawing/2014/main" id="{53A00F66-4E99-D19F-E433-A1AEBDA9B729}"/>
              </a:ext>
            </a:extLst>
          </p:cNvPr>
          <p:cNvGraphicFramePr>
            <a:graphicFrameLocks noGrp="1"/>
          </p:cNvGraphicFramePr>
          <p:nvPr>
            <p:ph sz="half" idx="1"/>
            <p:extLst>
              <p:ext uri="{D42A27DB-BD31-4B8C-83A1-F6EECF244321}">
                <p14:modId xmlns:p14="http://schemas.microsoft.com/office/powerpoint/2010/main" val="3827851957"/>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052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D769D8F2-37B9-05F8-31CF-838280B1F73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Who has to be on an IRB is outlined in regulations</a:t>
            </a:r>
            <a:endParaRPr lang="en-US" sz="46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uzzles in brain">
            <a:extLst>
              <a:ext uri="{FF2B5EF4-FFF2-40B4-BE49-F238E27FC236}">
                <a16:creationId xmlns:a16="http://schemas.microsoft.com/office/drawing/2014/main" id="{465107DF-2A14-620F-86F2-66173091CB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6059" r="9725" b="2"/>
          <a:stretch/>
        </p:blipFill>
        <p:spPr>
          <a:xfrm>
            <a:off x="7675658" y="2093976"/>
            <a:ext cx="3941064" cy="4096512"/>
          </a:xfrm>
          <a:prstGeom prst="rect">
            <a:avLst/>
          </a:prstGeom>
        </p:spPr>
      </p:pic>
      <p:graphicFrame>
        <p:nvGraphicFramePr>
          <p:cNvPr id="19" name="Content Placeholder 18">
            <a:extLst>
              <a:ext uri="{FF2B5EF4-FFF2-40B4-BE49-F238E27FC236}">
                <a16:creationId xmlns:a16="http://schemas.microsoft.com/office/drawing/2014/main" id="{53A00F66-4E99-D19F-E433-A1AEBDA9B729}"/>
              </a:ext>
            </a:extLst>
          </p:cNvPr>
          <p:cNvGraphicFramePr>
            <a:graphicFrameLocks noGrp="1"/>
          </p:cNvGraphicFramePr>
          <p:nvPr>
            <p:ph sz="half" idx="1"/>
            <p:extLst>
              <p:ext uri="{D42A27DB-BD31-4B8C-83A1-F6EECF244321}">
                <p14:modId xmlns:p14="http://schemas.microsoft.com/office/powerpoint/2010/main" val="3107352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3760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D769D8F2-37B9-05F8-31CF-838280B1F73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Who has to be on an IRB is outlined in regulations</a:t>
            </a:r>
            <a:endParaRPr lang="en-US" sz="46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Boy and ladder illustration">
            <a:extLst>
              <a:ext uri="{FF2B5EF4-FFF2-40B4-BE49-F238E27FC236}">
                <a16:creationId xmlns:a16="http://schemas.microsoft.com/office/drawing/2014/main" id="{7EEF57D4-FF9D-719D-0AB6-8023721FB8C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032" r="2" b="2"/>
          <a:stretch/>
        </p:blipFill>
        <p:spPr>
          <a:xfrm>
            <a:off x="7675658" y="2093976"/>
            <a:ext cx="3941064" cy="4096512"/>
          </a:xfrm>
          <a:prstGeom prst="rect">
            <a:avLst/>
          </a:prstGeom>
        </p:spPr>
      </p:pic>
      <p:graphicFrame>
        <p:nvGraphicFramePr>
          <p:cNvPr id="19" name="Content Placeholder 18">
            <a:extLst>
              <a:ext uri="{FF2B5EF4-FFF2-40B4-BE49-F238E27FC236}">
                <a16:creationId xmlns:a16="http://schemas.microsoft.com/office/drawing/2014/main" id="{53A00F66-4E99-D19F-E433-A1AEBDA9B729}"/>
              </a:ext>
            </a:extLst>
          </p:cNvPr>
          <p:cNvGraphicFramePr>
            <a:graphicFrameLocks noGrp="1"/>
          </p:cNvGraphicFramePr>
          <p:nvPr>
            <p:ph sz="half" idx="1"/>
            <p:extLst>
              <p:ext uri="{D42A27DB-BD31-4B8C-83A1-F6EECF244321}">
                <p14:modId xmlns:p14="http://schemas.microsoft.com/office/powerpoint/2010/main" val="1902506849"/>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382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D769D8F2-37B9-05F8-31CF-838280B1F73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Who has to be on an IRB is outlined in regulations</a:t>
            </a:r>
            <a:endParaRPr lang="en-US" sz="46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ountdown in movie frame">
            <a:extLst>
              <a:ext uri="{FF2B5EF4-FFF2-40B4-BE49-F238E27FC236}">
                <a16:creationId xmlns:a16="http://schemas.microsoft.com/office/drawing/2014/main" id="{911F1AAC-6D80-07C9-4FE4-54B66E1339B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7107" r="28778" b="2"/>
          <a:stretch/>
        </p:blipFill>
        <p:spPr>
          <a:xfrm>
            <a:off x="7675658" y="2093976"/>
            <a:ext cx="3941064" cy="4096512"/>
          </a:xfrm>
          <a:prstGeom prst="rect">
            <a:avLst/>
          </a:prstGeom>
        </p:spPr>
      </p:pic>
      <p:graphicFrame>
        <p:nvGraphicFramePr>
          <p:cNvPr id="19" name="Content Placeholder 18">
            <a:extLst>
              <a:ext uri="{FF2B5EF4-FFF2-40B4-BE49-F238E27FC236}">
                <a16:creationId xmlns:a16="http://schemas.microsoft.com/office/drawing/2014/main" id="{53A00F66-4E99-D19F-E433-A1AEBDA9B729}"/>
              </a:ext>
            </a:extLst>
          </p:cNvPr>
          <p:cNvGraphicFramePr>
            <a:graphicFrameLocks noGrp="1"/>
          </p:cNvGraphicFramePr>
          <p:nvPr>
            <p:ph sz="half" idx="1"/>
            <p:extLst>
              <p:ext uri="{D42A27DB-BD31-4B8C-83A1-F6EECF244321}">
                <p14:modId xmlns:p14="http://schemas.microsoft.com/office/powerpoint/2010/main" val="398561050"/>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6511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D769D8F2-37B9-05F8-31CF-838280B1F73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Who has to be on an IRB is outlined in regulations</a:t>
            </a:r>
            <a:endParaRPr lang="en-US" sz="46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urreal white wooden doors in green field">
            <a:extLst>
              <a:ext uri="{FF2B5EF4-FFF2-40B4-BE49-F238E27FC236}">
                <a16:creationId xmlns:a16="http://schemas.microsoft.com/office/drawing/2014/main" id="{C9B05F19-1C66-008B-A3E6-76F8F6F3B3F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2299" r="13485" b="2"/>
          <a:stretch/>
        </p:blipFill>
        <p:spPr>
          <a:xfrm>
            <a:off x="7675658" y="2093976"/>
            <a:ext cx="3941064" cy="4096512"/>
          </a:xfrm>
          <a:prstGeom prst="rect">
            <a:avLst/>
          </a:prstGeom>
        </p:spPr>
      </p:pic>
      <p:graphicFrame>
        <p:nvGraphicFramePr>
          <p:cNvPr id="19" name="Content Placeholder 18">
            <a:extLst>
              <a:ext uri="{FF2B5EF4-FFF2-40B4-BE49-F238E27FC236}">
                <a16:creationId xmlns:a16="http://schemas.microsoft.com/office/drawing/2014/main" id="{53A00F66-4E99-D19F-E433-A1AEBDA9B729}"/>
              </a:ext>
            </a:extLst>
          </p:cNvPr>
          <p:cNvGraphicFramePr>
            <a:graphicFrameLocks noGrp="1"/>
          </p:cNvGraphicFramePr>
          <p:nvPr>
            <p:ph sz="half" idx="1"/>
            <p:extLst>
              <p:ext uri="{D42A27DB-BD31-4B8C-83A1-F6EECF244321}">
                <p14:modId xmlns:p14="http://schemas.microsoft.com/office/powerpoint/2010/main" val="4096857989"/>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2266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B65C65-0792-2840-8328-3A7DCA2FB3D5}"/>
              </a:ext>
            </a:extLst>
          </p:cNvPr>
          <p:cNvSpPr>
            <a:spLocks noGrp="1"/>
          </p:cNvSpPr>
          <p:nvPr>
            <p:ph type="title"/>
          </p:nvPr>
        </p:nvSpPr>
        <p:spPr/>
        <p:txBody>
          <a:bodyPr/>
          <a:lstStyle/>
          <a:p>
            <a:r>
              <a:rPr lang="en-US" b="1" dirty="0"/>
              <a:t>Different IRBs have different processes</a:t>
            </a:r>
          </a:p>
        </p:txBody>
      </p:sp>
      <p:graphicFrame>
        <p:nvGraphicFramePr>
          <p:cNvPr id="3" name="Content Placeholder 2">
            <a:extLst>
              <a:ext uri="{FF2B5EF4-FFF2-40B4-BE49-F238E27FC236}">
                <a16:creationId xmlns:a16="http://schemas.microsoft.com/office/drawing/2014/main" id="{59A2845C-807B-8EEC-DD5A-3D1F7D08A6A9}"/>
              </a:ext>
            </a:extLst>
          </p:cNvPr>
          <p:cNvGraphicFramePr>
            <a:graphicFrameLocks noGrp="1"/>
          </p:cNvGraphicFramePr>
          <p:nvPr>
            <p:ph sz="half" idx="1"/>
            <p:extLst>
              <p:ext uri="{D42A27DB-BD31-4B8C-83A1-F6EECF244321}">
                <p14:modId xmlns:p14="http://schemas.microsoft.com/office/powerpoint/2010/main" val="378221543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158E5577-9A3B-C81F-0760-F38BD3048812}"/>
              </a:ext>
            </a:extLst>
          </p:cNvPr>
          <p:cNvGraphicFramePr>
            <a:graphicFrameLocks noGrp="1"/>
          </p:cNvGraphicFramePr>
          <p:nvPr>
            <p:ph sz="half" idx="2"/>
            <p:extLst>
              <p:ext uri="{D42A27DB-BD31-4B8C-83A1-F6EECF244321}">
                <p14:modId xmlns:p14="http://schemas.microsoft.com/office/powerpoint/2010/main" val="3903006455"/>
              </p:ext>
            </p:extLst>
          </p:nvPr>
        </p:nvGraphicFramePr>
        <p:xfrm>
          <a:off x="6172200" y="1847396"/>
          <a:ext cx="5181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4621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8B32-A49B-F9C9-F308-478A4CF053B4}"/>
              </a:ext>
            </a:extLst>
          </p:cNvPr>
          <p:cNvSpPr>
            <a:spLocks noGrp="1"/>
          </p:cNvSpPr>
          <p:nvPr>
            <p:ph type="title"/>
          </p:nvPr>
        </p:nvSpPr>
        <p:spPr/>
        <p:txBody>
          <a:bodyPr/>
          <a:lstStyle/>
          <a:p>
            <a:r>
              <a:rPr lang="en-US" b="1" dirty="0"/>
              <a:t>Instructions</a:t>
            </a:r>
          </a:p>
        </p:txBody>
      </p:sp>
      <p:sp>
        <p:nvSpPr>
          <p:cNvPr id="3" name="Content Placeholder 2">
            <a:extLst>
              <a:ext uri="{FF2B5EF4-FFF2-40B4-BE49-F238E27FC236}">
                <a16:creationId xmlns:a16="http://schemas.microsoft.com/office/drawing/2014/main" id="{E8F700ED-E29A-6743-D8F6-4AA837CF8C9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81368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716D-4145-38F0-4FC8-0FC8D12B1419}"/>
              </a:ext>
            </a:extLst>
          </p:cNvPr>
          <p:cNvSpPr>
            <a:spLocks noGrp="1"/>
          </p:cNvSpPr>
          <p:nvPr>
            <p:ph type="title"/>
          </p:nvPr>
        </p:nvSpPr>
        <p:spPr/>
        <p:txBody>
          <a:bodyPr/>
          <a:lstStyle/>
          <a:p>
            <a:r>
              <a:rPr lang="en-US" b="1" dirty="0"/>
              <a:t>Before IRB Review</a:t>
            </a:r>
          </a:p>
        </p:txBody>
      </p:sp>
      <p:sp>
        <p:nvSpPr>
          <p:cNvPr id="3" name="Content Placeholder 2">
            <a:extLst>
              <a:ext uri="{FF2B5EF4-FFF2-40B4-BE49-F238E27FC236}">
                <a16:creationId xmlns:a16="http://schemas.microsoft.com/office/drawing/2014/main" id="{9ADF693D-9BC6-6CD8-3C95-772EC7D58E2A}"/>
              </a:ext>
            </a:extLst>
          </p:cNvPr>
          <p:cNvSpPr>
            <a:spLocks noGrp="1"/>
          </p:cNvSpPr>
          <p:nvPr>
            <p:ph sz="half" idx="1"/>
          </p:nvPr>
        </p:nvSpPr>
        <p:spPr/>
        <p:txBody>
          <a:bodyPr vert="horz" lIns="91440" tIns="45720" rIns="91440" bIns="45720" rtlCol="0" anchor="t">
            <a:normAutofit/>
          </a:bodyPr>
          <a:lstStyle/>
          <a:p>
            <a:r>
              <a:rPr lang="en-US" dirty="0"/>
              <a:t>Assessment of review route: exempt, expedited, or convened </a:t>
            </a:r>
            <a:r>
              <a:rPr lang="en-US"/>
              <a:t>board</a:t>
            </a:r>
            <a:r>
              <a:rPr lang="en-US" dirty="0"/>
              <a:t> </a:t>
            </a:r>
            <a:r>
              <a:rPr lang="en-US"/>
              <a:t>review</a:t>
            </a:r>
            <a:endParaRPr lang="en-US" dirty="0"/>
          </a:p>
          <a:p>
            <a:r>
              <a:rPr lang="en-US" dirty="0"/>
              <a:t>Pre-review by IRB staff may occur</a:t>
            </a:r>
          </a:p>
          <a:p>
            <a:pPr lvl="1"/>
            <a:r>
              <a:rPr lang="en-US" dirty="0"/>
              <a:t>Assess application for completeness</a:t>
            </a:r>
          </a:p>
          <a:p>
            <a:pPr lvl="1"/>
            <a:r>
              <a:rPr lang="en-US" dirty="0"/>
              <a:t>Check for ancillary reviews</a:t>
            </a:r>
          </a:p>
          <a:p>
            <a:pPr lvl="1"/>
            <a:r>
              <a:rPr lang="en-US" dirty="0"/>
              <a:t>Some reviews are in-depth</a:t>
            </a:r>
          </a:p>
        </p:txBody>
      </p:sp>
      <p:pic>
        <p:nvPicPr>
          <p:cNvPr id="6" name="Content Placeholder 5" descr="Cat with scratching post">
            <a:extLst>
              <a:ext uri="{FF2B5EF4-FFF2-40B4-BE49-F238E27FC236}">
                <a16:creationId xmlns:a16="http://schemas.microsoft.com/office/drawing/2014/main" id="{1106D3D9-320E-D68F-8E3C-CF68C2AE11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2058" y="1825625"/>
            <a:ext cx="2901884" cy="4351338"/>
          </a:xfrm>
        </p:spPr>
      </p:pic>
    </p:spTree>
    <p:extLst>
      <p:ext uri="{BB962C8B-B14F-4D97-AF65-F5344CB8AC3E}">
        <p14:creationId xmlns:p14="http://schemas.microsoft.com/office/powerpoint/2010/main" val="1346741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CA3B0-ED0C-BA2F-9087-E7B0CBBC4C4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Let’s Apply the Criteria for IRB Approval</a:t>
            </a:r>
          </a:p>
        </p:txBody>
      </p:sp>
      <p:pic>
        <p:nvPicPr>
          <p:cNvPr id="5" name="Content Placeholder 4" descr="Head outline and magnifying glass">
            <a:extLst>
              <a:ext uri="{FF2B5EF4-FFF2-40B4-BE49-F238E27FC236}">
                <a16:creationId xmlns:a16="http://schemas.microsoft.com/office/drawing/2014/main" id="{A5E75825-5095-467B-02DD-5DD2C6BAD1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777316" y="1164777"/>
            <a:ext cx="6780700" cy="4526117"/>
          </a:xfrm>
          <a:prstGeom prst="rect">
            <a:avLst/>
          </a:prstGeom>
        </p:spPr>
      </p:pic>
    </p:spTree>
    <p:extLst>
      <p:ext uri="{BB962C8B-B14F-4D97-AF65-F5344CB8AC3E}">
        <p14:creationId xmlns:p14="http://schemas.microsoft.com/office/powerpoint/2010/main" val="871846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0206-6D0A-49AB-89D8-4081D3F676C2}"/>
              </a:ext>
            </a:extLst>
          </p:cNvPr>
          <p:cNvSpPr>
            <a:spLocks noGrp="1"/>
          </p:cNvSpPr>
          <p:nvPr>
            <p:ph type="title"/>
          </p:nvPr>
        </p:nvSpPr>
        <p:spPr>
          <a:xfrm>
            <a:off x="906291" y="135378"/>
            <a:ext cx="9128760" cy="1071563"/>
          </a:xfrm>
        </p:spPr>
        <p:txBody>
          <a:bodyPr/>
          <a:lstStyle/>
          <a:p>
            <a:r>
              <a:rPr lang="en-US" sz="3200" b="1" dirty="0"/>
              <a:t>§46.111 Criteria for IRB Approval of Research</a:t>
            </a:r>
          </a:p>
        </p:txBody>
      </p:sp>
      <p:sp>
        <p:nvSpPr>
          <p:cNvPr id="3" name="Content Placeholder 2">
            <a:extLst>
              <a:ext uri="{FF2B5EF4-FFF2-40B4-BE49-F238E27FC236}">
                <a16:creationId xmlns:a16="http://schemas.microsoft.com/office/drawing/2014/main" id="{6C361C23-3C09-497E-AA10-EF3C1803504B}"/>
              </a:ext>
            </a:extLst>
          </p:cNvPr>
          <p:cNvSpPr>
            <a:spLocks noGrp="1"/>
          </p:cNvSpPr>
          <p:nvPr>
            <p:ph idx="1"/>
          </p:nvPr>
        </p:nvSpPr>
        <p:spPr>
          <a:xfrm>
            <a:off x="1219198" y="1381816"/>
            <a:ext cx="5551715" cy="4021174"/>
          </a:xfrm>
          <a:ln>
            <a:solidFill>
              <a:srgbClr val="7030A0"/>
            </a:solidFill>
          </a:ln>
        </p:spPr>
        <p:txBody>
          <a:bodyPr>
            <a:noAutofit/>
          </a:bodyPr>
          <a:lstStyle/>
          <a:p>
            <a:pPr marL="0" indent="0">
              <a:buNone/>
            </a:pPr>
            <a:r>
              <a:rPr lang="en-US" sz="3200" dirty="0"/>
              <a:t>(a) In order to approve research covered by this policy the IRB shall determine that all of the following requirements are satisfied:</a:t>
            </a:r>
          </a:p>
        </p:txBody>
      </p:sp>
      <p:grpSp>
        <p:nvGrpSpPr>
          <p:cNvPr id="4" name="Group 3">
            <a:extLst>
              <a:ext uri="{FF2B5EF4-FFF2-40B4-BE49-F238E27FC236}">
                <a16:creationId xmlns:a16="http://schemas.microsoft.com/office/drawing/2014/main" id="{2C7FD7DA-5EB3-1343-AACD-065FCB2641C5}"/>
              </a:ext>
            </a:extLst>
          </p:cNvPr>
          <p:cNvGrpSpPr/>
          <p:nvPr/>
        </p:nvGrpSpPr>
        <p:grpSpPr>
          <a:xfrm>
            <a:off x="1763487" y="1215194"/>
            <a:ext cx="9981978" cy="887784"/>
            <a:chOff x="1763487" y="1215194"/>
            <a:chExt cx="9981978" cy="887784"/>
          </a:xfrm>
        </p:grpSpPr>
        <p:sp>
          <p:nvSpPr>
            <p:cNvPr id="11" name="Rectangle 10">
              <a:extLst>
                <a:ext uri="{FF2B5EF4-FFF2-40B4-BE49-F238E27FC236}">
                  <a16:creationId xmlns:a16="http://schemas.microsoft.com/office/drawing/2014/main" id="{9BFC9929-C3A3-433C-BE66-1282713EA563}"/>
                </a:ext>
              </a:extLst>
            </p:cNvPr>
            <p:cNvSpPr/>
            <p:nvPr/>
          </p:nvSpPr>
          <p:spPr bwMode="auto">
            <a:xfrm>
              <a:off x="1763487" y="1455008"/>
              <a:ext cx="3639672" cy="425918"/>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12" name="Rectangle: Rounded Corners 11">
              <a:extLst>
                <a:ext uri="{FF2B5EF4-FFF2-40B4-BE49-F238E27FC236}">
                  <a16:creationId xmlns:a16="http://schemas.microsoft.com/office/drawing/2014/main" id="{A6BA314E-9243-4218-83FE-C1205079EDC6}"/>
                </a:ext>
              </a:extLst>
            </p:cNvPr>
            <p:cNvSpPr/>
            <p:nvPr/>
          </p:nvSpPr>
          <p:spPr bwMode="auto">
            <a:xfrm>
              <a:off x="6574971" y="1215194"/>
              <a:ext cx="5170494" cy="887784"/>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charset="0"/>
                </a:rPr>
                <a:t>Approval must comply with this regulation</a:t>
              </a:r>
            </a:p>
          </p:txBody>
        </p:sp>
        <p:cxnSp>
          <p:nvCxnSpPr>
            <p:cNvPr id="13" name="Straight Arrow Connector 12">
              <a:extLst>
                <a:ext uri="{FF2B5EF4-FFF2-40B4-BE49-F238E27FC236}">
                  <a16:creationId xmlns:a16="http://schemas.microsoft.com/office/drawing/2014/main" id="{9F136240-6D4B-4A2A-9786-1BB1E193CCCD}"/>
                </a:ext>
              </a:extLst>
            </p:cNvPr>
            <p:cNvCxnSpPr>
              <a:cxnSpLocks/>
              <a:stCxn id="12" idx="1"/>
            </p:cNvCxnSpPr>
            <p:nvPr/>
          </p:nvCxnSpPr>
          <p:spPr bwMode="auto">
            <a:xfrm flipH="1">
              <a:off x="5403160" y="1659086"/>
              <a:ext cx="1171811" cy="642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937013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0206-6D0A-49AB-89D8-4081D3F676C2}"/>
              </a:ext>
            </a:extLst>
          </p:cNvPr>
          <p:cNvSpPr>
            <a:spLocks noGrp="1"/>
          </p:cNvSpPr>
          <p:nvPr>
            <p:ph type="title"/>
          </p:nvPr>
        </p:nvSpPr>
        <p:spPr>
          <a:xfrm>
            <a:off x="906291" y="135378"/>
            <a:ext cx="9128760" cy="1071563"/>
          </a:xfrm>
        </p:spPr>
        <p:txBody>
          <a:bodyPr/>
          <a:lstStyle/>
          <a:p>
            <a:r>
              <a:rPr lang="en-US" sz="3200" b="1" dirty="0"/>
              <a:t>§46.111 Criteria for IRB Approval of Research</a:t>
            </a:r>
          </a:p>
        </p:txBody>
      </p:sp>
      <p:sp>
        <p:nvSpPr>
          <p:cNvPr id="3" name="Content Placeholder 2">
            <a:extLst>
              <a:ext uri="{FF2B5EF4-FFF2-40B4-BE49-F238E27FC236}">
                <a16:creationId xmlns:a16="http://schemas.microsoft.com/office/drawing/2014/main" id="{6C361C23-3C09-497E-AA10-EF3C1803504B}"/>
              </a:ext>
            </a:extLst>
          </p:cNvPr>
          <p:cNvSpPr>
            <a:spLocks noGrp="1"/>
          </p:cNvSpPr>
          <p:nvPr>
            <p:ph idx="1"/>
          </p:nvPr>
        </p:nvSpPr>
        <p:spPr>
          <a:xfrm>
            <a:off x="1219198" y="1381816"/>
            <a:ext cx="5551715" cy="4021174"/>
          </a:xfrm>
          <a:ln>
            <a:solidFill>
              <a:srgbClr val="7030A0"/>
            </a:solidFill>
          </a:ln>
        </p:spPr>
        <p:txBody>
          <a:bodyPr>
            <a:noAutofit/>
          </a:bodyPr>
          <a:lstStyle/>
          <a:p>
            <a:pPr marL="0" indent="0">
              <a:buNone/>
            </a:pPr>
            <a:r>
              <a:rPr lang="en-US" sz="3200" dirty="0"/>
              <a:t>(a) In order to approve research covered by this policy the IRB shall determine that all of the following requirements are satisfied:</a:t>
            </a:r>
          </a:p>
        </p:txBody>
      </p:sp>
      <p:grpSp>
        <p:nvGrpSpPr>
          <p:cNvPr id="17" name="Group 16">
            <a:extLst>
              <a:ext uri="{FF2B5EF4-FFF2-40B4-BE49-F238E27FC236}">
                <a16:creationId xmlns:a16="http://schemas.microsoft.com/office/drawing/2014/main" id="{8869323C-869E-193C-00EC-88716B24CA04}"/>
              </a:ext>
            </a:extLst>
          </p:cNvPr>
          <p:cNvGrpSpPr/>
          <p:nvPr/>
        </p:nvGrpSpPr>
        <p:grpSpPr>
          <a:xfrm>
            <a:off x="3085669" y="2272485"/>
            <a:ext cx="6906460" cy="510081"/>
            <a:chOff x="3085669" y="2305143"/>
            <a:chExt cx="6906460" cy="510081"/>
          </a:xfrm>
        </p:grpSpPr>
        <p:sp>
          <p:nvSpPr>
            <p:cNvPr id="5" name="Rectangle 4">
              <a:extLst>
                <a:ext uri="{FF2B5EF4-FFF2-40B4-BE49-F238E27FC236}">
                  <a16:creationId xmlns:a16="http://schemas.microsoft.com/office/drawing/2014/main" id="{A4D5868C-4987-422A-BFE8-E3EE8FD29F7F}"/>
                </a:ext>
              </a:extLst>
            </p:cNvPr>
            <p:cNvSpPr/>
            <p:nvPr/>
          </p:nvSpPr>
          <p:spPr bwMode="auto">
            <a:xfrm>
              <a:off x="3085669" y="2305143"/>
              <a:ext cx="3489302" cy="436745"/>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7" name="Rectangle: Rounded Corners 6">
              <a:extLst>
                <a:ext uri="{FF2B5EF4-FFF2-40B4-BE49-F238E27FC236}">
                  <a16:creationId xmlns:a16="http://schemas.microsoft.com/office/drawing/2014/main" id="{E4C8E811-169F-42AB-A3BE-C58B39501757}"/>
                </a:ext>
              </a:extLst>
            </p:cNvPr>
            <p:cNvSpPr/>
            <p:nvPr/>
          </p:nvSpPr>
          <p:spPr bwMode="auto">
            <a:xfrm>
              <a:off x="7837714" y="2383846"/>
              <a:ext cx="2154415" cy="431378"/>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charset="0"/>
                </a:rPr>
                <a:t>IRB must find</a:t>
              </a:r>
            </a:p>
          </p:txBody>
        </p:sp>
        <p:cxnSp>
          <p:nvCxnSpPr>
            <p:cNvPr id="9" name="Straight Arrow Connector 8">
              <a:extLst>
                <a:ext uri="{FF2B5EF4-FFF2-40B4-BE49-F238E27FC236}">
                  <a16:creationId xmlns:a16="http://schemas.microsoft.com/office/drawing/2014/main" id="{7044BE70-764E-4E1C-B38C-3CBF4394ACE1}"/>
                </a:ext>
              </a:extLst>
            </p:cNvPr>
            <p:cNvCxnSpPr>
              <a:cxnSpLocks/>
            </p:cNvCxnSpPr>
            <p:nvPr/>
          </p:nvCxnSpPr>
          <p:spPr bwMode="auto">
            <a:xfrm flipH="1">
              <a:off x="6574971" y="2599535"/>
              <a:ext cx="12627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4" name="Group 3">
            <a:extLst>
              <a:ext uri="{FF2B5EF4-FFF2-40B4-BE49-F238E27FC236}">
                <a16:creationId xmlns:a16="http://schemas.microsoft.com/office/drawing/2014/main" id="{2C7FD7DA-5EB3-1343-AACD-065FCB2641C5}"/>
              </a:ext>
            </a:extLst>
          </p:cNvPr>
          <p:cNvGrpSpPr/>
          <p:nvPr/>
        </p:nvGrpSpPr>
        <p:grpSpPr>
          <a:xfrm>
            <a:off x="1763487" y="1215194"/>
            <a:ext cx="9981978" cy="887784"/>
            <a:chOff x="1763487" y="1215194"/>
            <a:chExt cx="9981978" cy="887784"/>
          </a:xfrm>
        </p:grpSpPr>
        <p:sp>
          <p:nvSpPr>
            <p:cNvPr id="11" name="Rectangle 10">
              <a:extLst>
                <a:ext uri="{FF2B5EF4-FFF2-40B4-BE49-F238E27FC236}">
                  <a16:creationId xmlns:a16="http://schemas.microsoft.com/office/drawing/2014/main" id="{9BFC9929-C3A3-433C-BE66-1282713EA563}"/>
                </a:ext>
              </a:extLst>
            </p:cNvPr>
            <p:cNvSpPr/>
            <p:nvPr/>
          </p:nvSpPr>
          <p:spPr bwMode="auto">
            <a:xfrm>
              <a:off x="1763487" y="1455008"/>
              <a:ext cx="3639672" cy="425918"/>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12" name="Rectangle: Rounded Corners 11">
              <a:extLst>
                <a:ext uri="{FF2B5EF4-FFF2-40B4-BE49-F238E27FC236}">
                  <a16:creationId xmlns:a16="http://schemas.microsoft.com/office/drawing/2014/main" id="{A6BA314E-9243-4218-83FE-C1205079EDC6}"/>
                </a:ext>
              </a:extLst>
            </p:cNvPr>
            <p:cNvSpPr/>
            <p:nvPr/>
          </p:nvSpPr>
          <p:spPr bwMode="auto">
            <a:xfrm>
              <a:off x="6574971" y="1215194"/>
              <a:ext cx="5170494" cy="887784"/>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charset="0"/>
                </a:rPr>
                <a:t>Approval must comply with this regulation</a:t>
              </a:r>
            </a:p>
          </p:txBody>
        </p:sp>
        <p:cxnSp>
          <p:nvCxnSpPr>
            <p:cNvPr id="13" name="Straight Arrow Connector 12">
              <a:extLst>
                <a:ext uri="{FF2B5EF4-FFF2-40B4-BE49-F238E27FC236}">
                  <a16:creationId xmlns:a16="http://schemas.microsoft.com/office/drawing/2014/main" id="{9F136240-6D4B-4A2A-9786-1BB1E193CCCD}"/>
                </a:ext>
              </a:extLst>
            </p:cNvPr>
            <p:cNvCxnSpPr>
              <a:cxnSpLocks/>
              <a:stCxn id="12" idx="1"/>
            </p:cNvCxnSpPr>
            <p:nvPr/>
          </p:nvCxnSpPr>
          <p:spPr bwMode="auto">
            <a:xfrm flipH="1">
              <a:off x="5403160" y="1659086"/>
              <a:ext cx="1171811" cy="642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1142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0206-6D0A-49AB-89D8-4081D3F676C2}"/>
              </a:ext>
            </a:extLst>
          </p:cNvPr>
          <p:cNvSpPr>
            <a:spLocks noGrp="1"/>
          </p:cNvSpPr>
          <p:nvPr>
            <p:ph type="title"/>
          </p:nvPr>
        </p:nvSpPr>
        <p:spPr>
          <a:xfrm>
            <a:off x="906291" y="135378"/>
            <a:ext cx="9128760" cy="1071563"/>
          </a:xfrm>
        </p:spPr>
        <p:txBody>
          <a:bodyPr/>
          <a:lstStyle/>
          <a:p>
            <a:r>
              <a:rPr lang="en-US" sz="3200" b="1" dirty="0"/>
              <a:t>§46.111 Criteria for IRB Approval of Research</a:t>
            </a:r>
          </a:p>
        </p:txBody>
      </p:sp>
      <p:sp>
        <p:nvSpPr>
          <p:cNvPr id="3" name="Content Placeholder 2">
            <a:extLst>
              <a:ext uri="{FF2B5EF4-FFF2-40B4-BE49-F238E27FC236}">
                <a16:creationId xmlns:a16="http://schemas.microsoft.com/office/drawing/2014/main" id="{6C361C23-3C09-497E-AA10-EF3C1803504B}"/>
              </a:ext>
            </a:extLst>
          </p:cNvPr>
          <p:cNvSpPr>
            <a:spLocks noGrp="1"/>
          </p:cNvSpPr>
          <p:nvPr>
            <p:ph idx="1"/>
          </p:nvPr>
        </p:nvSpPr>
        <p:spPr>
          <a:xfrm>
            <a:off x="1219198" y="1381816"/>
            <a:ext cx="5551715" cy="4021174"/>
          </a:xfrm>
          <a:ln>
            <a:solidFill>
              <a:srgbClr val="7030A0"/>
            </a:solidFill>
          </a:ln>
        </p:spPr>
        <p:txBody>
          <a:bodyPr>
            <a:noAutofit/>
          </a:bodyPr>
          <a:lstStyle/>
          <a:p>
            <a:pPr marL="0" indent="0">
              <a:buNone/>
            </a:pPr>
            <a:r>
              <a:rPr lang="en-US" sz="3200" dirty="0"/>
              <a:t>(a) In order to approve research covered by this policy the IRB shall determine that all of the following requirements are satisfied:</a:t>
            </a:r>
          </a:p>
        </p:txBody>
      </p:sp>
      <p:grpSp>
        <p:nvGrpSpPr>
          <p:cNvPr id="17" name="Group 16">
            <a:extLst>
              <a:ext uri="{FF2B5EF4-FFF2-40B4-BE49-F238E27FC236}">
                <a16:creationId xmlns:a16="http://schemas.microsoft.com/office/drawing/2014/main" id="{8869323C-869E-193C-00EC-88716B24CA04}"/>
              </a:ext>
            </a:extLst>
          </p:cNvPr>
          <p:cNvGrpSpPr/>
          <p:nvPr/>
        </p:nvGrpSpPr>
        <p:grpSpPr>
          <a:xfrm>
            <a:off x="3085669" y="2272485"/>
            <a:ext cx="6906460" cy="510081"/>
            <a:chOff x="3085669" y="2305143"/>
            <a:chExt cx="6906460" cy="510081"/>
          </a:xfrm>
        </p:grpSpPr>
        <p:sp>
          <p:nvSpPr>
            <p:cNvPr id="5" name="Rectangle 4">
              <a:extLst>
                <a:ext uri="{FF2B5EF4-FFF2-40B4-BE49-F238E27FC236}">
                  <a16:creationId xmlns:a16="http://schemas.microsoft.com/office/drawing/2014/main" id="{A4D5868C-4987-422A-BFE8-E3EE8FD29F7F}"/>
                </a:ext>
              </a:extLst>
            </p:cNvPr>
            <p:cNvSpPr/>
            <p:nvPr/>
          </p:nvSpPr>
          <p:spPr bwMode="auto">
            <a:xfrm>
              <a:off x="3085669" y="2305143"/>
              <a:ext cx="3489302" cy="436745"/>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7" name="Rectangle: Rounded Corners 6">
              <a:extLst>
                <a:ext uri="{FF2B5EF4-FFF2-40B4-BE49-F238E27FC236}">
                  <a16:creationId xmlns:a16="http://schemas.microsoft.com/office/drawing/2014/main" id="{E4C8E811-169F-42AB-A3BE-C58B39501757}"/>
                </a:ext>
              </a:extLst>
            </p:cNvPr>
            <p:cNvSpPr/>
            <p:nvPr/>
          </p:nvSpPr>
          <p:spPr bwMode="auto">
            <a:xfrm>
              <a:off x="7837714" y="2383846"/>
              <a:ext cx="2154415" cy="431378"/>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charset="0"/>
                </a:rPr>
                <a:t>IRB must find</a:t>
              </a:r>
            </a:p>
          </p:txBody>
        </p:sp>
        <p:cxnSp>
          <p:nvCxnSpPr>
            <p:cNvPr id="9" name="Straight Arrow Connector 8">
              <a:extLst>
                <a:ext uri="{FF2B5EF4-FFF2-40B4-BE49-F238E27FC236}">
                  <a16:creationId xmlns:a16="http://schemas.microsoft.com/office/drawing/2014/main" id="{7044BE70-764E-4E1C-B38C-3CBF4394ACE1}"/>
                </a:ext>
              </a:extLst>
            </p:cNvPr>
            <p:cNvCxnSpPr>
              <a:cxnSpLocks/>
            </p:cNvCxnSpPr>
            <p:nvPr/>
          </p:nvCxnSpPr>
          <p:spPr bwMode="auto">
            <a:xfrm flipH="1">
              <a:off x="6574971" y="2599535"/>
              <a:ext cx="12627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4" name="Group 3">
            <a:extLst>
              <a:ext uri="{FF2B5EF4-FFF2-40B4-BE49-F238E27FC236}">
                <a16:creationId xmlns:a16="http://schemas.microsoft.com/office/drawing/2014/main" id="{2C7FD7DA-5EB3-1343-AACD-065FCB2641C5}"/>
              </a:ext>
            </a:extLst>
          </p:cNvPr>
          <p:cNvGrpSpPr/>
          <p:nvPr/>
        </p:nvGrpSpPr>
        <p:grpSpPr>
          <a:xfrm>
            <a:off x="1763487" y="1215194"/>
            <a:ext cx="9981978" cy="887784"/>
            <a:chOff x="1763487" y="1215194"/>
            <a:chExt cx="9981978" cy="887784"/>
          </a:xfrm>
        </p:grpSpPr>
        <p:sp>
          <p:nvSpPr>
            <p:cNvPr id="11" name="Rectangle 10">
              <a:extLst>
                <a:ext uri="{FF2B5EF4-FFF2-40B4-BE49-F238E27FC236}">
                  <a16:creationId xmlns:a16="http://schemas.microsoft.com/office/drawing/2014/main" id="{9BFC9929-C3A3-433C-BE66-1282713EA563}"/>
                </a:ext>
              </a:extLst>
            </p:cNvPr>
            <p:cNvSpPr/>
            <p:nvPr/>
          </p:nvSpPr>
          <p:spPr bwMode="auto">
            <a:xfrm>
              <a:off x="1763487" y="1455008"/>
              <a:ext cx="3639672" cy="425918"/>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12" name="Rectangle: Rounded Corners 11">
              <a:extLst>
                <a:ext uri="{FF2B5EF4-FFF2-40B4-BE49-F238E27FC236}">
                  <a16:creationId xmlns:a16="http://schemas.microsoft.com/office/drawing/2014/main" id="{A6BA314E-9243-4218-83FE-C1205079EDC6}"/>
                </a:ext>
              </a:extLst>
            </p:cNvPr>
            <p:cNvSpPr/>
            <p:nvPr/>
          </p:nvSpPr>
          <p:spPr bwMode="auto">
            <a:xfrm>
              <a:off x="6574971" y="1215194"/>
              <a:ext cx="5170494" cy="887784"/>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charset="0"/>
                </a:rPr>
                <a:t>Approval must comply with this regulation</a:t>
              </a:r>
            </a:p>
          </p:txBody>
        </p:sp>
        <p:cxnSp>
          <p:nvCxnSpPr>
            <p:cNvPr id="13" name="Straight Arrow Connector 12">
              <a:extLst>
                <a:ext uri="{FF2B5EF4-FFF2-40B4-BE49-F238E27FC236}">
                  <a16:creationId xmlns:a16="http://schemas.microsoft.com/office/drawing/2014/main" id="{9F136240-6D4B-4A2A-9786-1BB1E193CCCD}"/>
                </a:ext>
              </a:extLst>
            </p:cNvPr>
            <p:cNvCxnSpPr>
              <a:cxnSpLocks/>
              <a:stCxn id="12" idx="1"/>
            </p:cNvCxnSpPr>
            <p:nvPr/>
          </p:nvCxnSpPr>
          <p:spPr bwMode="auto">
            <a:xfrm flipH="1">
              <a:off x="5403160" y="1659086"/>
              <a:ext cx="1171811" cy="642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nvGrpSpPr>
          <p:cNvPr id="8" name="Group 7">
            <a:extLst>
              <a:ext uri="{FF2B5EF4-FFF2-40B4-BE49-F238E27FC236}">
                <a16:creationId xmlns:a16="http://schemas.microsoft.com/office/drawing/2014/main" id="{022ABA3F-81B7-2001-1050-A600BEE01261}"/>
              </a:ext>
            </a:extLst>
          </p:cNvPr>
          <p:cNvGrpSpPr/>
          <p:nvPr/>
        </p:nvGrpSpPr>
        <p:grpSpPr>
          <a:xfrm>
            <a:off x="1219198" y="2774757"/>
            <a:ext cx="10175753" cy="851836"/>
            <a:chOff x="1219198" y="2774757"/>
            <a:chExt cx="10175753" cy="851836"/>
          </a:xfrm>
        </p:grpSpPr>
        <p:sp>
          <p:nvSpPr>
            <p:cNvPr id="22" name="Rectangle 21">
              <a:extLst>
                <a:ext uri="{FF2B5EF4-FFF2-40B4-BE49-F238E27FC236}">
                  <a16:creationId xmlns:a16="http://schemas.microsoft.com/office/drawing/2014/main" id="{3489EA0C-F955-D240-B96E-3A5F17339C79}"/>
                </a:ext>
              </a:extLst>
            </p:cNvPr>
            <p:cNvSpPr/>
            <p:nvPr/>
          </p:nvSpPr>
          <p:spPr bwMode="auto">
            <a:xfrm>
              <a:off x="2057399" y="2774757"/>
              <a:ext cx="3265715" cy="425918"/>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latin typeface="Arial" charset="0"/>
              </a:endParaRPr>
            </a:p>
          </p:txBody>
        </p:sp>
        <p:grpSp>
          <p:nvGrpSpPr>
            <p:cNvPr id="19" name="Group 18">
              <a:extLst>
                <a:ext uri="{FF2B5EF4-FFF2-40B4-BE49-F238E27FC236}">
                  <a16:creationId xmlns:a16="http://schemas.microsoft.com/office/drawing/2014/main" id="{D06489F6-EF90-0D58-4915-326B5B33A9EE}"/>
                </a:ext>
              </a:extLst>
            </p:cNvPr>
            <p:cNvGrpSpPr/>
            <p:nvPr/>
          </p:nvGrpSpPr>
          <p:grpSpPr>
            <a:xfrm>
              <a:off x="6161315" y="3060812"/>
              <a:ext cx="5233636" cy="510778"/>
              <a:chOff x="3080659" y="3513032"/>
              <a:chExt cx="5233636" cy="510778"/>
            </a:xfrm>
          </p:grpSpPr>
          <p:sp>
            <p:nvSpPr>
              <p:cNvPr id="20" name="TextBox 19">
                <a:extLst>
                  <a:ext uri="{FF2B5EF4-FFF2-40B4-BE49-F238E27FC236}">
                    <a16:creationId xmlns:a16="http://schemas.microsoft.com/office/drawing/2014/main" id="{6D088174-7758-E448-A26A-B98472E765A1}"/>
                  </a:ext>
                </a:extLst>
              </p:cNvPr>
              <p:cNvSpPr txBox="1"/>
              <p:nvPr/>
            </p:nvSpPr>
            <p:spPr>
              <a:xfrm>
                <a:off x="4572000" y="3513032"/>
                <a:ext cx="3742295" cy="510778"/>
              </a:xfrm>
              <a:prstGeom prst="roundRect">
                <a:avLst/>
              </a:prstGeom>
              <a:solidFill>
                <a:schemeClr val="accent1">
                  <a:lumMod val="20000"/>
                  <a:lumOff val="80000"/>
                </a:schemeClr>
              </a:solidFill>
              <a:ln>
                <a:solidFill>
                  <a:srgbClr val="7030A0"/>
                </a:solidFill>
              </a:ln>
            </p:spPr>
            <p:txBody>
              <a:bodyPr wrap="square" rtlCol="0">
                <a:spAutoFit/>
              </a:bodyPr>
              <a:lstStyle/>
              <a:p>
                <a:r>
                  <a:rPr lang="en-US" sz="2400" dirty="0"/>
                  <a:t>All applicable criteria met</a:t>
                </a:r>
              </a:p>
            </p:txBody>
          </p:sp>
          <p:cxnSp>
            <p:nvCxnSpPr>
              <p:cNvPr id="6" name="Straight Arrow Connector 5">
                <a:extLst>
                  <a:ext uri="{FF2B5EF4-FFF2-40B4-BE49-F238E27FC236}">
                    <a16:creationId xmlns:a16="http://schemas.microsoft.com/office/drawing/2014/main" id="{94EE7188-F027-4982-87AB-1BDF43FA9EFE}"/>
                  </a:ext>
                </a:extLst>
              </p:cNvPr>
              <p:cNvCxnSpPr>
                <a:cxnSpLocks/>
                <a:stCxn id="20" idx="1"/>
              </p:cNvCxnSpPr>
              <p:nvPr/>
            </p:nvCxnSpPr>
            <p:spPr bwMode="auto">
              <a:xfrm flipH="1">
                <a:off x="3080659" y="3768421"/>
                <a:ext cx="149134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 name="Rectangle 20">
              <a:extLst>
                <a:ext uri="{FF2B5EF4-FFF2-40B4-BE49-F238E27FC236}">
                  <a16:creationId xmlns:a16="http://schemas.microsoft.com/office/drawing/2014/main" id="{D6B7AADD-A09C-6059-728A-A5CDA40A4A86}"/>
                </a:ext>
              </a:extLst>
            </p:cNvPr>
            <p:cNvSpPr/>
            <p:nvPr/>
          </p:nvSpPr>
          <p:spPr bwMode="auto">
            <a:xfrm>
              <a:off x="1219198" y="3200675"/>
              <a:ext cx="4876802" cy="425918"/>
            </a:xfrm>
            <a:prstGeom prst="rect">
              <a:avLst/>
            </a:prstGeom>
            <a:noFill/>
            <a:ln w="317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latin typeface="Arial" charset="0"/>
              </a:endParaRPr>
            </a:p>
          </p:txBody>
        </p:sp>
      </p:grpSp>
    </p:spTree>
    <p:extLst>
      <p:ext uri="{BB962C8B-B14F-4D97-AF65-F5344CB8AC3E}">
        <p14:creationId xmlns:p14="http://schemas.microsoft.com/office/powerpoint/2010/main" val="2013841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B9-A5FF-5C4C-832A-E8B768DB0122}"/>
              </a:ext>
            </a:extLst>
          </p:cNvPr>
          <p:cNvSpPr>
            <a:spLocks noGrp="1"/>
          </p:cNvSpPr>
          <p:nvPr>
            <p:ph type="title"/>
          </p:nvPr>
        </p:nvSpPr>
        <p:spPr>
          <a:xfrm>
            <a:off x="152400" y="198119"/>
            <a:ext cx="9067800" cy="1071563"/>
          </a:xfrm>
        </p:spPr>
        <p:txBody>
          <a:bodyPr/>
          <a:lstStyle/>
          <a:p>
            <a:pPr algn="ctr"/>
            <a:r>
              <a:rPr lang="en-US" sz="3200" dirty="0"/>
              <a:t>§46.111 Criteria for IRB Approval of Research</a:t>
            </a:r>
            <a:br>
              <a:rPr lang="en-US" sz="3200" dirty="0"/>
            </a:br>
            <a:r>
              <a:rPr lang="en-US" sz="3200" dirty="0"/>
              <a:t>Let’s take a shortcut </a:t>
            </a:r>
          </a:p>
        </p:txBody>
      </p:sp>
      <p:sp>
        <p:nvSpPr>
          <p:cNvPr id="3" name="Content Placeholder 2">
            <a:extLst>
              <a:ext uri="{FF2B5EF4-FFF2-40B4-BE49-F238E27FC236}">
                <a16:creationId xmlns:a16="http://schemas.microsoft.com/office/drawing/2014/main" id="{C09ABF5E-25C9-B345-B197-96E34F16D467}"/>
              </a:ext>
            </a:extLst>
          </p:cNvPr>
          <p:cNvSpPr>
            <a:spLocks noGrp="1"/>
          </p:cNvSpPr>
          <p:nvPr>
            <p:ph idx="1"/>
          </p:nvPr>
        </p:nvSpPr>
        <p:spPr>
          <a:xfrm>
            <a:off x="685800" y="1320165"/>
            <a:ext cx="8305800" cy="5496877"/>
          </a:xfrm>
        </p:spPr>
        <p:txBody>
          <a:bodyPr/>
          <a:lstStyle/>
          <a:p>
            <a:pPr>
              <a:buFont typeface="Wingdings" pitchFamily="2" charset="2"/>
              <a:buChar char="ü"/>
            </a:pPr>
            <a:r>
              <a:rPr lang="en-US" sz="2400" dirty="0"/>
              <a:t>(a)(1):  Risks are minimized</a:t>
            </a:r>
          </a:p>
          <a:p>
            <a:pPr>
              <a:buFont typeface="Wingdings" pitchFamily="2" charset="2"/>
              <a:buChar char="ü"/>
            </a:pPr>
            <a:r>
              <a:rPr lang="en-US" sz="2400" dirty="0"/>
              <a:t>(a)(2):  Risks are reasonable in relation to anticipated benefits</a:t>
            </a:r>
          </a:p>
          <a:p>
            <a:pPr>
              <a:buFont typeface="Wingdings" pitchFamily="2" charset="2"/>
              <a:buChar char="ü"/>
            </a:pPr>
            <a:r>
              <a:rPr lang="en-US" sz="2400" dirty="0"/>
              <a:t>(a)(3):  Subject selection equitable</a:t>
            </a:r>
          </a:p>
          <a:p>
            <a:pPr>
              <a:buFont typeface="Wingdings" pitchFamily="2" charset="2"/>
              <a:buChar char="ü"/>
            </a:pPr>
            <a:r>
              <a:rPr lang="en-US" sz="2400" dirty="0"/>
              <a:t>(a)(4):  Informed consent obtained (§46.116) </a:t>
            </a:r>
          </a:p>
          <a:p>
            <a:pPr>
              <a:buFont typeface="Wingdings" pitchFamily="2" charset="2"/>
              <a:buChar char="ü"/>
            </a:pPr>
            <a:r>
              <a:rPr lang="en-US" sz="2400" dirty="0"/>
              <a:t>(a)(5):  Informed consent documented or appropriately waived (§46.117)</a:t>
            </a:r>
          </a:p>
          <a:p>
            <a:pPr>
              <a:buFont typeface="Wingdings" pitchFamily="2" charset="2"/>
              <a:buChar char="ü"/>
            </a:pPr>
            <a:r>
              <a:rPr lang="en-US" sz="2400" dirty="0"/>
              <a:t>(a)(6):  Data monitoring to ensure safety, </a:t>
            </a:r>
            <a:r>
              <a:rPr lang="en-US" sz="2400" u="sng" dirty="0"/>
              <a:t>when appropriate</a:t>
            </a:r>
          </a:p>
          <a:p>
            <a:pPr>
              <a:buFont typeface="Wingdings" pitchFamily="2" charset="2"/>
              <a:buChar char="ü"/>
            </a:pPr>
            <a:r>
              <a:rPr lang="en-US" sz="2400" dirty="0"/>
              <a:t>(a)(7):  Privacy of subjects protected and confidentiality of data maintained, </a:t>
            </a:r>
            <a:r>
              <a:rPr lang="en-US" sz="2400" u="sng" dirty="0"/>
              <a:t>when appropriate</a:t>
            </a:r>
          </a:p>
          <a:p>
            <a:pPr>
              <a:buFont typeface="Wingdings" pitchFamily="2" charset="2"/>
              <a:buChar char="ü"/>
            </a:pPr>
            <a:r>
              <a:rPr lang="en-US" sz="2400" dirty="0"/>
              <a:t>(a)(8):  When limited IRB review required, 1-7 not required</a:t>
            </a:r>
          </a:p>
          <a:p>
            <a:pPr>
              <a:buFont typeface="Wingdings" pitchFamily="2" charset="2"/>
              <a:buChar char="ü"/>
            </a:pPr>
            <a:r>
              <a:rPr lang="en-US" sz="2400" dirty="0"/>
              <a:t>(b) when some or all subjects vulnerable additional safeguards included to protect rights and welfare</a:t>
            </a:r>
          </a:p>
          <a:p>
            <a:endParaRPr lang="en-US" dirty="0"/>
          </a:p>
        </p:txBody>
      </p:sp>
      <p:pic>
        <p:nvPicPr>
          <p:cNvPr id="5" name="Picture 4">
            <a:extLst>
              <a:ext uri="{FF2B5EF4-FFF2-40B4-BE49-F238E27FC236}">
                <a16:creationId xmlns:a16="http://schemas.microsoft.com/office/drawing/2014/main" id="{9BA6FF6C-E7E6-AC46-9BE6-BFCB6512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278" y="533400"/>
            <a:ext cx="2831211" cy="2092642"/>
          </a:xfrm>
          <a:prstGeom prst="rect">
            <a:avLst/>
          </a:prstGeom>
        </p:spPr>
      </p:pic>
    </p:spTree>
    <p:extLst>
      <p:ext uri="{BB962C8B-B14F-4D97-AF65-F5344CB8AC3E}">
        <p14:creationId xmlns:p14="http://schemas.microsoft.com/office/powerpoint/2010/main" val="3006808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B9-A5FF-5C4C-832A-E8B768DB0122}"/>
              </a:ext>
            </a:extLst>
          </p:cNvPr>
          <p:cNvSpPr>
            <a:spLocks noGrp="1"/>
          </p:cNvSpPr>
          <p:nvPr>
            <p:ph type="title"/>
          </p:nvPr>
        </p:nvSpPr>
        <p:spPr>
          <a:xfrm>
            <a:off x="152400" y="198119"/>
            <a:ext cx="9067800" cy="1071563"/>
          </a:xfrm>
        </p:spPr>
        <p:txBody>
          <a:bodyPr/>
          <a:lstStyle/>
          <a:p>
            <a:pPr algn="ctr"/>
            <a:r>
              <a:rPr lang="en-US" sz="3200" dirty="0"/>
              <a:t>§46.111 Criteria for IRB Approval of Research</a:t>
            </a:r>
            <a:br>
              <a:rPr lang="en-US" sz="3200" dirty="0"/>
            </a:br>
            <a:r>
              <a:rPr lang="en-US" sz="3200" dirty="0"/>
              <a:t>Let’s take a shortcut </a:t>
            </a:r>
          </a:p>
        </p:txBody>
      </p:sp>
      <p:sp>
        <p:nvSpPr>
          <p:cNvPr id="3" name="Content Placeholder 2">
            <a:extLst>
              <a:ext uri="{FF2B5EF4-FFF2-40B4-BE49-F238E27FC236}">
                <a16:creationId xmlns:a16="http://schemas.microsoft.com/office/drawing/2014/main" id="{C09ABF5E-25C9-B345-B197-96E34F16D467}"/>
              </a:ext>
            </a:extLst>
          </p:cNvPr>
          <p:cNvSpPr>
            <a:spLocks noGrp="1"/>
          </p:cNvSpPr>
          <p:nvPr>
            <p:ph idx="1"/>
          </p:nvPr>
        </p:nvSpPr>
        <p:spPr>
          <a:xfrm>
            <a:off x="685800" y="1320165"/>
            <a:ext cx="8305800" cy="5496877"/>
          </a:xfrm>
        </p:spPr>
        <p:txBody>
          <a:bodyPr/>
          <a:lstStyle/>
          <a:p>
            <a:pPr>
              <a:buFont typeface="Wingdings" pitchFamily="2" charset="2"/>
              <a:buChar char="ü"/>
            </a:pPr>
            <a:r>
              <a:rPr lang="en-US" sz="2400" dirty="0"/>
              <a:t>(a)(1):  Risks are minimized</a:t>
            </a:r>
          </a:p>
          <a:p>
            <a:pPr>
              <a:buFont typeface="Wingdings" pitchFamily="2" charset="2"/>
              <a:buChar char="ü"/>
            </a:pPr>
            <a:r>
              <a:rPr lang="en-US" sz="2400" dirty="0"/>
              <a:t>(a)(2):  Risks are reasonable in relation to anticipated benefits</a:t>
            </a:r>
          </a:p>
          <a:p>
            <a:pPr>
              <a:buFont typeface="Wingdings" pitchFamily="2" charset="2"/>
              <a:buChar char="ü"/>
            </a:pPr>
            <a:r>
              <a:rPr lang="en-US" sz="2400" dirty="0"/>
              <a:t>(a)(3):  Subject selection equitable</a:t>
            </a:r>
          </a:p>
          <a:p>
            <a:pPr>
              <a:buFont typeface="Wingdings" pitchFamily="2" charset="2"/>
              <a:buChar char="ü"/>
            </a:pPr>
            <a:r>
              <a:rPr lang="en-US" sz="2400" dirty="0"/>
              <a:t>(a)(4):  Informed consent obtained (§46.116) </a:t>
            </a:r>
          </a:p>
          <a:p>
            <a:pPr>
              <a:buFont typeface="Wingdings" pitchFamily="2" charset="2"/>
              <a:buChar char="ü"/>
            </a:pPr>
            <a:r>
              <a:rPr lang="en-US" sz="2400" dirty="0"/>
              <a:t>(a)(5):  Informed consent documented or appropriately waived (§46.117)</a:t>
            </a:r>
          </a:p>
          <a:p>
            <a:pPr>
              <a:buFont typeface="Wingdings" pitchFamily="2" charset="2"/>
              <a:buChar char="ü"/>
            </a:pPr>
            <a:r>
              <a:rPr lang="en-US" sz="2400" dirty="0"/>
              <a:t>(a)(6):  Data monitoring to ensure safety, </a:t>
            </a:r>
            <a:r>
              <a:rPr lang="en-US" sz="2400" u="sng" dirty="0"/>
              <a:t>when appropriate</a:t>
            </a:r>
          </a:p>
          <a:p>
            <a:pPr>
              <a:buFont typeface="Wingdings" pitchFamily="2" charset="2"/>
              <a:buChar char="ü"/>
            </a:pPr>
            <a:r>
              <a:rPr lang="en-US" sz="2400" dirty="0"/>
              <a:t>(a)(7):  Privacy of subjects protected and confidentiality of data maintained, </a:t>
            </a:r>
            <a:r>
              <a:rPr lang="en-US" sz="2400" u="sng" dirty="0"/>
              <a:t>when appropriate</a:t>
            </a:r>
          </a:p>
          <a:p>
            <a:pPr>
              <a:buFont typeface="Wingdings" pitchFamily="2" charset="2"/>
              <a:buChar char="ü"/>
            </a:pPr>
            <a:r>
              <a:rPr lang="en-US" sz="2400" strike="sngStrike" dirty="0"/>
              <a:t>(a)(8):  When limited IRB review required, 1-7 not required</a:t>
            </a:r>
          </a:p>
          <a:p>
            <a:pPr>
              <a:buFont typeface="Wingdings" pitchFamily="2" charset="2"/>
              <a:buChar char="ü"/>
            </a:pPr>
            <a:r>
              <a:rPr lang="en-US" sz="2400" dirty="0"/>
              <a:t>(b) when some or all subjects vulnerable additional safeguards included to protect rights and welfare</a:t>
            </a:r>
          </a:p>
          <a:p>
            <a:endParaRPr lang="en-US" dirty="0"/>
          </a:p>
        </p:txBody>
      </p:sp>
      <p:pic>
        <p:nvPicPr>
          <p:cNvPr id="5" name="Picture 4">
            <a:extLst>
              <a:ext uri="{FF2B5EF4-FFF2-40B4-BE49-F238E27FC236}">
                <a16:creationId xmlns:a16="http://schemas.microsoft.com/office/drawing/2014/main" id="{9BA6FF6C-E7E6-AC46-9BE6-BFCB6512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278" y="533400"/>
            <a:ext cx="2831211" cy="2092642"/>
          </a:xfrm>
          <a:prstGeom prst="rect">
            <a:avLst/>
          </a:prstGeom>
        </p:spPr>
      </p:pic>
      <p:grpSp>
        <p:nvGrpSpPr>
          <p:cNvPr id="11" name="Group 10">
            <a:extLst>
              <a:ext uri="{FF2B5EF4-FFF2-40B4-BE49-F238E27FC236}">
                <a16:creationId xmlns:a16="http://schemas.microsoft.com/office/drawing/2014/main" id="{983FE190-ADA5-2575-FD75-DC16E2509F41}"/>
              </a:ext>
            </a:extLst>
          </p:cNvPr>
          <p:cNvGrpSpPr/>
          <p:nvPr/>
        </p:nvGrpSpPr>
        <p:grpSpPr>
          <a:xfrm>
            <a:off x="8871856" y="4808901"/>
            <a:ext cx="3179555" cy="1515699"/>
            <a:chOff x="8871856" y="4808901"/>
            <a:chExt cx="3179555" cy="1515699"/>
          </a:xfrm>
        </p:grpSpPr>
        <p:sp>
          <p:nvSpPr>
            <p:cNvPr id="6" name="Rectangle 5">
              <a:extLst>
                <a:ext uri="{FF2B5EF4-FFF2-40B4-BE49-F238E27FC236}">
                  <a16:creationId xmlns:a16="http://schemas.microsoft.com/office/drawing/2014/main" id="{A63EF90E-4A41-5B20-F4A9-F14EA6A83C56}"/>
                </a:ext>
              </a:extLst>
            </p:cNvPr>
            <p:cNvSpPr/>
            <p:nvPr/>
          </p:nvSpPr>
          <p:spPr>
            <a:xfrm>
              <a:off x="9220200" y="4808901"/>
              <a:ext cx="2831211" cy="151569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Will not discuss limited IRB review because that type of review is only relevant to exempt human subjects research. </a:t>
              </a:r>
            </a:p>
          </p:txBody>
        </p:sp>
        <p:sp>
          <p:nvSpPr>
            <p:cNvPr id="10" name="Arrow: Right 9">
              <a:extLst>
                <a:ext uri="{FF2B5EF4-FFF2-40B4-BE49-F238E27FC236}">
                  <a16:creationId xmlns:a16="http://schemas.microsoft.com/office/drawing/2014/main" id="{855D107C-FD71-CAA3-F4BE-B71CE39B152C}"/>
                </a:ext>
              </a:extLst>
            </p:cNvPr>
            <p:cNvSpPr/>
            <p:nvPr/>
          </p:nvSpPr>
          <p:spPr>
            <a:xfrm rot="10800000">
              <a:off x="8871856" y="5388429"/>
              <a:ext cx="348343" cy="39188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9291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34B8-FA4E-349E-0271-0347995045BA}"/>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8798A751-D375-607B-132D-D964CC981D8E}"/>
              </a:ext>
            </a:extLst>
          </p:cNvPr>
          <p:cNvSpPr>
            <a:spLocks noGrp="1"/>
          </p:cNvSpPr>
          <p:nvPr>
            <p:ph idx="1"/>
          </p:nvPr>
        </p:nvSpPr>
        <p:spPr>
          <a:xfrm>
            <a:off x="838200" y="1825625"/>
            <a:ext cx="5671457" cy="4351338"/>
          </a:xfrm>
        </p:spPr>
        <p:txBody>
          <a:bodyPr>
            <a:normAutofit/>
          </a:bodyPr>
          <a:lstStyle/>
          <a:p>
            <a:pPr marL="0" indent="0">
              <a:buNone/>
            </a:pPr>
            <a:r>
              <a:rPr lang="en-US" dirty="0"/>
              <a:t>(1) Risks to subjects are minimized:</a:t>
            </a:r>
          </a:p>
          <a:p>
            <a:pPr marL="971550" lvl="1" indent="-514350">
              <a:buAutoNum type="romanLcParenBoth"/>
            </a:pPr>
            <a:r>
              <a:rPr lang="en-US" dirty="0"/>
              <a:t>By using procedures that are consistent with sound research design and that do not unnecessarily expose subjects to risk, and</a:t>
            </a:r>
          </a:p>
          <a:p>
            <a:pPr marL="971550" lvl="1" indent="-514350">
              <a:buAutoNum type="romanLcParenBoth"/>
            </a:pPr>
            <a:r>
              <a:rPr lang="en-US" dirty="0"/>
              <a:t>Whenever appropriate, by using procedures already being performed on the subjects for diagnostic or treatment purposes.</a:t>
            </a:r>
          </a:p>
        </p:txBody>
      </p:sp>
      <p:sp>
        <p:nvSpPr>
          <p:cNvPr id="4" name="TextBox 3">
            <a:extLst>
              <a:ext uri="{FF2B5EF4-FFF2-40B4-BE49-F238E27FC236}">
                <a16:creationId xmlns:a16="http://schemas.microsoft.com/office/drawing/2014/main" id="{EC9F0E9D-B01D-BC4B-78E4-9D487E1C8422}"/>
              </a:ext>
            </a:extLst>
          </p:cNvPr>
          <p:cNvSpPr txBox="1"/>
          <p:nvPr/>
        </p:nvSpPr>
        <p:spPr>
          <a:xfrm>
            <a:off x="7554686" y="1825625"/>
            <a:ext cx="4082143" cy="3970318"/>
          </a:xfrm>
          <a:prstGeom prst="rect">
            <a:avLst/>
          </a:prstGeom>
          <a:solidFill>
            <a:schemeClr val="tx2">
              <a:lumMod val="10000"/>
              <a:lumOff val="90000"/>
            </a:schemeClr>
          </a:solidFill>
        </p:spPr>
        <p:txBody>
          <a:bodyPr wrap="square" lIns="91440" tIns="45720" rIns="91440" bIns="45720" rtlCol="0" anchor="t">
            <a:spAutoFit/>
          </a:bodyPr>
          <a:lstStyle/>
          <a:p>
            <a:pPr marL="285750" indent="-285750">
              <a:buFont typeface="Arial" panose="020B0604020202020204" pitchFamily="34" charset="0"/>
              <a:buChar char="•"/>
            </a:pPr>
            <a:r>
              <a:rPr lang="en-US" dirty="0"/>
              <a:t>The IRB must be confident in the research design. As part of this assessment, IRBs may rely on funding evaluations or scientific review committees. </a:t>
            </a:r>
          </a:p>
          <a:p>
            <a:pPr marL="285750" indent="-285750">
              <a:buFont typeface="Arial" panose="020B0604020202020204" pitchFamily="34" charset="0"/>
              <a:buChar char="•"/>
            </a:pPr>
            <a:r>
              <a:rPr lang="en-US" dirty="0"/>
              <a:t>Part of this assessment can include whether the number of participants to be enrolled is justified, which requires biostatistical expertise.</a:t>
            </a:r>
          </a:p>
          <a:p>
            <a:pPr marL="285750" indent="-285750">
              <a:buFont typeface="Arial" panose="020B0604020202020204" pitchFamily="34" charset="0"/>
              <a:buChar char="•"/>
            </a:pPr>
            <a:r>
              <a:rPr lang="en-US" dirty="0"/>
              <a:t>A study that poses any risks to research participants and would not be able to answer the questions the study intends to answer or </a:t>
            </a:r>
            <a:r>
              <a:rPr lang="en-US"/>
              <a:t>meet</a:t>
            </a:r>
            <a:r>
              <a:rPr lang="en-US" dirty="0"/>
              <a:t> the study goals is considered unethical.</a:t>
            </a:r>
          </a:p>
        </p:txBody>
      </p:sp>
      <p:sp>
        <p:nvSpPr>
          <p:cNvPr id="5" name="Arrow: Right 4">
            <a:extLst>
              <a:ext uri="{FF2B5EF4-FFF2-40B4-BE49-F238E27FC236}">
                <a16:creationId xmlns:a16="http://schemas.microsoft.com/office/drawing/2014/main" id="{0C65F9B0-6C6A-80ED-308D-1374E6B3735C}"/>
              </a:ext>
            </a:extLst>
          </p:cNvPr>
          <p:cNvSpPr/>
          <p:nvPr/>
        </p:nvSpPr>
        <p:spPr>
          <a:xfrm rot="10800000">
            <a:off x="6760029" y="2663515"/>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69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34B8-FA4E-349E-0271-0347995045BA}"/>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8798A751-D375-607B-132D-D964CC981D8E}"/>
              </a:ext>
            </a:extLst>
          </p:cNvPr>
          <p:cNvSpPr>
            <a:spLocks noGrp="1"/>
          </p:cNvSpPr>
          <p:nvPr>
            <p:ph idx="1"/>
          </p:nvPr>
        </p:nvSpPr>
        <p:spPr>
          <a:xfrm>
            <a:off x="838200" y="1825625"/>
            <a:ext cx="5671457" cy="4351338"/>
          </a:xfrm>
        </p:spPr>
        <p:txBody>
          <a:bodyPr>
            <a:normAutofit/>
          </a:bodyPr>
          <a:lstStyle/>
          <a:p>
            <a:pPr marL="0" indent="0">
              <a:buNone/>
            </a:pPr>
            <a:r>
              <a:rPr lang="en-US" dirty="0"/>
              <a:t>(1) Risks to subjects are minimized:</a:t>
            </a:r>
          </a:p>
          <a:p>
            <a:pPr marL="971550" lvl="1" indent="-514350">
              <a:buAutoNum type="romanLcParenBoth"/>
            </a:pPr>
            <a:r>
              <a:rPr lang="en-US" dirty="0"/>
              <a:t>By using procedures that are consistent with sound research design and that do not unnecessarily expose subjects to risk, and</a:t>
            </a:r>
          </a:p>
          <a:p>
            <a:pPr marL="971550" lvl="1" indent="-514350">
              <a:buAutoNum type="romanLcParenBoth"/>
            </a:pPr>
            <a:r>
              <a:rPr lang="en-US" dirty="0"/>
              <a:t>Whenever appropriate, by using procedures already being performed on the subjects for diagnostic or treatment purposes.</a:t>
            </a:r>
          </a:p>
        </p:txBody>
      </p:sp>
      <p:sp>
        <p:nvSpPr>
          <p:cNvPr id="5" name="TextBox 4">
            <a:extLst>
              <a:ext uri="{FF2B5EF4-FFF2-40B4-BE49-F238E27FC236}">
                <a16:creationId xmlns:a16="http://schemas.microsoft.com/office/drawing/2014/main" id="{5C9FFC51-A5EC-C8CC-E9D2-AF6AAECE36F9}"/>
              </a:ext>
            </a:extLst>
          </p:cNvPr>
          <p:cNvSpPr txBox="1"/>
          <p:nvPr/>
        </p:nvSpPr>
        <p:spPr>
          <a:xfrm>
            <a:off x="7554686" y="4001294"/>
            <a:ext cx="4082143" cy="1200329"/>
          </a:xfrm>
          <a:prstGeom prst="rect">
            <a:avLst/>
          </a:prstGeom>
          <a:solidFill>
            <a:schemeClr val="tx2">
              <a:lumMod val="10000"/>
              <a:lumOff val="90000"/>
            </a:schemeClr>
          </a:solidFill>
        </p:spPr>
        <p:txBody>
          <a:bodyPr wrap="square" rtlCol="0">
            <a:spAutoFit/>
          </a:bodyPr>
          <a:lstStyle/>
          <a:p>
            <a:r>
              <a:rPr lang="en-US" dirty="0"/>
              <a:t>IRBs assess whether procedures can be piggybacked onto other procedures and whether the frequency and number of study procedures is reasonable. </a:t>
            </a:r>
          </a:p>
        </p:txBody>
      </p:sp>
      <p:sp>
        <p:nvSpPr>
          <p:cNvPr id="6" name="Arrow: Right 5">
            <a:extLst>
              <a:ext uri="{FF2B5EF4-FFF2-40B4-BE49-F238E27FC236}">
                <a16:creationId xmlns:a16="http://schemas.microsoft.com/office/drawing/2014/main" id="{933B650A-5AC5-E6D1-CD63-EB37A1BAD141}"/>
              </a:ext>
            </a:extLst>
          </p:cNvPr>
          <p:cNvSpPr/>
          <p:nvPr/>
        </p:nvSpPr>
        <p:spPr>
          <a:xfrm rot="10800000">
            <a:off x="6760029" y="4361686"/>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952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Are the risks minimized?</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vert="horz" lIns="91440" tIns="45720" rIns="91440" bIns="45720" rtlCol="0" anchor="t">
            <a:normAutofit/>
          </a:bodyPr>
          <a:lstStyle/>
          <a:p>
            <a:pPr marL="0" indent="0">
              <a:buNone/>
            </a:pPr>
            <a:r>
              <a:rPr lang="en-US" dirty="0"/>
              <a:t>A researcher wants to recruit patients newly diagnosed with multiple myeloma for a study that involves collecting one additional </a:t>
            </a:r>
            <a:r>
              <a:rPr lang="en-US" b="0" i="0" dirty="0">
                <a:solidFill>
                  <a:srgbClr val="080808"/>
                </a:solidFill>
                <a:effectLst/>
              </a:rPr>
              <a:t>bone marrow sample at the same time the patients undergo a bone marrow biopsy obtained for clinical purposes. </a:t>
            </a:r>
            <a:endParaRPr lang="en-US" dirty="0">
              <a:solidFill>
                <a:srgbClr val="080808"/>
              </a:solidFill>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p:txBody>
      </p:sp>
    </p:spTree>
    <p:extLst>
      <p:ext uri="{BB962C8B-B14F-4D97-AF65-F5344CB8AC3E}">
        <p14:creationId xmlns:p14="http://schemas.microsoft.com/office/powerpoint/2010/main" val="220539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6FC6-37BA-40BB-47A0-2A7CFF95C3D6}"/>
              </a:ext>
            </a:extLst>
          </p:cNvPr>
          <p:cNvSpPr>
            <a:spLocks noGrp="1"/>
          </p:cNvSpPr>
          <p:nvPr>
            <p:ph type="title"/>
          </p:nvPr>
        </p:nvSpPr>
        <p:spPr/>
        <p:txBody>
          <a:bodyPr/>
          <a:lstStyle/>
          <a:p>
            <a:r>
              <a:rPr lang="en-US" dirty="0"/>
              <a:t>Poll</a:t>
            </a:r>
          </a:p>
        </p:txBody>
      </p:sp>
      <p:sp>
        <p:nvSpPr>
          <p:cNvPr id="3" name="Content Placeholder 2">
            <a:extLst>
              <a:ext uri="{FF2B5EF4-FFF2-40B4-BE49-F238E27FC236}">
                <a16:creationId xmlns:a16="http://schemas.microsoft.com/office/drawing/2014/main" id="{5DBE3680-2C9C-34CD-200B-6D601499163D}"/>
              </a:ext>
            </a:extLst>
          </p:cNvPr>
          <p:cNvSpPr>
            <a:spLocks noGrp="1"/>
          </p:cNvSpPr>
          <p:nvPr>
            <p:ph sz="half" idx="1"/>
          </p:nvPr>
        </p:nvSpPr>
        <p:spPr/>
        <p:txBody>
          <a:bodyPr/>
          <a:lstStyle/>
          <a:p>
            <a:r>
              <a:rPr lang="en-US" dirty="0"/>
              <a:t>Are you or have you been an IRB member?</a:t>
            </a:r>
          </a:p>
          <a:p>
            <a:r>
              <a:rPr lang="en-US" dirty="0"/>
              <a:t>Yes</a:t>
            </a:r>
          </a:p>
          <a:p>
            <a:r>
              <a:rPr lang="en-US" dirty="0"/>
              <a:t>No</a:t>
            </a:r>
          </a:p>
        </p:txBody>
      </p:sp>
      <p:pic>
        <p:nvPicPr>
          <p:cNvPr id="6" name="Content Placeholder 5" descr="Meerkat family on lookout">
            <a:extLst>
              <a:ext uri="{FF2B5EF4-FFF2-40B4-BE49-F238E27FC236}">
                <a16:creationId xmlns:a16="http://schemas.microsoft.com/office/drawing/2014/main" id="{42EED7E0-6013-3C60-389B-7A809D3C1C2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70782"/>
            <a:ext cx="5181600" cy="3661023"/>
          </a:xfrm>
        </p:spPr>
      </p:pic>
    </p:spTree>
    <p:extLst>
      <p:ext uri="{BB962C8B-B14F-4D97-AF65-F5344CB8AC3E}">
        <p14:creationId xmlns:p14="http://schemas.microsoft.com/office/powerpoint/2010/main" val="3476229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Are the risks minimized?</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vert="horz" lIns="91440" tIns="45720" rIns="91440" bIns="45720" rtlCol="0" anchor="t">
            <a:normAutofit/>
          </a:bodyPr>
          <a:lstStyle/>
          <a:p>
            <a:pPr marL="0" indent="0">
              <a:buNone/>
            </a:pPr>
            <a:r>
              <a:rPr lang="en-US" dirty="0"/>
              <a:t>The same researcher also wants to perform a</a:t>
            </a:r>
            <a:r>
              <a:rPr lang="en-US" b="0" i="0" dirty="0">
                <a:solidFill>
                  <a:srgbClr val="080808"/>
                </a:solidFill>
                <a:effectLst/>
              </a:rPr>
              <a:t> bone marrow biopsy on apparently </a:t>
            </a:r>
            <a:r>
              <a:rPr lang="en-US" dirty="0">
                <a:solidFill>
                  <a:srgbClr val="080808"/>
                </a:solidFill>
              </a:rPr>
              <a:t>healthy</a:t>
            </a:r>
            <a:r>
              <a:rPr lang="en-US" b="0" i="0" dirty="0">
                <a:solidFill>
                  <a:srgbClr val="080808"/>
                </a:solidFill>
                <a:effectLst/>
              </a:rPr>
              <a:t> adults to obtain bone marrow that will serve as a control for a test they are developing to detect certain cancers earlier.</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p:txBody>
      </p:sp>
    </p:spTree>
    <p:extLst>
      <p:ext uri="{BB962C8B-B14F-4D97-AF65-F5344CB8AC3E}">
        <p14:creationId xmlns:p14="http://schemas.microsoft.com/office/powerpoint/2010/main" val="2516475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34B8-FA4E-349E-0271-0347995045BA}"/>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8798A751-D375-607B-132D-D964CC981D8E}"/>
              </a:ext>
            </a:extLst>
          </p:cNvPr>
          <p:cNvSpPr>
            <a:spLocks noGrp="1"/>
          </p:cNvSpPr>
          <p:nvPr>
            <p:ph idx="1"/>
          </p:nvPr>
        </p:nvSpPr>
        <p:spPr>
          <a:xfrm>
            <a:off x="642257" y="1743305"/>
            <a:ext cx="6063343" cy="4351338"/>
          </a:xfrm>
        </p:spPr>
        <p:txBody>
          <a:bodyPr>
            <a:normAutofit fontScale="92500"/>
          </a:bodyPr>
          <a:lstStyle/>
          <a:p>
            <a:pPr marL="0" indent="0">
              <a:buNone/>
            </a:pPr>
            <a:r>
              <a:rPr lang="en-US" sz="2400" dirty="0"/>
              <a:t>(2) Risks to subjects are reasonable in relation to anticipated benefits, if any, to subjects, and the importance of the knowledge that may reasonably be expected to result. In evaluating risks and benefits, the IRB should consider only those risks and benefits that may result from the research (as distinguished from risks and benefits of therapies subjects would receive even if not participating in the research). The IRB should not consider possible long-range effects of applying knowledge gained in the research (e.g., the possible effects of the research on public policy) as among those research risks that fall within the purview of its responsibility.</a:t>
            </a:r>
          </a:p>
        </p:txBody>
      </p:sp>
      <p:sp>
        <p:nvSpPr>
          <p:cNvPr id="5" name="TextBox 4">
            <a:extLst>
              <a:ext uri="{FF2B5EF4-FFF2-40B4-BE49-F238E27FC236}">
                <a16:creationId xmlns:a16="http://schemas.microsoft.com/office/drawing/2014/main" id="{5C9FFC51-A5EC-C8CC-E9D2-AF6AAECE36F9}"/>
              </a:ext>
            </a:extLst>
          </p:cNvPr>
          <p:cNvSpPr txBox="1"/>
          <p:nvPr/>
        </p:nvSpPr>
        <p:spPr>
          <a:xfrm>
            <a:off x="7696200" y="1530241"/>
            <a:ext cx="4082143" cy="2031325"/>
          </a:xfrm>
          <a:prstGeom prst="rect">
            <a:avLst/>
          </a:prstGeom>
          <a:solidFill>
            <a:schemeClr val="tx2">
              <a:lumMod val="10000"/>
              <a:lumOff val="90000"/>
            </a:schemeClr>
          </a:solidFill>
        </p:spPr>
        <p:txBody>
          <a:bodyPr wrap="square" rtlCol="0">
            <a:spAutoFit/>
          </a:bodyPr>
          <a:lstStyle/>
          <a:p>
            <a:pPr marL="285750" indent="-285750">
              <a:buFont typeface="Arial" panose="020B0604020202020204" pitchFamily="34" charset="0"/>
              <a:buChar char="•"/>
            </a:pPr>
            <a:r>
              <a:rPr lang="en-US" dirty="0"/>
              <a:t>Risks may be physical or non-physical (e.g., psychological, socioeconomic, legal)</a:t>
            </a:r>
          </a:p>
          <a:p>
            <a:pPr marL="285750" indent="-285750">
              <a:buFont typeface="Arial" panose="020B0604020202020204" pitchFamily="34" charset="0"/>
              <a:buChar char="•"/>
            </a:pPr>
            <a:r>
              <a:rPr lang="en-US" dirty="0"/>
              <a:t>Benefits may be direct (i.e., as a result of participation in the research) or scientific (generation of new knowledge), </a:t>
            </a:r>
          </a:p>
        </p:txBody>
      </p:sp>
      <p:sp>
        <p:nvSpPr>
          <p:cNvPr id="6" name="Arrow: Right 5">
            <a:extLst>
              <a:ext uri="{FF2B5EF4-FFF2-40B4-BE49-F238E27FC236}">
                <a16:creationId xmlns:a16="http://schemas.microsoft.com/office/drawing/2014/main" id="{933B650A-5AC5-E6D1-CD63-EB37A1BAD141}"/>
              </a:ext>
            </a:extLst>
          </p:cNvPr>
          <p:cNvSpPr/>
          <p:nvPr/>
        </p:nvSpPr>
        <p:spPr>
          <a:xfrm rot="10800000">
            <a:off x="6901542" y="2128119"/>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413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34B8-FA4E-349E-0271-0347995045BA}"/>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8798A751-D375-607B-132D-D964CC981D8E}"/>
              </a:ext>
            </a:extLst>
          </p:cNvPr>
          <p:cNvSpPr>
            <a:spLocks noGrp="1"/>
          </p:cNvSpPr>
          <p:nvPr>
            <p:ph idx="1"/>
          </p:nvPr>
        </p:nvSpPr>
        <p:spPr>
          <a:xfrm>
            <a:off x="642257" y="1743305"/>
            <a:ext cx="6063343" cy="4351338"/>
          </a:xfrm>
        </p:spPr>
        <p:txBody>
          <a:bodyPr>
            <a:normAutofit fontScale="92500"/>
          </a:bodyPr>
          <a:lstStyle/>
          <a:p>
            <a:pPr marL="0" indent="0">
              <a:buNone/>
            </a:pPr>
            <a:r>
              <a:rPr lang="en-US" sz="2400" dirty="0"/>
              <a:t>(2) Risks to subjects are reasonable in relation to anticipated benefits, if any, to subjects, and the importance of the knowledge that may reasonably be expected to result. In evaluating risks and benefits, the IRB should consider only those risks and benefits that may result from the research (as distinguished from risks and benefits of therapies subjects would receive even if not participating in the research). The IRB should not consider possible long-range effects of applying knowledge gained in the research (e.g., the possible effects of the research on public policy) as among those research risks that fall within the purview of its responsibility.</a:t>
            </a:r>
          </a:p>
        </p:txBody>
      </p:sp>
      <p:sp>
        <p:nvSpPr>
          <p:cNvPr id="4" name="TextBox 3">
            <a:extLst>
              <a:ext uri="{FF2B5EF4-FFF2-40B4-BE49-F238E27FC236}">
                <a16:creationId xmlns:a16="http://schemas.microsoft.com/office/drawing/2014/main" id="{A4444EA7-9AA0-0A9C-AE5B-58FA837306E9}"/>
              </a:ext>
            </a:extLst>
          </p:cNvPr>
          <p:cNvSpPr txBox="1"/>
          <p:nvPr/>
        </p:nvSpPr>
        <p:spPr>
          <a:xfrm>
            <a:off x="7598228" y="2845568"/>
            <a:ext cx="4082143" cy="1200329"/>
          </a:xfrm>
          <a:prstGeom prst="rect">
            <a:avLst/>
          </a:prstGeom>
          <a:solidFill>
            <a:schemeClr val="tx2">
              <a:lumMod val="10000"/>
              <a:lumOff val="90000"/>
            </a:schemeClr>
          </a:solidFill>
        </p:spPr>
        <p:txBody>
          <a:bodyPr wrap="square" rtlCol="0">
            <a:spAutoFit/>
          </a:bodyPr>
          <a:lstStyle/>
          <a:p>
            <a:r>
              <a:rPr lang="en-US" dirty="0"/>
              <a:t>IRBs are required to distinguish risks that occur due to participation in the research as opposed to risks that would occur regardless of the research.</a:t>
            </a:r>
          </a:p>
        </p:txBody>
      </p:sp>
      <p:sp>
        <p:nvSpPr>
          <p:cNvPr id="7" name="Arrow: Right 6">
            <a:extLst>
              <a:ext uri="{FF2B5EF4-FFF2-40B4-BE49-F238E27FC236}">
                <a16:creationId xmlns:a16="http://schemas.microsoft.com/office/drawing/2014/main" id="{6CF08D73-8E7C-AFC5-F0B5-CF8D78E1F1E8}"/>
              </a:ext>
            </a:extLst>
          </p:cNvPr>
          <p:cNvSpPr/>
          <p:nvPr/>
        </p:nvSpPr>
        <p:spPr>
          <a:xfrm rot="10800000">
            <a:off x="6803571" y="3157262"/>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95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34B8-FA4E-349E-0271-0347995045BA}"/>
              </a:ext>
            </a:extLst>
          </p:cNvPr>
          <p:cNvSpPr>
            <a:spLocks noGrp="1"/>
          </p:cNvSpPr>
          <p:nvPr>
            <p:ph type="title"/>
          </p:nvPr>
        </p:nvSpPr>
        <p:spPr>
          <a:xfrm>
            <a:off x="642257" y="365125"/>
            <a:ext cx="10711543" cy="1325563"/>
          </a:xfrm>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8798A751-D375-607B-132D-D964CC981D8E}"/>
              </a:ext>
            </a:extLst>
          </p:cNvPr>
          <p:cNvSpPr>
            <a:spLocks noGrp="1"/>
          </p:cNvSpPr>
          <p:nvPr>
            <p:ph idx="1"/>
          </p:nvPr>
        </p:nvSpPr>
        <p:spPr>
          <a:xfrm>
            <a:off x="642257" y="1743305"/>
            <a:ext cx="6063343" cy="4351338"/>
          </a:xfrm>
        </p:spPr>
        <p:txBody>
          <a:bodyPr>
            <a:normAutofit fontScale="92500"/>
          </a:bodyPr>
          <a:lstStyle/>
          <a:p>
            <a:pPr marL="0" indent="0">
              <a:buNone/>
            </a:pPr>
            <a:r>
              <a:rPr lang="en-US" sz="2400" dirty="0"/>
              <a:t>(2) Risks to subjects are reasonable in relation to anticipated benefits, if any, to subjects, and the importance of the knowledge that may reasonably be expected to result. In evaluating risks and benefits, the IRB should consider only those risks and benefits that may result from the research (as distinguished from risks and benefits of therapies subjects would receive even if not participating in the research). The IRB should not consider possible long-range effects of applying knowledge gained in the research (e.g., the possible effects of the research on public policy) as among those research risks that fall within the purview of its responsibility.</a:t>
            </a:r>
          </a:p>
        </p:txBody>
      </p:sp>
      <p:sp>
        <p:nvSpPr>
          <p:cNvPr id="7" name="Arrow: Right 6">
            <a:extLst>
              <a:ext uri="{FF2B5EF4-FFF2-40B4-BE49-F238E27FC236}">
                <a16:creationId xmlns:a16="http://schemas.microsoft.com/office/drawing/2014/main" id="{6CF08D73-8E7C-AFC5-F0B5-CF8D78E1F1E8}"/>
              </a:ext>
            </a:extLst>
          </p:cNvPr>
          <p:cNvSpPr/>
          <p:nvPr/>
        </p:nvSpPr>
        <p:spPr>
          <a:xfrm rot="10800000">
            <a:off x="7043057" y="5062261"/>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EB8999-B250-9E70-AF90-14132EAD760B}"/>
              </a:ext>
            </a:extLst>
          </p:cNvPr>
          <p:cNvSpPr txBox="1"/>
          <p:nvPr/>
        </p:nvSpPr>
        <p:spPr>
          <a:xfrm>
            <a:off x="7837714" y="4772340"/>
            <a:ext cx="4082143" cy="923330"/>
          </a:xfrm>
          <a:prstGeom prst="rect">
            <a:avLst/>
          </a:prstGeom>
          <a:solidFill>
            <a:schemeClr val="tx2">
              <a:lumMod val="10000"/>
              <a:lumOff val="90000"/>
            </a:schemeClr>
          </a:solidFill>
        </p:spPr>
        <p:txBody>
          <a:bodyPr wrap="square" rtlCol="0">
            <a:spAutoFit/>
          </a:bodyPr>
          <a:lstStyle/>
          <a:p>
            <a:r>
              <a:rPr lang="en-US" dirty="0"/>
              <a:t>IRBs are not permitted to consider future risks related to the outcome of the research. </a:t>
            </a:r>
          </a:p>
        </p:txBody>
      </p:sp>
    </p:spTree>
    <p:extLst>
      <p:ext uri="{BB962C8B-B14F-4D97-AF65-F5344CB8AC3E}">
        <p14:creationId xmlns:p14="http://schemas.microsoft.com/office/powerpoint/2010/main" val="259116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What are research risks?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wants to collect blood samples from volunteers and asks participants to fast for 12 hours before the blood draw. Are the risks of fasting </a:t>
            </a:r>
            <a:r>
              <a:rPr lang="en-US" dirty="0"/>
              <a:t>research risks?</a:t>
            </a:r>
            <a:endParaRPr lang="en-US" b="0" i="0" dirty="0">
              <a:solidFill>
                <a:srgbClr val="080808"/>
              </a:solidFill>
              <a:effectLst/>
            </a:endParaRPr>
          </a:p>
          <a:p>
            <a:pPr lvl="1"/>
            <a:r>
              <a:rPr lang="en-US" dirty="0">
                <a:solidFill>
                  <a:srgbClr val="080808"/>
                </a:solidFill>
              </a:rPr>
              <a:t>Research</a:t>
            </a:r>
          </a:p>
          <a:p>
            <a:pPr lvl="1"/>
            <a:r>
              <a:rPr lang="en-US" dirty="0">
                <a:solidFill>
                  <a:srgbClr val="080808"/>
                </a:solidFill>
              </a:rPr>
              <a:t>Not research</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495862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What are research risks?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dirty="0"/>
              <a:t>A phase III oncology clinical trial study where participants are randomized to two different treatment regimens. The participants receive medications to prevent nausea and vomiting associated with both treatments. Are the risks of the medications given to prevent nausea and vomiting research risks?</a:t>
            </a:r>
            <a:endParaRPr lang="en-US" b="0" i="0" dirty="0">
              <a:solidFill>
                <a:srgbClr val="080808"/>
              </a:solidFill>
              <a:effectLst/>
            </a:endParaRPr>
          </a:p>
          <a:p>
            <a:pPr lvl="1"/>
            <a:r>
              <a:rPr lang="en-US" dirty="0">
                <a:solidFill>
                  <a:srgbClr val="080808"/>
                </a:solidFill>
              </a:rPr>
              <a:t>Research</a:t>
            </a:r>
          </a:p>
          <a:p>
            <a:pPr lvl="1"/>
            <a:r>
              <a:rPr lang="en-US" dirty="0">
                <a:solidFill>
                  <a:srgbClr val="080808"/>
                </a:solidFill>
              </a:rPr>
              <a:t>Not research</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3553959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What are research risks?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wants to run an additional imaging sequence when </a:t>
            </a:r>
            <a:r>
              <a:rPr lang="en-US" dirty="0">
                <a:solidFill>
                  <a:srgbClr val="080808"/>
                </a:solidFill>
              </a:rPr>
              <a:t>research participants are undergoing full body MRIs their health care providers have ordered. </a:t>
            </a:r>
            <a:r>
              <a:rPr lang="en-US" b="0" i="0" dirty="0">
                <a:solidFill>
                  <a:srgbClr val="080808"/>
                </a:solidFill>
                <a:effectLst/>
              </a:rPr>
              <a:t>Is </a:t>
            </a:r>
            <a:r>
              <a:rPr lang="en-US" dirty="0">
                <a:solidFill>
                  <a:srgbClr val="080808"/>
                </a:solidFill>
              </a:rPr>
              <a:t>undergoing an MRI a research </a:t>
            </a:r>
            <a:r>
              <a:rPr lang="en-US" dirty="0"/>
              <a:t>risk?</a:t>
            </a:r>
            <a:endParaRPr lang="en-US" b="0" i="0" dirty="0">
              <a:solidFill>
                <a:srgbClr val="080808"/>
              </a:solidFill>
              <a:effectLst/>
            </a:endParaRPr>
          </a:p>
          <a:p>
            <a:pPr lvl="1"/>
            <a:r>
              <a:rPr lang="en-US" dirty="0">
                <a:solidFill>
                  <a:srgbClr val="080808"/>
                </a:solidFill>
              </a:rPr>
              <a:t>Research</a:t>
            </a:r>
          </a:p>
          <a:p>
            <a:pPr lvl="1"/>
            <a:r>
              <a:rPr lang="en-US" dirty="0">
                <a:solidFill>
                  <a:srgbClr val="080808"/>
                </a:solidFill>
              </a:rPr>
              <a:t>Not research</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730401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What are research risks?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wants to add a second </a:t>
            </a:r>
            <a:r>
              <a:rPr lang="en-US" dirty="0">
                <a:solidFill>
                  <a:srgbClr val="080808"/>
                </a:solidFill>
              </a:rPr>
              <a:t>MRI a week </a:t>
            </a:r>
            <a:r>
              <a:rPr lang="en-US" b="0" i="0" dirty="0">
                <a:solidFill>
                  <a:srgbClr val="080808"/>
                </a:solidFill>
                <a:effectLst/>
              </a:rPr>
              <a:t>after </a:t>
            </a:r>
            <a:r>
              <a:rPr lang="en-US" dirty="0">
                <a:solidFill>
                  <a:srgbClr val="080808"/>
                </a:solidFill>
              </a:rPr>
              <a:t>research participants undergo the full body MRI their health care providers have ordered. </a:t>
            </a:r>
            <a:r>
              <a:rPr lang="en-US" b="0" i="0" dirty="0">
                <a:solidFill>
                  <a:srgbClr val="080808"/>
                </a:solidFill>
                <a:effectLst/>
              </a:rPr>
              <a:t>Is </a:t>
            </a:r>
            <a:r>
              <a:rPr lang="en-US" dirty="0">
                <a:solidFill>
                  <a:srgbClr val="080808"/>
                </a:solidFill>
              </a:rPr>
              <a:t>undergoing the second MRI a research </a:t>
            </a:r>
            <a:r>
              <a:rPr lang="en-US" dirty="0"/>
              <a:t>risk?</a:t>
            </a:r>
            <a:endParaRPr lang="en-US" b="0" i="0" dirty="0">
              <a:solidFill>
                <a:srgbClr val="080808"/>
              </a:solidFill>
              <a:effectLst/>
            </a:endParaRPr>
          </a:p>
          <a:p>
            <a:pPr lvl="1"/>
            <a:r>
              <a:rPr lang="en-US" dirty="0">
                <a:solidFill>
                  <a:srgbClr val="080808"/>
                </a:solidFill>
              </a:rPr>
              <a:t>Research</a:t>
            </a:r>
          </a:p>
          <a:p>
            <a:pPr lvl="1"/>
            <a:r>
              <a:rPr lang="en-US" dirty="0">
                <a:solidFill>
                  <a:srgbClr val="080808"/>
                </a:solidFill>
              </a:rPr>
              <a:t>Not research</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427860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31B5-7E74-6123-E572-6973C75C4BDA}"/>
              </a:ext>
            </a:extLst>
          </p:cNvPr>
          <p:cNvSpPr>
            <a:spLocks noGrp="1"/>
          </p:cNvSpPr>
          <p:nvPr>
            <p:ph type="title"/>
          </p:nvPr>
        </p:nvSpPr>
        <p:spPr/>
        <p:txBody>
          <a:bodyPr/>
          <a:lstStyle/>
          <a:p>
            <a:r>
              <a:rPr lang="en-US" dirty="0"/>
              <a:t>How risks are identified</a:t>
            </a:r>
          </a:p>
        </p:txBody>
      </p:sp>
      <p:sp>
        <p:nvSpPr>
          <p:cNvPr id="3" name="Content Placeholder 2">
            <a:extLst>
              <a:ext uri="{FF2B5EF4-FFF2-40B4-BE49-F238E27FC236}">
                <a16:creationId xmlns:a16="http://schemas.microsoft.com/office/drawing/2014/main" id="{26292437-9BC4-24C8-F930-68ED3B11786D}"/>
              </a:ext>
            </a:extLst>
          </p:cNvPr>
          <p:cNvSpPr>
            <a:spLocks noGrp="1"/>
          </p:cNvSpPr>
          <p:nvPr>
            <p:ph sz="half" idx="1"/>
          </p:nvPr>
        </p:nvSpPr>
        <p:spPr/>
        <p:txBody>
          <a:bodyPr/>
          <a:lstStyle/>
          <a:p>
            <a:r>
              <a:rPr lang="en-US" dirty="0"/>
              <a:t>IRB application</a:t>
            </a:r>
          </a:p>
          <a:p>
            <a:r>
              <a:rPr lang="en-US" dirty="0"/>
              <a:t>Protocol or study plan</a:t>
            </a:r>
          </a:p>
          <a:p>
            <a:r>
              <a:rPr lang="en-US" dirty="0"/>
              <a:t>Investigator’s brochure</a:t>
            </a:r>
          </a:p>
          <a:p>
            <a:r>
              <a:rPr lang="en-US" dirty="0"/>
              <a:t>Device specifications</a:t>
            </a:r>
          </a:p>
          <a:p>
            <a:r>
              <a:rPr lang="en-US" dirty="0"/>
              <a:t>Informed consent document</a:t>
            </a:r>
          </a:p>
          <a:p>
            <a:r>
              <a:rPr lang="en-US" dirty="0"/>
              <a:t>Independent literature review</a:t>
            </a:r>
          </a:p>
        </p:txBody>
      </p:sp>
      <p:pic>
        <p:nvPicPr>
          <p:cNvPr id="6" name="Content Placeholder 5" descr="Fingerprints exposed on glass">
            <a:extLst>
              <a:ext uri="{FF2B5EF4-FFF2-40B4-BE49-F238E27FC236}">
                <a16:creationId xmlns:a16="http://schemas.microsoft.com/office/drawing/2014/main" id="{F0532D4D-A654-A5A3-E184-6DF67CEBEB0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9286" y="1606054"/>
            <a:ext cx="5181600" cy="3876079"/>
          </a:xfrm>
        </p:spPr>
      </p:pic>
    </p:spTree>
    <p:extLst>
      <p:ext uri="{BB962C8B-B14F-4D97-AF65-F5344CB8AC3E}">
        <p14:creationId xmlns:p14="http://schemas.microsoft.com/office/powerpoint/2010/main" val="1018641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A294-50AA-4835-802D-18D7D13EF4BD}"/>
              </a:ext>
            </a:extLst>
          </p:cNvPr>
          <p:cNvSpPr>
            <a:spLocks noGrp="1"/>
          </p:cNvSpPr>
          <p:nvPr>
            <p:ph type="title" idx="4294967295"/>
          </p:nvPr>
        </p:nvSpPr>
        <p:spPr>
          <a:xfrm>
            <a:off x="241737" y="21020"/>
            <a:ext cx="11169650" cy="1058863"/>
          </a:xfrm>
        </p:spPr>
        <p:txBody>
          <a:bodyPr/>
          <a:lstStyle/>
          <a:p>
            <a:r>
              <a:rPr lang="en-US" dirty="0"/>
              <a:t>Definition of </a:t>
            </a:r>
            <a:r>
              <a:rPr lang="en-US" i="1" dirty="0"/>
              <a:t>Minimal Risk</a:t>
            </a:r>
          </a:p>
        </p:txBody>
      </p:sp>
      <p:sp>
        <p:nvSpPr>
          <p:cNvPr id="3" name="Content Placeholder 2">
            <a:extLst>
              <a:ext uri="{FF2B5EF4-FFF2-40B4-BE49-F238E27FC236}">
                <a16:creationId xmlns:a16="http://schemas.microsoft.com/office/drawing/2014/main" id="{6479F607-FDAB-491C-88DA-B2E7B0B06B9E}"/>
              </a:ext>
            </a:extLst>
          </p:cNvPr>
          <p:cNvSpPr>
            <a:spLocks noGrp="1"/>
          </p:cNvSpPr>
          <p:nvPr>
            <p:ph idx="4294967295"/>
          </p:nvPr>
        </p:nvSpPr>
        <p:spPr>
          <a:xfrm>
            <a:off x="273267" y="1325563"/>
            <a:ext cx="11341100" cy="5045075"/>
          </a:xfrm>
        </p:spPr>
        <p:txBody>
          <a:bodyPr/>
          <a:lstStyle/>
          <a:p>
            <a:pPr marL="0" indent="0">
              <a:buNone/>
            </a:pPr>
            <a:r>
              <a:rPr lang="en-US" b="0" i="1" dirty="0">
                <a:solidFill>
                  <a:srgbClr val="000000"/>
                </a:solidFill>
                <a:effectLst/>
                <a:latin typeface="Helvetica" panose="020B0604020202020204" pitchFamily="34" charset="0"/>
              </a:rPr>
              <a:t>Minimal risk</a:t>
            </a:r>
            <a:r>
              <a:rPr lang="en-US" b="0" i="0" dirty="0">
                <a:solidFill>
                  <a:srgbClr val="000000"/>
                </a:solidFill>
                <a:effectLst/>
                <a:latin typeface="Helvetica" panose="020B0604020202020204" pitchFamily="34" charset="0"/>
              </a:rPr>
              <a:t> means that the probability and magnitude of harm or discomfort anticipated in the research are not greater in and of themselves than those ordinarily encountered in daily life or during the performance of routine physical or psychological examinations or tests. </a:t>
            </a:r>
          </a:p>
          <a:p>
            <a:pPr marL="0" indent="0">
              <a:buNone/>
            </a:pPr>
            <a:r>
              <a:rPr lang="en-US" dirty="0"/>
              <a:t>[45 CFR 46.102(j)]</a:t>
            </a:r>
          </a:p>
        </p:txBody>
      </p:sp>
    </p:spTree>
    <p:extLst>
      <p:ext uri="{BB962C8B-B14F-4D97-AF65-F5344CB8AC3E}">
        <p14:creationId xmlns:p14="http://schemas.microsoft.com/office/powerpoint/2010/main" val="215227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6FC6-37BA-40BB-47A0-2A7CFF95C3D6}"/>
              </a:ext>
            </a:extLst>
          </p:cNvPr>
          <p:cNvSpPr>
            <a:spLocks noGrp="1"/>
          </p:cNvSpPr>
          <p:nvPr>
            <p:ph type="title"/>
          </p:nvPr>
        </p:nvSpPr>
        <p:spPr/>
        <p:txBody>
          <a:bodyPr/>
          <a:lstStyle/>
          <a:p>
            <a:r>
              <a:rPr lang="en-US" dirty="0"/>
              <a:t>Poll</a:t>
            </a:r>
          </a:p>
        </p:txBody>
      </p:sp>
      <p:sp>
        <p:nvSpPr>
          <p:cNvPr id="3" name="Content Placeholder 2">
            <a:extLst>
              <a:ext uri="{FF2B5EF4-FFF2-40B4-BE49-F238E27FC236}">
                <a16:creationId xmlns:a16="http://schemas.microsoft.com/office/drawing/2014/main" id="{5DBE3680-2C9C-34CD-200B-6D601499163D}"/>
              </a:ext>
            </a:extLst>
          </p:cNvPr>
          <p:cNvSpPr>
            <a:spLocks noGrp="1"/>
          </p:cNvSpPr>
          <p:nvPr>
            <p:ph sz="half" idx="1"/>
          </p:nvPr>
        </p:nvSpPr>
        <p:spPr/>
        <p:txBody>
          <a:bodyPr/>
          <a:lstStyle/>
          <a:p>
            <a:r>
              <a:rPr lang="en-US" dirty="0"/>
              <a:t>Have you ever prepared an IRB application?</a:t>
            </a:r>
          </a:p>
          <a:p>
            <a:r>
              <a:rPr lang="en-US" dirty="0"/>
              <a:t>Yes</a:t>
            </a:r>
          </a:p>
          <a:p>
            <a:r>
              <a:rPr lang="en-US" dirty="0"/>
              <a:t>No</a:t>
            </a:r>
          </a:p>
        </p:txBody>
      </p:sp>
      <p:pic>
        <p:nvPicPr>
          <p:cNvPr id="6" name="Content Placeholder 5" descr="Yellow pencils on a red background">
            <a:extLst>
              <a:ext uri="{FF2B5EF4-FFF2-40B4-BE49-F238E27FC236}">
                <a16:creationId xmlns:a16="http://schemas.microsoft.com/office/drawing/2014/main" id="{22A5B0F2-2CC8-6607-E1E0-798CB10D199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1986"/>
            <a:ext cx="5181600" cy="3458616"/>
          </a:xfrm>
        </p:spPr>
      </p:pic>
    </p:spTree>
    <p:extLst>
      <p:ext uri="{BB962C8B-B14F-4D97-AF65-F5344CB8AC3E}">
        <p14:creationId xmlns:p14="http://schemas.microsoft.com/office/powerpoint/2010/main" val="2183532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A294-50AA-4835-802D-18D7D13EF4BD}"/>
              </a:ext>
            </a:extLst>
          </p:cNvPr>
          <p:cNvSpPr>
            <a:spLocks noGrp="1"/>
          </p:cNvSpPr>
          <p:nvPr>
            <p:ph type="title"/>
          </p:nvPr>
        </p:nvSpPr>
        <p:spPr/>
        <p:txBody>
          <a:bodyPr/>
          <a:lstStyle/>
          <a:p>
            <a:r>
              <a:rPr lang="en-US" sz="4000" dirty="0"/>
              <a:t>Breaking Down the Definition of </a:t>
            </a:r>
            <a:r>
              <a:rPr lang="en-US" sz="4000" i="1" dirty="0"/>
              <a:t>Minimal Risk</a:t>
            </a:r>
          </a:p>
        </p:txBody>
      </p:sp>
      <p:sp>
        <p:nvSpPr>
          <p:cNvPr id="3" name="Content Placeholder 2">
            <a:extLst>
              <a:ext uri="{FF2B5EF4-FFF2-40B4-BE49-F238E27FC236}">
                <a16:creationId xmlns:a16="http://schemas.microsoft.com/office/drawing/2014/main" id="{6479F607-FDAB-491C-88DA-B2E7B0B06B9E}"/>
              </a:ext>
            </a:extLst>
          </p:cNvPr>
          <p:cNvSpPr>
            <a:spLocks noGrp="1"/>
          </p:cNvSpPr>
          <p:nvPr>
            <p:ph sz="half" idx="1"/>
          </p:nvPr>
        </p:nvSpPr>
        <p:spPr/>
        <p:txBody>
          <a:bodyPr>
            <a:normAutofit lnSpcReduction="10000"/>
          </a:bodyPr>
          <a:lstStyle/>
          <a:p>
            <a:pPr marL="0" indent="0">
              <a:buNone/>
            </a:pPr>
            <a:r>
              <a:rPr lang="en-US" sz="2800" b="0" i="1" dirty="0">
                <a:solidFill>
                  <a:srgbClr val="000000"/>
                </a:solidFill>
                <a:effectLst/>
                <a:latin typeface="Helvetica" panose="020B0604020202020204" pitchFamily="34" charset="0"/>
              </a:rPr>
              <a:t>Minimal risk</a:t>
            </a:r>
            <a:r>
              <a:rPr lang="en-US" sz="2800" b="0" i="0" dirty="0">
                <a:solidFill>
                  <a:srgbClr val="000000"/>
                </a:solidFill>
                <a:effectLst/>
                <a:latin typeface="Helvetica" panose="020B0604020202020204" pitchFamily="34" charset="0"/>
              </a:rPr>
              <a:t> means that </a:t>
            </a:r>
          </a:p>
          <a:p>
            <a:pPr marL="0" indent="0">
              <a:buNone/>
            </a:pPr>
            <a:r>
              <a:rPr lang="en-US" sz="2800" b="0" i="0" dirty="0">
                <a:solidFill>
                  <a:srgbClr val="000000"/>
                </a:solidFill>
                <a:effectLst/>
                <a:latin typeface="Helvetica" panose="020B0604020202020204" pitchFamily="34" charset="0"/>
              </a:rPr>
              <a:t>the </a:t>
            </a:r>
            <a:r>
              <a:rPr lang="en-US" sz="2800" b="0" i="0" dirty="0">
                <a:solidFill>
                  <a:srgbClr val="000000"/>
                </a:solidFill>
                <a:effectLst/>
                <a:highlight>
                  <a:srgbClr val="00FFFF"/>
                </a:highlight>
                <a:latin typeface="Helvetica" panose="020B0604020202020204" pitchFamily="34" charset="0"/>
              </a:rPr>
              <a:t>probability</a:t>
            </a:r>
            <a:r>
              <a:rPr lang="en-US" sz="2800" b="0"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FFFF00"/>
                </a:highlight>
                <a:latin typeface="Helvetica" panose="020B0604020202020204" pitchFamily="34" charset="0"/>
              </a:rPr>
              <a:t>and </a:t>
            </a:r>
          </a:p>
          <a:p>
            <a:pPr marL="0" indent="0">
              <a:buNone/>
            </a:pPr>
            <a:r>
              <a:rPr lang="en-US" sz="2800" b="0" i="0" dirty="0">
                <a:solidFill>
                  <a:srgbClr val="000000"/>
                </a:solidFill>
                <a:effectLst/>
                <a:highlight>
                  <a:srgbClr val="00FFFF"/>
                </a:highlight>
                <a:latin typeface="Helvetica" panose="020B0604020202020204" pitchFamily="34" charset="0"/>
              </a:rPr>
              <a:t>magnitude</a:t>
            </a:r>
            <a:r>
              <a:rPr lang="en-US" sz="2800" b="0" i="0" dirty="0">
                <a:solidFill>
                  <a:srgbClr val="000000"/>
                </a:solidFill>
                <a:effectLst/>
                <a:latin typeface="Helvetica" panose="020B0604020202020204" pitchFamily="34" charset="0"/>
              </a:rPr>
              <a:t> of </a:t>
            </a:r>
          </a:p>
          <a:p>
            <a:pPr marL="0" indent="0">
              <a:buNone/>
            </a:pPr>
            <a:r>
              <a:rPr lang="en-US" sz="2800" b="1" i="0" dirty="0">
                <a:solidFill>
                  <a:srgbClr val="000000"/>
                </a:solidFill>
                <a:effectLst/>
                <a:highlight>
                  <a:srgbClr val="00FFFF"/>
                </a:highlight>
                <a:latin typeface="Helvetica" panose="020B0604020202020204" pitchFamily="34" charset="0"/>
              </a:rPr>
              <a:t>harm</a:t>
            </a:r>
            <a:r>
              <a:rPr lang="en-US" sz="2800" b="0"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00FF00"/>
                </a:highlight>
                <a:latin typeface="Helvetica" panose="020B0604020202020204" pitchFamily="34" charset="0"/>
              </a:rPr>
              <a:t>or</a:t>
            </a:r>
            <a:r>
              <a:rPr lang="en-US" sz="2800" b="0" i="0" dirty="0">
                <a:solidFill>
                  <a:srgbClr val="000000"/>
                </a:solidFill>
                <a:effectLst/>
                <a:latin typeface="Helvetica" panose="020B0604020202020204" pitchFamily="34" charset="0"/>
              </a:rPr>
              <a:t> </a:t>
            </a:r>
          </a:p>
          <a:p>
            <a:pPr marL="0" indent="0">
              <a:buNone/>
            </a:pPr>
            <a:r>
              <a:rPr lang="en-US" sz="2800" b="1" i="0" dirty="0">
                <a:solidFill>
                  <a:srgbClr val="000000"/>
                </a:solidFill>
                <a:effectLst/>
                <a:highlight>
                  <a:srgbClr val="00FFFF"/>
                </a:highlight>
                <a:latin typeface="Helvetica" panose="020B0604020202020204" pitchFamily="34" charset="0"/>
              </a:rPr>
              <a:t>discomfort</a:t>
            </a:r>
            <a:r>
              <a:rPr lang="en-US" sz="2800" b="1"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FF00FF"/>
                </a:highlight>
                <a:latin typeface="Helvetica" panose="020B0604020202020204" pitchFamily="34" charset="0"/>
              </a:rPr>
              <a:t>anticipated</a:t>
            </a:r>
            <a:r>
              <a:rPr lang="en-US" sz="2800" b="0" i="0" dirty="0">
                <a:solidFill>
                  <a:srgbClr val="000000"/>
                </a:solidFill>
                <a:effectLst/>
                <a:latin typeface="Helvetica" panose="020B0604020202020204" pitchFamily="34" charset="0"/>
              </a:rPr>
              <a:t> in the research </a:t>
            </a:r>
          </a:p>
          <a:p>
            <a:pPr marL="0" indent="0">
              <a:buNone/>
            </a:pPr>
            <a:r>
              <a:rPr lang="en-US" sz="2800" b="0" i="0" dirty="0">
                <a:solidFill>
                  <a:srgbClr val="000000"/>
                </a:solidFill>
                <a:effectLst/>
                <a:latin typeface="Helvetica" panose="020B0604020202020204" pitchFamily="34" charset="0"/>
              </a:rPr>
              <a:t>are </a:t>
            </a:r>
            <a:r>
              <a:rPr lang="en-US" sz="2800" b="0" i="0" dirty="0">
                <a:solidFill>
                  <a:srgbClr val="000000"/>
                </a:solidFill>
                <a:effectLst/>
                <a:highlight>
                  <a:srgbClr val="78A22F"/>
                </a:highlight>
                <a:latin typeface="Helvetica" panose="020B0604020202020204" pitchFamily="34" charset="0"/>
              </a:rPr>
              <a:t>not greater </a:t>
            </a:r>
          </a:p>
          <a:p>
            <a:pPr marL="0" indent="0">
              <a:buNone/>
            </a:pPr>
            <a:endParaRPr lang="en-US" sz="2800" b="0" i="0" dirty="0">
              <a:solidFill>
                <a:srgbClr val="000000"/>
              </a:solidFill>
              <a:effectLst/>
              <a:latin typeface="Helvetica" panose="020B0604020202020204" pitchFamily="34" charset="0"/>
            </a:endParaRPr>
          </a:p>
          <a:p>
            <a:pPr marL="0" indent="0">
              <a:buNone/>
            </a:pPr>
            <a:endParaRPr lang="en-US" sz="2800" b="0" i="0" dirty="0">
              <a:solidFill>
                <a:srgbClr val="000000"/>
              </a:solidFill>
              <a:effectLst/>
              <a:latin typeface="Helvetica" panose="020B0604020202020204" pitchFamily="34" charset="0"/>
            </a:endParaRPr>
          </a:p>
        </p:txBody>
      </p:sp>
      <p:sp>
        <p:nvSpPr>
          <p:cNvPr id="4" name="Content Placeholder 3">
            <a:extLst>
              <a:ext uri="{FF2B5EF4-FFF2-40B4-BE49-F238E27FC236}">
                <a16:creationId xmlns:a16="http://schemas.microsoft.com/office/drawing/2014/main" id="{764BC34C-9250-4BCF-A1AB-16EB17282CA4}"/>
              </a:ext>
            </a:extLst>
          </p:cNvPr>
          <p:cNvSpPr>
            <a:spLocks noGrp="1"/>
          </p:cNvSpPr>
          <p:nvPr>
            <p:ph sz="half" idx="2"/>
          </p:nvPr>
        </p:nvSpPr>
        <p:spPr/>
        <p:txBody>
          <a:bodyPr>
            <a:normAutofit lnSpcReduction="10000"/>
          </a:bodyPr>
          <a:lstStyle/>
          <a:p>
            <a:pPr marL="0" indent="0">
              <a:buNone/>
            </a:pPr>
            <a:r>
              <a:rPr lang="en-US" sz="2800" b="0" i="0" dirty="0">
                <a:solidFill>
                  <a:srgbClr val="000000"/>
                </a:solidFill>
                <a:effectLst/>
                <a:latin typeface="Helvetica" panose="020B0604020202020204" pitchFamily="34" charset="0"/>
              </a:rPr>
              <a:t>in and of themselves </a:t>
            </a:r>
          </a:p>
          <a:p>
            <a:pPr marL="0" indent="0">
              <a:buNone/>
            </a:pPr>
            <a:r>
              <a:rPr lang="en-US" sz="2800" b="0" i="0" dirty="0">
                <a:solidFill>
                  <a:srgbClr val="000000"/>
                </a:solidFill>
                <a:effectLst/>
                <a:highlight>
                  <a:srgbClr val="78A22F"/>
                </a:highlight>
                <a:latin typeface="Helvetica" panose="020B0604020202020204" pitchFamily="34" charset="0"/>
              </a:rPr>
              <a:t>than</a:t>
            </a:r>
            <a:r>
              <a:rPr lang="en-US" sz="2800" b="0" i="0" dirty="0">
                <a:solidFill>
                  <a:srgbClr val="000000"/>
                </a:solidFill>
                <a:effectLst/>
                <a:latin typeface="Helvetica" panose="020B0604020202020204" pitchFamily="34" charset="0"/>
              </a:rPr>
              <a:t> those</a:t>
            </a:r>
            <a:endParaRPr lang="en-US" dirty="0"/>
          </a:p>
        </p:txBody>
      </p:sp>
      <p:sp>
        <p:nvSpPr>
          <p:cNvPr id="5" name="Slide Number Placeholder 4">
            <a:extLst>
              <a:ext uri="{FF2B5EF4-FFF2-40B4-BE49-F238E27FC236}">
                <a16:creationId xmlns:a16="http://schemas.microsoft.com/office/drawing/2014/main" id="{207BE0B6-FEB8-4C3B-B591-A75D0D1E46FB}"/>
              </a:ext>
            </a:extLst>
          </p:cNvPr>
          <p:cNvSpPr>
            <a:spLocks noGrp="1"/>
          </p:cNvSpPr>
          <p:nvPr>
            <p:ph type="sldNum" sz="quarter" idx="12"/>
          </p:nvPr>
        </p:nvSpPr>
        <p:spPr/>
        <p:txBody>
          <a:bodyPr/>
          <a:lstStyle/>
          <a:p>
            <a:pPr>
              <a:defRPr/>
            </a:pPr>
            <a:fld id="{2EDC2C54-35AA-4140-93A6-2A15A0E152BE}" type="slidenum">
              <a:rPr lang="en-US" altLang="en-US" smtClean="0"/>
              <a:pPr>
                <a:defRPr/>
              </a:pPr>
              <a:t>40</a:t>
            </a:fld>
            <a:endParaRPr lang="en-US" altLang="en-US"/>
          </a:p>
        </p:txBody>
      </p:sp>
    </p:spTree>
    <p:extLst>
      <p:ext uri="{BB962C8B-B14F-4D97-AF65-F5344CB8AC3E}">
        <p14:creationId xmlns:p14="http://schemas.microsoft.com/office/powerpoint/2010/main" val="409360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A294-50AA-4835-802D-18D7D13EF4BD}"/>
              </a:ext>
            </a:extLst>
          </p:cNvPr>
          <p:cNvSpPr>
            <a:spLocks noGrp="1"/>
          </p:cNvSpPr>
          <p:nvPr>
            <p:ph type="title"/>
          </p:nvPr>
        </p:nvSpPr>
        <p:spPr/>
        <p:txBody>
          <a:bodyPr/>
          <a:lstStyle/>
          <a:p>
            <a:r>
              <a:rPr lang="en-US" sz="4000" dirty="0"/>
              <a:t>Breaking Down the Definition of </a:t>
            </a:r>
            <a:r>
              <a:rPr lang="en-US" sz="4000" i="1" dirty="0"/>
              <a:t>Minimal Risk</a:t>
            </a:r>
          </a:p>
        </p:txBody>
      </p:sp>
      <p:sp>
        <p:nvSpPr>
          <p:cNvPr id="3" name="Content Placeholder 2">
            <a:extLst>
              <a:ext uri="{FF2B5EF4-FFF2-40B4-BE49-F238E27FC236}">
                <a16:creationId xmlns:a16="http://schemas.microsoft.com/office/drawing/2014/main" id="{6479F607-FDAB-491C-88DA-B2E7B0B06B9E}"/>
              </a:ext>
            </a:extLst>
          </p:cNvPr>
          <p:cNvSpPr>
            <a:spLocks noGrp="1"/>
          </p:cNvSpPr>
          <p:nvPr>
            <p:ph sz="half" idx="1"/>
          </p:nvPr>
        </p:nvSpPr>
        <p:spPr/>
        <p:txBody>
          <a:bodyPr>
            <a:normAutofit fontScale="92500" lnSpcReduction="10000"/>
          </a:bodyPr>
          <a:lstStyle/>
          <a:p>
            <a:pPr marL="0" indent="0">
              <a:buNone/>
            </a:pPr>
            <a:r>
              <a:rPr lang="en-US" sz="2800" b="0" i="1" dirty="0">
                <a:solidFill>
                  <a:srgbClr val="000000"/>
                </a:solidFill>
                <a:effectLst/>
                <a:latin typeface="Helvetica" panose="020B0604020202020204" pitchFamily="34" charset="0"/>
              </a:rPr>
              <a:t>Minimal risk</a:t>
            </a:r>
            <a:r>
              <a:rPr lang="en-US" sz="2800" b="0" i="0" dirty="0">
                <a:solidFill>
                  <a:srgbClr val="000000"/>
                </a:solidFill>
                <a:effectLst/>
                <a:latin typeface="Helvetica" panose="020B0604020202020204" pitchFamily="34" charset="0"/>
              </a:rPr>
              <a:t> means that </a:t>
            </a:r>
          </a:p>
          <a:p>
            <a:pPr marL="0" indent="0">
              <a:buNone/>
            </a:pPr>
            <a:r>
              <a:rPr lang="en-US" sz="2800" b="0" i="0" dirty="0">
                <a:solidFill>
                  <a:srgbClr val="000000"/>
                </a:solidFill>
                <a:effectLst/>
                <a:latin typeface="Helvetica" panose="020B0604020202020204" pitchFamily="34" charset="0"/>
              </a:rPr>
              <a:t>the </a:t>
            </a:r>
            <a:r>
              <a:rPr lang="en-US" sz="2800" b="0" i="0" dirty="0">
                <a:solidFill>
                  <a:srgbClr val="000000"/>
                </a:solidFill>
                <a:effectLst/>
                <a:highlight>
                  <a:srgbClr val="00FFFF"/>
                </a:highlight>
                <a:latin typeface="Helvetica" panose="020B0604020202020204" pitchFamily="34" charset="0"/>
              </a:rPr>
              <a:t>probability</a:t>
            </a:r>
            <a:r>
              <a:rPr lang="en-US" sz="2800" b="0"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FFFF00"/>
                </a:highlight>
                <a:latin typeface="Helvetica" panose="020B0604020202020204" pitchFamily="34" charset="0"/>
              </a:rPr>
              <a:t>and </a:t>
            </a:r>
          </a:p>
          <a:p>
            <a:pPr marL="0" indent="0">
              <a:buNone/>
            </a:pPr>
            <a:r>
              <a:rPr lang="en-US" sz="2800" b="0" i="0" dirty="0">
                <a:solidFill>
                  <a:srgbClr val="000000"/>
                </a:solidFill>
                <a:effectLst/>
                <a:highlight>
                  <a:srgbClr val="00FFFF"/>
                </a:highlight>
                <a:latin typeface="Helvetica" panose="020B0604020202020204" pitchFamily="34" charset="0"/>
              </a:rPr>
              <a:t>magnitude</a:t>
            </a:r>
            <a:r>
              <a:rPr lang="en-US" sz="2800" b="0" i="0" dirty="0">
                <a:solidFill>
                  <a:srgbClr val="000000"/>
                </a:solidFill>
                <a:effectLst/>
                <a:latin typeface="Helvetica" panose="020B0604020202020204" pitchFamily="34" charset="0"/>
              </a:rPr>
              <a:t> of </a:t>
            </a:r>
          </a:p>
          <a:p>
            <a:pPr marL="0" indent="0">
              <a:buNone/>
            </a:pPr>
            <a:r>
              <a:rPr lang="en-US" sz="2800" b="1" i="0" dirty="0">
                <a:solidFill>
                  <a:srgbClr val="000000"/>
                </a:solidFill>
                <a:effectLst/>
                <a:highlight>
                  <a:srgbClr val="00FFFF"/>
                </a:highlight>
                <a:latin typeface="Helvetica" panose="020B0604020202020204" pitchFamily="34" charset="0"/>
              </a:rPr>
              <a:t>harm</a:t>
            </a:r>
            <a:r>
              <a:rPr lang="en-US" sz="2800" b="0"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00FF00"/>
                </a:highlight>
                <a:latin typeface="Helvetica" panose="020B0604020202020204" pitchFamily="34" charset="0"/>
              </a:rPr>
              <a:t>or</a:t>
            </a:r>
            <a:r>
              <a:rPr lang="en-US" sz="2800" b="0" i="0" dirty="0">
                <a:solidFill>
                  <a:srgbClr val="000000"/>
                </a:solidFill>
                <a:effectLst/>
                <a:latin typeface="Helvetica" panose="020B0604020202020204" pitchFamily="34" charset="0"/>
              </a:rPr>
              <a:t> </a:t>
            </a:r>
          </a:p>
          <a:p>
            <a:pPr marL="0" indent="0">
              <a:buNone/>
            </a:pPr>
            <a:r>
              <a:rPr lang="en-US" sz="2800" b="1" i="0" dirty="0">
                <a:solidFill>
                  <a:srgbClr val="000000"/>
                </a:solidFill>
                <a:effectLst/>
                <a:highlight>
                  <a:srgbClr val="00FFFF"/>
                </a:highlight>
                <a:latin typeface="Helvetica" panose="020B0604020202020204" pitchFamily="34" charset="0"/>
              </a:rPr>
              <a:t>discomfort</a:t>
            </a:r>
            <a:r>
              <a:rPr lang="en-US" sz="2800" b="1"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FF00FF"/>
                </a:highlight>
                <a:latin typeface="Helvetica" panose="020B0604020202020204" pitchFamily="34" charset="0"/>
              </a:rPr>
              <a:t>anticipated</a:t>
            </a:r>
            <a:r>
              <a:rPr lang="en-US" sz="2800" b="0" i="0" dirty="0">
                <a:solidFill>
                  <a:srgbClr val="000000"/>
                </a:solidFill>
                <a:effectLst/>
                <a:latin typeface="Helvetica" panose="020B0604020202020204" pitchFamily="34" charset="0"/>
              </a:rPr>
              <a:t> in the research </a:t>
            </a:r>
          </a:p>
          <a:p>
            <a:pPr marL="0" indent="0">
              <a:buNone/>
            </a:pPr>
            <a:r>
              <a:rPr lang="en-US" sz="2800" b="0" i="0" dirty="0">
                <a:solidFill>
                  <a:srgbClr val="000000"/>
                </a:solidFill>
                <a:effectLst/>
                <a:latin typeface="Helvetica" panose="020B0604020202020204" pitchFamily="34" charset="0"/>
              </a:rPr>
              <a:t>are </a:t>
            </a:r>
            <a:r>
              <a:rPr lang="en-US" sz="2800" b="0" i="0" dirty="0">
                <a:solidFill>
                  <a:srgbClr val="000000"/>
                </a:solidFill>
                <a:effectLst/>
                <a:highlight>
                  <a:srgbClr val="78A22F"/>
                </a:highlight>
                <a:latin typeface="Helvetica" panose="020B0604020202020204" pitchFamily="34" charset="0"/>
              </a:rPr>
              <a:t>not greater </a:t>
            </a:r>
          </a:p>
          <a:p>
            <a:pPr marL="0" indent="0">
              <a:buNone/>
            </a:pPr>
            <a:endParaRPr lang="en-US" sz="2800" b="0" i="0" dirty="0">
              <a:solidFill>
                <a:srgbClr val="000000"/>
              </a:solidFill>
              <a:effectLst/>
              <a:latin typeface="Helvetica" panose="020B0604020202020204" pitchFamily="34" charset="0"/>
            </a:endParaRPr>
          </a:p>
          <a:p>
            <a:pPr marL="0" indent="0">
              <a:buNone/>
            </a:pPr>
            <a:endParaRPr lang="en-US" sz="2800" b="0" i="0" dirty="0">
              <a:solidFill>
                <a:srgbClr val="000000"/>
              </a:solidFill>
              <a:effectLst/>
              <a:latin typeface="Helvetica" panose="020B0604020202020204" pitchFamily="34" charset="0"/>
            </a:endParaRPr>
          </a:p>
        </p:txBody>
      </p:sp>
      <p:sp>
        <p:nvSpPr>
          <p:cNvPr id="4" name="Content Placeholder 3">
            <a:extLst>
              <a:ext uri="{FF2B5EF4-FFF2-40B4-BE49-F238E27FC236}">
                <a16:creationId xmlns:a16="http://schemas.microsoft.com/office/drawing/2014/main" id="{764BC34C-9250-4BCF-A1AB-16EB17282CA4}"/>
              </a:ext>
            </a:extLst>
          </p:cNvPr>
          <p:cNvSpPr>
            <a:spLocks noGrp="1"/>
          </p:cNvSpPr>
          <p:nvPr>
            <p:ph sz="half" idx="2"/>
          </p:nvPr>
        </p:nvSpPr>
        <p:spPr/>
        <p:txBody>
          <a:bodyPr>
            <a:normAutofit fontScale="92500" lnSpcReduction="10000"/>
          </a:bodyPr>
          <a:lstStyle/>
          <a:p>
            <a:pPr marL="0" indent="0">
              <a:buNone/>
            </a:pPr>
            <a:r>
              <a:rPr lang="en-US" sz="2800" b="0" i="0" dirty="0">
                <a:solidFill>
                  <a:srgbClr val="000000"/>
                </a:solidFill>
                <a:effectLst/>
                <a:latin typeface="Helvetica" panose="020B0604020202020204" pitchFamily="34" charset="0"/>
              </a:rPr>
              <a:t>in and of themselves </a:t>
            </a:r>
          </a:p>
          <a:p>
            <a:pPr marL="0" indent="0">
              <a:buNone/>
            </a:pPr>
            <a:r>
              <a:rPr lang="en-US" sz="2800" b="0" i="0" dirty="0">
                <a:solidFill>
                  <a:srgbClr val="000000"/>
                </a:solidFill>
                <a:effectLst/>
                <a:highlight>
                  <a:srgbClr val="78A22F"/>
                </a:highlight>
                <a:latin typeface="Helvetica" panose="020B0604020202020204" pitchFamily="34" charset="0"/>
              </a:rPr>
              <a:t>than</a:t>
            </a:r>
            <a:r>
              <a:rPr lang="en-US" sz="2800" b="0" i="0" dirty="0">
                <a:solidFill>
                  <a:srgbClr val="000000"/>
                </a:solidFill>
                <a:effectLst/>
                <a:latin typeface="Helvetica" panose="020B0604020202020204" pitchFamily="34" charset="0"/>
              </a:rPr>
              <a:t> those </a:t>
            </a:r>
          </a:p>
          <a:p>
            <a:pPr marL="0" indent="0">
              <a:buNone/>
            </a:pPr>
            <a:r>
              <a:rPr lang="en-US" sz="2800" b="0" i="0" dirty="0">
                <a:solidFill>
                  <a:srgbClr val="000000"/>
                </a:solidFill>
                <a:effectLst/>
                <a:highlight>
                  <a:srgbClr val="FDB924"/>
                </a:highlight>
                <a:latin typeface="Helvetica" panose="020B0604020202020204" pitchFamily="34" charset="0"/>
              </a:rPr>
              <a:t>ordinarily encountered </a:t>
            </a:r>
          </a:p>
          <a:p>
            <a:pPr marL="0" indent="0">
              <a:buNone/>
            </a:pPr>
            <a:r>
              <a:rPr lang="en-US" sz="2800" b="0" i="0" dirty="0">
                <a:solidFill>
                  <a:srgbClr val="000000"/>
                </a:solidFill>
                <a:effectLst/>
                <a:highlight>
                  <a:srgbClr val="FDB924"/>
                </a:highlight>
                <a:latin typeface="Helvetica" panose="020B0604020202020204" pitchFamily="34" charset="0"/>
              </a:rPr>
              <a:t>in daily life </a:t>
            </a:r>
          </a:p>
          <a:p>
            <a:pPr marL="0" indent="0">
              <a:buNone/>
            </a:pPr>
            <a:r>
              <a:rPr lang="en-US" sz="2800" b="0" i="0" dirty="0">
                <a:solidFill>
                  <a:srgbClr val="000000"/>
                </a:solidFill>
                <a:effectLst/>
                <a:highlight>
                  <a:srgbClr val="00FF00"/>
                </a:highlight>
                <a:latin typeface="Helvetica" panose="020B0604020202020204" pitchFamily="34" charset="0"/>
              </a:rPr>
              <a:t>or</a:t>
            </a:r>
            <a:r>
              <a:rPr lang="en-US" sz="2800" b="0"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FDB924"/>
                </a:highlight>
                <a:latin typeface="Helvetica" panose="020B0604020202020204" pitchFamily="34" charset="0"/>
              </a:rPr>
              <a:t>during the performance of </a:t>
            </a:r>
          </a:p>
          <a:p>
            <a:pPr marL="0" indent="0">
              <a:buNone/>
            </a:pPr>
            <a:r>
              <a:rPr lang="en-US" sz="2800" b="0" i="0" dirty="0">
                <a:solidFill>
                  <a:srgbClr val="000000"/>
                </a:solidFill>
                <a:effectLst/>
                <a:highlight>
                  <a:srgbClr val="FDB924"/>
                </a:highlight>
                <a:latin typeface="Helvetica" panose="020B0604020202020204" pitchFamily="34" charset="0"/>
              </a:rPr>
              <a:t>routine physical </a:t>
            </a:r>
          </a:p>
          <a:p>
            <a:pPr marL="0" indent="0">
              <a:buNone/>
            </a:pPr>
            <a:r>
              <a:rPr lang="en-US" sz="2800" b="0" i="0" dirty="0">
                <a:solidFill>
                  <a:srgbClr val="000000"/>
                </a:solidFill>
                <a:effectLst/>
                <a:highlight>
                  <a:srgbClr val="00FF00"/>
                </a:highlight>
                <a:latin typeface="Helvetica" panose="020B0604020202020204" pitchFamily="34" charset="0"/>
              </a:rPr>
              <a:t>or</a:t>
            </a:r>
            <a:r>
              <a:rPr lang="en-US" sz="2800" b="0" i="0" dirty="0">
                <a:solidFill>
                  <a:srgbClr val="000000"/>
                </a:solidFill>
                <a:effectLst/>
                <a:latin typeface="Helvetica" panose="020B0604020202020204" pitchFamily="34" charset="0"/>
              </a:rPr>
              <a:t> </a:t>
            </a:r>
          </a:p>
          <a:p>
            <a:pPr marL="0" indent="0">
              <a:buNone/>
            </a:pPr>
            <a:r>
              <a:rPr lang="en-US" sz="2800" b="0" i="0" dirty="0">
                <a:solidFill>
                  <a:srgbClr val="000000"/>
                </a:solidFill>
                <a:effectLst/>
                <a:highlight>
                  <a:srgbClr val="FDB924"/>
                </a:highlight>
                <a:latin typeface="Helvetica" panose="020B0604020202020204" pitchFamily="34" charset="0"/>
              </a:rPr>
              <a:t>psychological examinations or tests. </a:t>
            </a:r>
          </a:p>
          <a:p>
            <a:endParaRPr lang="en-US" dirty="0"/>
          </a:p>
        </p:txBody>
      </p:sp>
      <p:sp>
        <p:nvSpPr>
          <p:cNvPr id="5" name="Slide Number Placeholder 4">
            <a:extLst>
              <a:ext uri="{FF2B5EF4-FFF2-40B4-BE49-F238E27FC236}">
                <a16:creationId xmlns:a16="http://schemas.microsoft.com/office/drawing/2014/main" id="{207BE0B6-FEB8-4C3B-B591-A75D0D1E46FB}"/>
              </a:ext>
            </a:extLst>
          </p:cNvPr>
          <p:cNvSpPr>
            <a:spLocks noGrp="1"/>
          </p:cNvSpPr>
          <p:nvPr>
            <p:ph type="sldNum" sz="quarter" idx="12"/>
          </p:nvPr>
        </p:nvSpPr>
        <p:spPr/>
        <p:txBody>
          <a:bodyPr/>
          <a:lstStyle/>
          <a:p>
            <a:pPr>
              <a:defRPr/>
            </a:pPr>
            <a:fld id="{2EDC2C54-35AA-4140-93A6-2A15A0E152BE}" type="slidenum">
              <a:rPr lang="en-US" altLang="en-US" smtClean="0"/>
              <a:pPr>
                <a:defRPr/>
              </a:pPr>
              <a:t>41</a:t>
            </a:fld>
            <a:endParaRPr lang="en-US" altLang="en-US"/>
          </a:p>
        </p:txBody>
      </p:sp>
    </p:spTree>
    <p:extLst>
      <p:ext uri="{BB962C8B-B14F-4D97-AF65-F5344CB8AC3E}">
        <p14:creationId xmlns:p14="http://schemas.microsoft.com/office/powerpoint/2010/main" val="635970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1B48-B164-4609-8534-4B219EB10D17}"/>
              </a:ext>
            </a:extLst>
          </p:cNvPr>
          <p:cNvSpPr>
            <a:spLocks noGrp="1"/>
          </p:cNvSpPr>
          <p:nvPr>
            <p:ph type="title"/>
          </p:nvPr>
        </p:nvSpPr>
        <p:spPr/>
        <p:txBody>
          <a:bodyPr/>
          <a:lstStyle/>
          <a:p>
            <a:r>
              <a:rPr lang="en-US" dirty="0"/>
              <a:t>Could this activity be minimal risk?</a:t>
            </a:r>
          </a:p>
        </p:txBody>
      </p:sp>
      <p:sp>
        <p:nvSpPr>
          <p:cNvPr id="3" name="Content Placeholder 2">
            <a:extLst>
              <a:ext uri="{FF2B5EF4-FFF2-40B4-BE49-F238E27FC236}">
                <a16:creationId xmlns:a16="http://schemas.microsoft.com/office/drawing/2014/main" id="{D479A546-5B7A-422C-A982-56278ED3A6C9}"/>
              </a:ext>
            </a:extLst>
          </p:cNvPr>
          <p:cNvSpPr>
            <a:spLocks noGrp="1"/>
          </p:cNvSpPr>
          <p:nvPr>
            <p:ph sz="half" idx="1"/>
          </p:nvPr>
        </p:nvSpPr>
        <p:spPr>
          <a:xfrm>
            <a:off x="609600" y="1600201"/>
            <a:ext cx="4614407" cy="4525963"/>
          </a:xfrm>
        </p:spPr>
        <p:txBody>
          <a:bodyPr/>
          <a:lstStyle/>
          <a:p>
            <a:pPr marL="0" indent="0">
              <a:buNone/>
            </a:pPr>
            <a:r>
              <a:rPr lang="en-US" b="0" i="1" dirty="0">
                <a:solidFill>
                  <a:srgbClr val="000000"/>
                </a:solidFill>
                <a:effectLst/>
                <a:latin typeface="Helvetica" panose="020B0604020202020204" pitchFamily="34" charset="0"/>
              </a:rPr>
              <a:t>Minimal risk</a:t>
            </a:r>
            <a:r>
              <a:rPr lang="en-US" b="0" i="0" dirty="0">
                <a:solidFill>
                  <a:srgbClr val="000000"/>
                </a:solidFill>
                <a:effectLst/>
                <a:latin typeface="Helvetica" panose="020B0604020202020204" pitchFamily="34" charset="0"/>
              </a:rPr>
              <a:t> means that the probability and magnitude of harm or discomfort anticipated in the research are not greater in and of themselves than those ordinarily encountered in daily life or during the performance of routine physical or psychological examinations or tests. </a:t>
            </a:r>
          </a:p>
          <a:p>
            <a:pPr marL="0" indent="0">
              <a:buNone/>
            </a:pPr>
            <a:endParaRPr lang="en-US" dirty="0"/>
          </a:p>
        </p:txBody>
      </p:sp>
      <p:sp>
        <p:nvSpPr>
          <p:cNvPr id="4" name="Content Placeholder 3">
            <a:extLst>
              <a:ext uri="{FF2B5EF4-FFF2-40B4-BE49-F238E27FC236}">
                <a16:creationId xmlns:a16="http://schemas.microsoft.com/office/drawing/2014/main" id="{55D6CC8E-2433-4AB6-8F76-39A853A5A78C}"/>
              </a:ext>
            </a:extLst>
          </p:cNvPr>
          <p:cNvSpPr>
            <a:spLocks noGrp="1"/>
          </p:cNvSpPr>
          <p:nvPr>
            <p:ph sz="half" idx="2"/>
          </p:nvPr>
        </p:nvSpPr>
        <p:spPr>
          <a:xfrm>
            <a:off x="5852160" y="1600201"/>
            <a:ext cx="5730240" cy="4525963"/>
          </a:xfrm>
        </p:spPr>
        <p:txBody>
          <a:bodyPr/>
          <a:lstStyle/>
          <a:p>
            <a:pPr marL="0" indent="0">
              <a:buNone/>
            </a:pPr>
            <a:r>
              <a:rPr lang="en-US" altLang="en-US" dirty="0">
                <a:latin typeface="Arial" panose="020B0604020202020204" pitchFamily="34" charset="0"/>
              </a:rPr>
              <a:t>Walking down a hallway</a:t>
            </a:r>
            <a:endParaRPr lang="en-US" altLang="en-US" sz="2800" dirty="0">
              <a:latin typeface="Arial" panose="020B0604020202020204" pitchFamily="34" charset="0"/>
            </a:endParaRPr>
          </a:p>
          <a:p>
            <a:endParaRPr lang="en-US" altLang="en-US" dirty="0">
              <a:latin typeface="Arial" panose="020B0604020202020204" pitchFamily="34" charset="0"/>
            </a:endParaRPr>
          </a:p>
          <a:p>
            <a:pPr marL="0" indent="0">
              <a:buNone/>
            </a:pPr>
            <a:r>
              <a:rPr lang="en-US" altLang="en-US" b="1" dirty="0">
                <a:solidFill>
                  <a:srgbClr val="002060"/>
                </a:solidFill>
                <a:latin typeface="Arial" panose="020B0604020202020204" pitchFamily="34" charset="0"/>
              </a:rPr>
              <a:t>Poll responses:</a:t>
            </a:r>
          </a:p>
          <a:p>
            <a:r>
              <a:rPr lang="en-US" altLang="en-US" sz="2800" dirty="0">
                <a:solidFill>
                  <a:srgbClr val="002060"/>
                </a:solidFill>
                <a:latin typeface="Arial" panose="020B0604020202020204" pitchFamily="34" charset="0"/>
              </a:rPr>
              <a:t>I </a:t>
            </a:r>
            <a:r>
              <a:rPr lang="en-US" altLang="en-US" dirty="0">
                <a:solidFill>
                  <a:srgbClr val="002060"/>
                </a:solidFill>
                <a:latin typeface="Arial" panose="020B0604020202020204" pitchFamily="34" charset="0"/>
              </a:rPr>
              <a:t>don’t know</a:t>
            </a:r>
          </a:p>
          <a:p>
            <a:r>
              <a:rPr lang="en-US" altLang="en-US" sz="2800" dirty="0">
                <a:solidFill>
                  <a:srgbClr val="002060"/>
                </a:solidFill>
                <a:latin typeface="Arial" panose="020B0604020202020204" pitchFamily="34" charset="0"/>
              </a:rPr>
              <a:t>Yes</a:t>
            </a:r>
          </a:p>
          <a:p>
            <a:r>
              <a:rPr lang="en-US" altLang="en-US" dirty="0">
                <a:solidFill>
                  <a:srgbClr val="002060"/>
                </a:solidFill>
                <a:latin typeface="Arial" panose="020B0604020202020204" pitchFamily="34" charset="0"/>
              </a:rPr>
              <a:t>No</a:t>
            </a:r>
          </a:p>
          <a:p>
            <a:r>
              <a:rPr lang="en-US" altLang="en-US" dirty="0">
                <a:solidFill>
                  <a:srgbClr val="002060"/>
                </a:solidFill>
                <a:latin typeface="Arial" panose="020B0604020202020204" pitchFamily="34" charset="0"/>
              </a:rPr>
              <a:t>It depends</a:t>
            </a:r>
          </a:p>
          <a:p>
            <a:pPr marL="0" indent="0">
              <a:buNone/>
            </a:pPr>
            <a:endParaRPr lang="en-US" altLang="en-US" sz="2800" dirty="0">
              <a:latin typeface="Arial" panose="020B0604020202020204" pitchFamily="34" charset="0"/>
            </a:endParaRPr>
          </a:p>
        </p:txBody>
      </p:sp>
      <p:sp>
        <p:nvSpPr>
          <p:cNvPr id="5" name="Slide Number Placeholder 4">
            <a:extLst>
              <a:ext uri="{FF2B5EF4-FFF2-40B4-BE49-F238E27FC236}">
                <a16:creationId xmlns:a16="http://schemas.microsoft.com/office/drawing/2014/main" id="{E96AE02F-98A2-49FF-8D47-9C1A0C20B342}"/>
              </a:ext>
            </a:extLst>
          </p:cNvPr>
          <p:cNvSpPr>
            <a:spLocks noGrp="1"/>
          </p:cNvSpPr>
          <p:nvPr>
            <p:ph type="sldNum" sz="quarter" idx="12"/>
          </p:nvPr>
        </p:nvSpPr>
        <p:spPr/>
        <p:txBody>
          <a:bodyPr/>
          <a:lstStyle/>
          <a:p>
            <a:pPr>
              <a:defRPr/>
            </a:pPr>
            <a:fld id="{2EDC2C54-35AA-4140-93A6-2A15A0E152BE}" type="slidenum">
              <a:rPr lang="en-US" altLang="en-US" smtClean="0"/>
              <a:pPr>
                <a:defRPr/>
              </a:pPr>
              <a:t>42</a:t>
            </a:fld>
            <a:endParaRPr lang="en-US" altLang="en-US"/>
          </a:p>
        </p:txBody>
      </p:sp>
    </p:spTree>
    <p:extLst>
      <p:ext uri="{BB962C8B-B14F-4D97-AF65-F5344CB8AC3E}">
        <p14:creationId xmlns:p14="http://schemas.microsoft.com/office/powerpoint/2010/main" val="2739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1B48-B164-4609-8534-4B219EB10D17}"/>
              </a:ext>
            </a:extLst>
          </p:cNvPr>
          <p:cNvSpPr>
            <a:spLocks noGrp="1"/>
          </p:cNvSpPr>
          <p:nvPr>
            <p:ph type="title"/>
          </p:nvPr>
        </p:nvSpPr>
        <p:spPr/>
        <p:txBody>
          <a:bodyPr/>
          <a:lstStyle/>
          <a:p>
            <a:r>
              <a:rPr lang="en-US" dirty="0"/>
              <a:t>Could this activity be minimal risk?</a:t>
            </a:r>
          </a:p>
        </p:txBody>
      </p:sp>
      <p:sp>
        <p:nvSpPr>
          <p:cNvPr id="3" name="Content Placeholder 2">
            <a:extLst>
              <a:ext uri="{FF2B5EF4-FFF2-40B4-BE49-F238E27FC236}">
                <a16:creationId xmlns:a16="http://schemas.microsoft.com/office/drawing/2014/main" id="{D479A546-5B7A-422C-A982-56278ED3A6C9}"/>
              </a:ext>
            </a:extLst>
          </p:cNvPr>
          <p:cNvSpPr>
            <a:spLocks noGrp="1"/>
          </p:cNvSpPr>
          <p:nvPr>
            <p:ph sz="half" idx="1"/>
          </p:nvPr>
        </p:nvSpPr>
        <p:spPr>
          <a:xfrm>
            <a:off x="609600" y="1600201"/>
            <a:ext cx="4614407" cy="4525963"/>
          </a:xfrm>
        </p:spPr>
        <p:txBody>
          <a:bodyPr/>
          <a:lstStyle/>
          <a:p>
            <a:pPr marL="0" indent="0">
              <a:buNone/>
            </a:pPr>
            <a:r>
              <a:rPr lang="en-US" b="0" i="1" dirty="0">
                <a:solidFill>
                  <a:srgbClr val="000000"/>
                </a:solidFill>
                <a:effectLst/>
                <a:latin typeface="Helvetica" panose="020B0604020202020204" pitchFamily="34" charset="0"/>
              </a:rPr>
              <a:t>Minimal risk</a:t>
            </a:r>
            <a:r>
              <a:rPr lang="en-US" b="0" i="0" dirty="0">
                <a:solidFill>
                  <a:srgbClr val="000000"/>
                </a:solidFill>
                <a:effectLst/>
                <a:latin typeface="Helvetica" panose="020B0604020202020204" pitchFamily="34" charset="0"/>
              </a:rPr>
              <a:t> means that the probability and magnitude of harm or discomfort anticipated in the research are not greater in and of themselves than those ordinarily encountered in daily life or during the performance of routine physical or psychological examinations or tests. </a:t>
            </a:r>
          </a:p>
          <a:p>
            <a:pPr marL="0" indent="0">
              <a:buNone/>
            </a:pPr>
            <a:endParaRPr lang="en-US" dirty="0"/>
          </a:p>
        </p:txBody>
      </p:sp>
      <p:sp>
        <p:nvSpPr>
          <p:cNvPr id="4" name="Content Placeholder 3">
            <a:extLst>
              <a:ext uri="{FF2B5EF4-FFF2-40B4-BE49-F238E27FC236}">
                <a16:creationId xmlns:a16="http://schemas.microsoft.com/office/drawing/2014/main" id="{55D6CC8E-2433-4AB6-8F76-39A853A5A78C}"/>
              </a:ext>
            </a:extLst>
          </p:cNvPr>
          <p:cNvSpPr>
            <a:spLocks noGrp="1"/>
          </p:cNvSpPr>
          <p:nvPr>
            <p:ph sz="half" idx="2"/>
          </p:nvPr>
        </p:nvSpPr>
        <p:spPr>
          <a:xfrm>
            <a:off x="5852160" y="1600201"/>
            <a:ext cx="5730240" cy="4525963"/>
          </a:xfrm>
        </p:spPr>
        <p:txBody>
          <a:bodyPr/>
          <a:lstStyle/>
          <a:p>
            <a:pPr marL="0" indent="0">
              <a:buNone/>
            </a:pPr>
            <a:r>
              <a:rPr lang="en-US" altLang="en-US" sz="2800" dirty="0">
                <a:latin typeface="Arial" panose="020B0604020202020204" pitchFamily="34" charset="0"/>
              </a:rPr>
              <a:t>Asking participants to view disturbing images while undergoing an MRI</a:t>
            </a:r>
          </a:p>
          <a:p>
            <a:endParaRPr lang="en-US" altLang="en-US" dirty="0">
              <a:latin typeface="Arial" panose="020B0604020202020204" pitchFamily="34" charset="0"/>
            </a:endParaRPr>
          </a:p>
          <a:p>
            <a:pPr marL="0" indent="0">
              <a:buNone/>
            </a:pPr>
            <a:r>
              <a:rPr lang="en-US" altLang="en-US" b="1" dirty="0">
                <a:solidFill>
                  <a:srgbClr val="002060"/>
                </a:solidFill>
                <a:latin typeface="Arial" panose="020B0604020202020204" pitchFamily="34" charset="0"/>
              </a:rPr>
              <a:t>Poll responses:</a:t>
            </a:r>
          </a:p>
          <a:p>
            <a:r>
              <a:rPr lang="en-US" altLang="en-US" sz="2800" dirty="0">
                <a:solidFill>
                  <a:srgbClr val="002060"/>
                </a:solidFill>
                <a:latin typeface="Arial" panose="020B0604020202020204" pitchFamily="34" charset="0"/>
              </a:rPr>
              <a:t>I </a:t>
            </a:r>
            <a:r>
              <a:rPr lang="en-US" altLang="en-US" dirty="0">
                <a:solidFill>
                  <a:srgbClr val="002060"/>
                </a:solidFill>
                <a:latin typeface="Arial" panose="020B0604020202020204" pitchFamily="34" charset="0"/>
              </a:rPr>
              <a:t>don’t know</a:t>
            </a:r>
          </a:p>
          <a:p>
            <a:r>
              <a:rPr lang="en-US" altLang="en-US" sz="2800" dirty="0">
                <a:solidFill>
                  <a:srgbClr val="002060"/>
                </a:solidFill>
                <a:latin typeface="Arial" panose="020B0604020202020204" pitchFamily="34" charset="0"/>
              </a:rPr>
              <a:t>Yes</a:t>
            </a:r>
          </a:p>
          <a:p>
            <a:r>
              <a:rPr lang="en-US" altLang="en-US" dirty="0">
                <a:solidFill>
                  <a:srgbClr val="002060"/>
                </a:solidFill>
                <a:latin typeface="Arial" panose="020B0604020202020204" pitchFamily="34" charset="0"/>
              </a:rPr>
              <a:t>No</a:t>
            </a:r>
          </a:p>
          <a:p>
            <a:r>
              <a:rPr lang="en-US" altLang="en-US" dirty="0">
                <a:solidFill>
                  <a:srgbClr val="002060"/>
                </a:solidFill>
                <a:latin typeface="Arial" panose="020B0604020202020204" pitchFamily="34" charset="0"/>
              </a:rPr>
              <a:t>It depends</a:t>
            </a:r>
          </a:p>
          <a:p>
            <a:pPr marL="0" indent="0">
              <a:buNone/>
            </a:pPr>
            <a:endParaRPr lang="en-US" altLang="en-US" sz="2800" dirty="0">
              <a:latin typeface="Arial" panose="020B0604020202020204" pitchFamily="34" charset="0"/>
            </a:endParaRPr>
          </a:p>
        </p:txBody>
      </p:sp>
      <p:sp>
        <p:nvSpPr>
          <p:cNvPr id="5" name="Slide Number Placeholder 4">
            <a:extLst>
              <a:ext uri="{FF2B5EF4-FFF2-40B4-BE49-F238E27FC236}">
                <a16:creationId xmlns:a16="http://schemas.microsoft.com/office/drawing/2014/main" id="{E96AE02F-98A2-49FF-8D47-9C1A0C20B342}"/>
              </a:ext>
            </a:extLst>
          </p:cNvPr>
          <p:cNvSpPr>
            <a:spLocks noGrp="1"/>
          </p:cNvSpPr>
          <p:nvPr>
            <p:ph type="sldNum" sz="quarter" idx="12"/>
          </p:nvPr>
        </p:nvSpPr>
        <p:spPr/>
        <p:txBody>
          <a:bodyPr/>
          <a:lstStyle/>
          <a:p>
            <a:pPr>
              <a:defRPr/>
            </a:pPr>
            <a:fld id="{2EDC2C54-35AA-4140-93A6-2A15A0E152BE}" type="slidenum">
              <a:rPr lang="en-US" altLang="en-US" smtClean="0"/>
              <a:pPr>
                <a:defRPr/>
              </a:pPr>
              <a:t>43</a:t>
            </a:fld>
            <a:endParaRPr lang="en-US" altLang="en-US"/>
          </a:p>
        </p:txBody>
      </p:sp>
    </p:spTree>
    <p:extLst>
      <p:ext uri="{BB962C8B-B14F-4D97-AF65-F5344CB8AC3E}">
        <p14:creationId xmlns:p14="http://schemas.microsoft.com/office/powerpoint/2010/main" val="219649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85EE-CDFA-457D-8AF6-07AFD04D9B12}"/>
              </a:ext>
            </a:extLst>
          </p:cNvPr>
          <p:cNvSpPr>
            <a:spLocks noGrp="1"/>
          </p:cNvSpPr>
          <p:nvPr>
            <p:ph type="title"/>
          </p:nvPr>
        </p:nvSpPr>
        <p:spPr/>
        <p:txBody>
          <a:bodyPr/>
          <a:lstStyle/>
          <a:p>
            <a:r>
              <a:rPr lang="en-US" dirty="0"/>
              <a:t>Could this activity be minimal risk?</a:t>
            </a:r>
          </a:p>
        </p:txBody>
      </p:sp>
      <p:sp>
        <p:nvSpPr>
          <p:cNvPr id="3" name="Content Placeholder 2">
            <a:extLst>
              <a:ext uri="{FF2B5EF4-FFF2-40B4-BE49-F238E27FC236}">
                <a16:creationId xmlns:a16="http://schemas.microsoft.com/office/drawing/2014/main" id="{51CE6D84-14A0-427D-A4D1-6D217E56BFA5}"/>
              </a:ext>
            </a:extLst>
          </p:cNvPr>
          <p:cNvSpPr>
            <a:spLocks noGrp="1"/>
          </p:cNvSpPr>
          <p:nvPr>
            <p:ph sz="half" idx="1"/>
          </p:nvPr>
        </p:nvSpPr>
        <p:spPr>
          <a:xfrm>
            <a:off x="609600" y="1600201"/>
            <a:ext cx="4932459" cy="4525963"/>
          </a:xfrm>
        </p:spPr>
        <p:txBody>
          <a:bodyPr/>
          <a:lstStyle/>
          <a:p>
            <a:pPr marL="0" indent="0">
              <a:buNone/>
            </a:pPr>
            <a:r>
              <a:rPr lang="en-US" b="0" i="1" dirty="0">
                <a:solidFill>
                  <a:srgbClr val="000000"/>
                </a:solidFill>
                <a:effectLst/>
                <a:latin typeface="Helvetica" panose="020B0604020202020204" pitchFamily="34" charset="0"/>
              </a:rPr>
              <a:t>Minimal risk</a:t>
            </a:r>
            <a:r>
              <a:rPr lang="en-US" b="0" i="0" dirty="0">
                <a:solidFill>
                  <a:srgbClr val="000000"/>
                </a:solidFill>
                <a:effectLst/>
                <a:latin typeface="Helvetica" panose="020B0604020202020204" pitchFamily="34" charset="0"/>
              </a:rPr>
              <a:t> means that the probability and magnitude of harm or discomfort anticipated in the research are not greater in and of themselves than those ordinarily encountered in daily life or during the performance of routine physical or psychological examinations or tests.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1F88A7E3-1261-43C7-B018-E1A2D5855C39}"/>
              </a:ext>
            </a:extLst>
          </p:cNvPr>
          <p:cNvSpPr>
            <a:spLocks noGrp="1"/>
          </p:cNvSpPr>
          <p:nvPr>
            <p:ph sz="half" idx="2"/>
          </p:nvPr>
        </p:nvSpPr>
        <p:spPr>
          <a:xfrm>
            <a:off x="6035040" y="1600201"/>
            <a:ext cx="5547360" cy="4525963"/>
          </a:xfrm>
        </p:spPr>
        <p:txBody>
          <a:bodyPr/>
          <a:lstStyle/>
          <a:p>
            <a:pPr marL="0" indent="0">
              <a:buNone/>
            </a:pPr>
            <a:r>
              <a:rPr lang="en-US" altLang="en-US" sz="2800" dirty="0">
                <a:latin typeface="Arial" panose="020B0604020202020204" pitchFamily="34" charset="0"/>
              </a:rPr>
              <a:t>Collecting information from women about use of illicit drugs during their pregnancy</a:t>
            </a:r>
          </a:p>
          <a:p>
            <a:endParaRPr lang="en-US" altLang="en-US" dirty="0">
              <a:latin typeface="Arial" panose="020B0604020202020204" pitchFamily="34" charset="0"/>
            </a:endParaRPr>
          </a:p>
          <a:p>
            <a:pPr marL="0" indent="0">
              <a:buNone/>
            </a:pPr>
            <a:r>
              <a:rPr lang="en-US" altLang="en-US" b="1" dirty="0">
                <a:solidFill>
                  <a:srgbClr val="002060"/>
                </a:solidFill>
                <a:latin typeface="Arial" panose="020B0604020202020204" pitchFamily="34" charset="0"/>
              </a:rPr>
              <a:t>Poll responses:</a:t>
            </a:r>
          </a:p>
          <a:p>
            <a:r>
              <a:rPr lang="en-US" altLang="en-US" sz="2800" dirty="0">
                <a:solidFill>
                  <a:srgbClr val="002060"/>
                </a:solidFill>
                <a:latin typeface="Arial" panose="020B0604020202020204" pitchFamily="34" charset="0"/>
              </a:rPr>
              <a:t>I </a:t>
            </a:r>
            <a:r>
              <a:rPr lang="en-US" altLang="en-US" dirty="0">
                <a:solidFill>
                  <a:srgbClr val="002060"/>
                </a:solidFill>
                <a:latin typeface="Arial" panose="020B0604020202020204" pitchFamily="34" charset="0"/>
              </a:rPr>
              <a:t>don’t know</a:t>
            </a:r>
          </a:p>
          <a:p>
            <a:r>
              <a:rPr lang="en-US" altLang="en-US" sz="2800" dirty="0">
                <a:solidFill>
                  <a:srgbClr val="002060"/>
                </a:solidFill>
                <a:latin typeface="Arial" panose="020B0604020202020204" pitchFamily="34" charset="0"/>
              </a:rPr>
              <a:t>Yes</a:t>
            </a:r>
          </a:p>
          <a:p>
            <a:r>
              <a:rPr lang="en-US" altLang="en-US" dirty="0">
                <a:solidFill>
                  <a:srgbClr val="002060"/>
                </a:solidFill>
                <a:latin typeface="Arial" panose="020B0604020202020204" pitchFamily="34" charset="0"/>
              </a:rPr>
              <a:t>No</a:t>
            </a:r>
          </a:p>
          <a:p>
            <a:r>
              <a:rPr lang="en-US" altLang="en-US" dirty="0">
                <a:solidFill>
                  <a:srgbClr val="002060"/>
                </a:solidFill>
                <a:latin typeface="Arial" panose="020B0604020202020204" pitchFamily="34" charset="0"/>
              </a:rPr>
              <a:t>It depends</a:t>
            </a:r>
          </a:p>
          <a:p>
            <a:pPr marL="0" indent="0">
              <a:buNone/>
            </a:pPr>
            <a:endParaRPr lang="en-US" altLang="en-US" sz="2800" dirty="0">
              <a:latin typeface="Arial" panose="020B0604020202020204" pitchFamily="34" charset="0"/>
            </a:endParaRPr>
          </a:p>
          <a:p>
            <a:pPr marL="0" indent="0">
              <a:buNone/>
            </a:pPr>
            <a:endParaRPr lang="en-US" dirty="0"/>
          </a:p>
        </p:txBody>
      </p:sp>
      <p:sp>
        <p:nvSpPr>
          <p:cNvPr id="5" name="Slide Number Placeholder 4">
            <a:extLst>
              <a:ext uri="{FF2B5EF4-FFF2-40B4-BE49-F238E27FC236}">
                <a16:creationId xmlns:a16="http://schemas.microsoft.com/office/drawing/2014/main" id="{EE58CAAF-9D8E-4C34-931F-F73A5794421B}"/>
              </a:ext>
            </a:extLst>
          </p:cNvPr>
          <p:cNvSpPr>
            <a:spLocks noGrp="1"/>
          </p:cNvSpPr>
          <p:nvPr>
            <p:ph type="sldNum" sz="quarter" idx="12"/>
          </p:nvPr>
        </p:nvSpPr>
        <p:spPr/>
        <p:txBody>
          <a:bodyPr/>
          <a:lstStyle/>
          <a:p>
            <a:pPr>
              <a:defRPr/>
            </a:pPr>
            <a:fld id="{2EDC2C54-35AA-4140-93A6-2A15A0E152BE}" type="slidenum">
              <a:rPr lang="en-US" altLang="en-US" smtClean="0"/>
              <a:pPr>
                <a:defRPr/>
              </a:pPr>
              <a:t>44</a:t>
            </a:fld>
            <a:endParaRPr lang="en-US" altLang="en-US"/>
          </a:p>
        </p:txBody>
      </p:sp>
    </p:spTree>
    <p:extLst>
      <p:ext uri="{BB962C8B-B14F-4D97-AF65-F5344CB8AC3E}">
        <p14:creationId xmlns:p14="http://schemas.microsoft.com/office/powerpoint/2010/main" val="3537146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85EE-CDFA-457D-8AF6-07AFD04D9B12}"/>
              </a:ext>
            </a:extLst>
          </p:cNvPr>
          <p:cNvSpPr>
            <a:spLocks noGrp="1"/>
          </p:cNvSpPr>
          <p:nvPr>
            <p:ph type="title"/>
          </p:nvPr>
        </p:nvSpPr>
        <p:spPr/>
        <p:txBody>
          <a:bodyPr/>
          <a:lstStyle/>
          <a:p>
            <a:r>
              <a:rPr lang="en-US" dirty="0"/>
              <a:t>Could this activity be minimal risk?</a:t>
            </a:r>
          </a:p>
        </p:txBody>
      </p:sp>
      <p:sp>
        <p:nvSpPr>
          <p:cNvPr id="3" name="Content Placeholder 2">
            <a:extLst>
              <a:ext uri="{FF2B5EF4-FFF2-40B4-BE49-F238E27FC236}">
                <a16:creationId xmlns:a16="http://schemas.microsoft.com/office/drawing/2014/main" id="{51CE6D84-14A0-427D-A4D1-6D217E56BFA5}"/>
              </a:ext>
            </a:extLst>
          </p:cNvPr>
          <p:cNvSpPr>
            <a:spLocks noGrp="1"/>
          </p:cNvSpPr>
          <p:nvPr>
            <p:ph sz="half" idx="1"/>
          </p:nvPr>
        </p:nvSpPr>
        <p:spPr>
          <a:xfrm>
            <a:off x="609600" y="1600201"/>
            <a:ext cx="4574650" cy="4525963"/>
          </a:xfrm>
        </p:spPr>
        <p:txBody>
          <a:bodyPr/>
          <a:lstStyle/>
          <a:p>
            <a:pPr marL="0" indent="0">
              <a:buNone/>
            </a:pPr>
            <a:r>
              <a:rPr lang="en-US" b="0" i="1" dirty="0">
                <a:solidFill>
                  <a:srgbClr val="000000"/>
                </a:solidFill>
                <a:effectLst/>
                <a:latin typeface="Helvetica" panose="020B0604020202020204" pitchFamily="34" charset="0"/>
              </a:rPr>
              <a:t>Minimal risk</a:t>
            </a:r>
            <a:r>
              <a:rPr lang="en-US" b="0" i="0" dirty="0">
                <a:solidFill>
                  <a:srgbClr val="000000"/>
                </a:solidFill>
                <a:effectLst/>
                <a:latin typeface="Helvetica" panose="020B0604020202020204" pitchFamily="34" charset="0"/>
              </a:rPr>
              <a:t> means that the probability and magnitude of harm or discomfort anticipated in the research are not greater in and of themselves than those ordinarily encountered in daily life or during the performance of routine physical or psychological examinations or tests.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1F88A7E3-1261-43C7-B018-E1A2D5855C39}"/>
              </a:ext>
            </a:extLst>
          </p:cNvPr>
          <p:cNvSpPr>
            <a:spLocks noGrp="1"/>
          </p:cNvSpPr>
          <p:nvPr>
            <p:ph sz="half" idx="2"/>
          </p:nvPr>
        </p:nvSpPr>
        <p:spPr>
          <a:xfrm>
            <a:off x="5637474" y="1600201"/>
            <a:ext cx="5944925" cy="4872161"/>
          </a:xfrm>
        </p:spPr>
        <p:txBody>
          <a:bodyPr/>
          <a:lstStyle/>
          <a:p>
            <a:pPr marL="0" indent="0">
              <a:buNone/>
            </a:pPr>
            <a:r>
              <a:rPr lang="en-US" altLang="en-US" sz="2800" dirty="0">
                <a:latin typeface="Arial" panose="020B0604020202020204" pitchFamily="34" charset="0"/>
              </a:rPr>
              <a:t>A study that will involve whole genome sequencing in infants but the results of the sequencing will not be shared with the families</a:t>
            </a:r>
          </a:p>
          <a:p>
            <a:pPr marL="0" indent="0">
              <a:buNone/>
            </a:pPr>
            <a:endParaRPr lang="en-US" altLang="en-US" b="1" dirty="0">
              <a:solidFill>
                <a:srgbClr val="002060"/>
              </a:solidFill>
              <a:latin typeface="Arial" panose="020B0604020202020204" pitchFamily="34" charset="0"/>
            </a:endParaRPr>
          </a:p>
          <a:p>
            <a:pPr marL="0" indent="0">
              <a:buNone/>
            </a:pPr>
            <a:r>
              <a:rPr lang="en-US" altLang="en-US" b="1" dirty="0">
                <a:solidFill>
                  <a:srgbClr val="002060"/>
                </a:solidFill>
                <a:latin typeface="Arial" panose="020B0604020202020204" pitchFamily="34" charset="0"/>
              </a:rPr>
              <a:t>Poll responses:</a:t>
            </a:r>
          </a:p>
          <a:p>
            <a:r>
              <a:rPr lang="en-US" altLang="en-US" sz="2800" dirty="0">
                <a:solidFill>
                  <a:srgbClr val="002060"/>
                </a:solidFill>
                <a:latin typeface="Arial" panose="020B0604020202020204" pitchFamily="34" charset="0"/>
              </a:rPr>
              <a:t>I </a:t>
            </a:r>
            <a:r>
              <a:rPr lang="en-US" altLang="en-US" dirty="0">
                <a:solidFill>
                  <a:srgbClr val="002060"/>
                </a:solidFill>
                <a:latin typeface="Arial" panose="020B0604020202020204" pitchFamily="34" charset="0"/>
              </a:rPr>
              <a:t>don’t know</a:t>
            </a:r>
          </a:p>
          <a:p>
            <a:r>
              <a:rPr lang="en-US" altLang="en-US" sz="2800" dirty="0">
                <a:solidFill>
                  <a:srgbClr val="002060"/>
                </a:solidFill>
                <a:latin typeface="Arial" panose="020B0604020202020204" pitchFamily="34" charset="0"/>
              </a:rPr>
              <a:t>Yes</a:t>
            </a:r>
          </a:p>
          <a:p>
            <a:r>
              <a:rPr lang="en-US" altLang="en-US" dirty="0">
                <a:solidFill>
                  <a:srgbClr val="002060"/>
                </a:solidFill>
                <a:latin typeface="Arial" panose="020B0604020202020204" pitchFamily="34" charset="0"/>
              </a:rPr>
              <a:t>No</a:t>
            </a:r>
          </a:p>
          <a:p>
            <a:r>
              <a:rPr lang="en-US" altLang="en-US" dirty="0">
                <a:solidFill>
                  <a:srgbClr val="002060"/>
                </a:solidFill>
                <a:latin typeface="Arial" panose="020B0604020202020204" pitchFamily="34" charset="0"/>
              </a:rPr>
              <a:t>It depends</a:t>
            </a:r>
          </a:p>
          <a:p>
            <a:endParaRPr lang="en-US" altLang="en-US" sz="2800" dirty="0">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3B82CA1E-D63C-48FE-8C71-37438F35E58E}"/>
              </a:ext>
            </a:extLst>
          </p:cNvPr>
          <p:cNvSpPr>
            <a:spLocks noGrp="1"/>
          </p:cNvSpPr>
          <p:nvPr>
            <p:ph type="sldNum" sz="quarter" idx="12"/>
          </p:nvPr>
        </p:nvSpPr>
        <p:spPr/>
        <p:txBody>
          <a:bodyPr/>
          <a:lstStyle/>
          <a:p>
            <a:pPr>
              <a:defRPr/>
            </a:pPr>
            <a:fld id="{2EDC2C54-35AA-4140-93A6-2A15A0E152BE}" type="slidenum">
              <a:rPr lang="en-US" altLang="en-US" smtClean="0"/>
              <a:pPr>
                <a:defRPr/>
              </a:pPr>
              <a:t>45</a:t>
            </a:fld>
            <a:endParaRPr lang="en-US" altLang="en-US"/>
          </a:p>
        </p:txBody>
      </p:sp>
    </p:spTree>
    <p:extLst>
      <p:ext uri="{BB962C8B-B14F-4D97-AF65-F5344CB8AC3E}">
        <p14:creationId xmlns:p14="http://schemas.microsoft.com/office/powerpoint/2010/main" val="3904639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85EE-CDFA-457D-8AF6-07AFD04D9B12}"/>
              </a:ext>
            </a:extLst>
          </p:cNvPr>
          <p:cNvSpPr>
            <a:spLocks noGrp="1"/>
          </p:cNvSpPr>
          <p:nvPr>
            <p:ph type="title"/>
          </p:nvPr>
        </p:nvSpPr>
        <p:spPr/>
        <p:txBody>
          <a:bodyPr/>
          <a:lstStyle/>
          <a:p>
            <a:r>
              <a:rPr lang="en-US" dirty="0"/>
              <a:t>Could this activity be minimal risk?</a:t>
            </a:r>
          </a:p>
        </p:txBody>
      </p:sp>
      <p:sp>
        <p:nvSpPr>
          <p:cNvPr id="3" name="Content Placeholder 2">
            <a:extLst>
              <a:ext uri="{FF2B5EF4-FFF2-40B4-BE49-F238E27FC236}">
                <a16:creationId xmlns:a16="http://schemas.microsoft.com/office/drawing/2014/main" id="{51CE6D84-14A0-427D-A4D1-6D217E56BFA5}"/>
              </a:ext>
            </a:extLst>
          </p:cNvPr>
          <p:cNvSpPr>
            <a:spLocks noGrp="1"/>
          </p:cNvSpPr>
          <p:nvPr>
            <p:ph sz="half" idx="1"/>
          </p:nvPr>
        </p:nvSpPr>
        <p:spPr>
          <a:xfrm>
            <a:off x="609600" y="1600201"/>
            <a:ext cx="4574650" cy="4525963"/>
          </a:xfrm>
        </p:spPr>
        <p:txBody>
          <a:bodyPr>
            <a:normAutofit lnSpcReduction="10000"/>
          </a:bodyPr>
          <a:lstStyle/>
          <a:p>
            <a:pPr marL="0" indent="0">
              <a:buNone/>
            </a:pPr>
            <a:r>
              <a:rPr lang="en-US" b="0" i="1" dirty="0">
                <a:solidFill>
                  <a:srgbClr val="000000"/>
                </a:solidFill>
                <a:effectLst/>
                <a:latin typeface="Helvetica" panose="020B0604020202020204" pitchFamily="34" charset="0"/>
              </a:rPr>
              <a:t>Minimal risk</a:t>
            </a:r>
            <a:r>
              <a:rPr lang="en-US" b="0" i="0" dirty="0">
                <a:solidFill>
                  <a:srgbClr val="000000"/>
                </a:solidFill>
                <a:effectLst/>
                <a:latin typeface="Helvetica" panose="020B0604020202020204" pitchFamily="34" charset="0"/>
              </a:rPr>
              <a:t> means that the probability and magnitude of harm or discomfort anticipated in the research are not greater in and of themselves than those ordinarily encountered in daily life or during the performance of routine physical or psychological examinations or tests.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1F88A7E3-1261-43C7-B018-E1A2D5855C39}"/>
              </a:ext>
            </a:extLst>
          </p:cNvPr>
          <p:cNvSpPr>
            <a:spLocks noGrp="1"/>
          </p:cNvSpPr>
          <p:nvPr>
            <p:ph sz="half" idx="2"/>
          </p:nvPr>
        </p:nvSpPr>
        <p:spPr>
          <a:xfrm>
            <a:off x="5637474" y="1600201"/>
            <a:ext cx="5944925" cy="4872161"/>
          </a:xfrm>
        </p:spPr>
        <p:txBody>
          <a:bodyPr>
            <a:normAutofit lnSpcReduction="10000"/>
          </a:bodyPr>
          <a:lstStyle/>
          <a:p>
            <a:pPr marL="0" indent="0">
              <a:buNone/>
            </a:pPr>
            <a:r>
              <a:rPr lang="en-US" altLang="en-US" sz="2800" dirty="0">
                <a:latin typeface="Arial" panose="020B0604020202020204" pitchFamily="34" charset="0"/>
              </a:rPr>
              <a:t>In a study comparing effectiveness of pain relievers after outpatient surgery, being randomized to low doses of aspirin, acetaminophen, or ibuprofen</a:t>
            </a:r>
          </a:p>
          <a:p>
            <a:pPr marL="0" indent="0">
              <a:buNone/>
            </a:pPr>
            <a:endParaRPr lang="en-US" altLang="en-US" b="1" dirty="0">
              <a:solidFill>
                <a:srgbClr val="002060"/>
              </a:solidFill>
              <a:latin typeface="Arial" panose="020B0604020202020204" pitchFamily="34" charset="0"/>
            </a:endParaRPr>
          </a:p>
          <a:p>
            <a:pPr marL="0" indent="0">
              <a:buNone/>
            </a:pPr>
            <a:r>
              <a:rPr lang="en-US" altLang="en-US" b="1" dirty="0">
                <a:solidFill>
                  <a:srgbClr val="002060"/>
                </a:solidFill>
                <a:latin typeface="Arial" panose="020B0604020202020204" pitchFamily="34" charset="0"/>
              </a:rPr>
              <a:t>Poll responses:</a:t>
            </a:r>
          </a:p>
          <a:p>
            <a:r>
              <a:rPr lang="en-US" altLang="en-US" sz="2800" dirty="0">
                <a:solidFill>
                  <a:srgbClr val="002060"/>
                </a:solidFill>
                <a:latin typeface="Arial" panose="020B0604020202020204" pitchFamily="34" charset="0"/>
              </a:rPr>
              <a:t>I </a:t>
            </a:r>
            <a:r>
              <a:rPr lang="en-US" altLang="en-US" dirty="0">
                <a:solidFill>
                  <a:srgbClr val="002060"/>
                </a:solidFill>
                <a:latin typeface="Arial" panose="020B0604020202020204" pitchFamily="34" charset="0"/>
              </a:rPr>
              <a:t>don’t know</a:t>
            </a:r>
          </a:p>
          <a:p>
            <a:r>
              <a:rPr lang="en-US" altLang="en-US" sz="2800" dirty="0">
                <a:solidFill>
                  <a:srgbClr val="002060"/>
                </a:solidFill>
                <a:latin typeface="Arial" panose="020B0604020202020204" pitchFamily="34" charset="0"/>
              </a:rPr>
              <a:t>Yes</a:t>
            </a:r>
          </a:p>
          <a:p>
            <a:r>
              <a:rPr lang="en-US" altLang="en-US" dirty="0">
                <a:solidFill>
                  <a:srgbClr val="002060"/>
                </a:solidFill>
                <a:latin typeface="Arial" panose="020B0604020202020204" pitchFamily="34" charset="0"/>
              </a:rPr>
              <a:t>No</a:t>
            </a:r>
          </a:p>
          <a:p>
            <a:r>
              <a:rPr lang="en-US" altLang="en-US" dirty="0">
                <a:solidFill>
                  <a:srgbClr val="002060"/>
                </a:solidFill>
                <a:latin typeface="Arial" panose="020B0604020202020204" pitchFamily="34" charset="0"/>
              </a:rPr>
              <a:t>It depends</a:t>
            </a:r>
          </a:p>
          <a:p>
            <a:endParaRPr lang="en-US" altLang="en-US" sz="2800" dirty="0">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3B82CA1E-D63C-48FE-8C71-37438F35E58E}"/>
              </a:ext>
            </a:extLst>
          </p:cNvPr>
          <p:cNvSpPr>
            <a:spLocks noGrp="1"/>
          </p:cNvSpPr>
          <p:nvPr>
            <p:ph type="sldNum" sz="quarter" idx="12"/>
          </p:nvPr>
        </p:nvSpPr>
        <p:spPr/>
        <p:txBody>
          <a:bodyPr/>
          <a:lstStyle/>
          <a:p>
            <a:pPr>
              <a:defRPr/>
            </a:pPr>
            <a:fld id="{2EDC2C54-35AA-4140-93A6-2A15A0E152BE}" type="slidenum">
              <a:rPr lang="en-US" altLang="en-US" smtClean="0"/>
              <a:pPr>
                <a:defRPr/>
              </a:pPr>
              <a:t>46</a:t>
            </a:fld>
            <a:endParaRPr lang="en-US" altLang="en-US"/>
          </a:p>
        </p:txBody>
      </p:sp>
    </p:spTree>
    <p:extLst>
      <p:ext uri="{BB962C8B-B14F-4D97-AF65-F5344CB8AC3E}">
        <p14:creationId xmlns:p14="http://schemas.microsoft.com/office/powerpoint/2010/main" val="4038237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Is the </a:t>
            </a:r>
            <a:r>
              <a:rPr lang="en-US" dirty="0" err="1"/>
              <a:t>risk:benefit</a:t>
            </a:r>
            <a:r>
              <a:rPr lang="en-US" dirty="0"/>
              <a:t> ratio acceptable?</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dirty="0"/>
              <a:t>A researcher wants to obtain </a:t>
            </a:r>
            <a:r>
              <a:rPr lang="en-US" b="0" i="0" dirty="0">
                <a:solidFill>
                  <a:srgbClr val="080808"/>
                </a:solidFill>
                <a:effectLst/>
              </a:rPr>
              <a:t>brain tissue from patients with suspected brain tumors when they undergo surgery to remove tissue to provide them with a diagnosis. The tissue the researcher plans to collect would be 1 cubic millimeter of non-tumor tissue that would be in </a:t>
            </a:r>
            <a:r>
              <a:rPr lang="en-US" dirty="0"/>
              <a:t>addition to what is obtained for clinical purposes</a:t>
            </a:r>
            <a:r>
              <a:rPr lang="en-US" b="0" i="0" dirty="0">
                <a:solidFill>
                  <a:srgbClr val="080808"/>
                </a:solidFill>
                <a:effectLst/>
              </a:rPr>
              <a:t>.</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3004483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8734-DBC6-9A38-2983-89AC5638DEE6}"/>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A85C259C-37CE-1633-B54E-A2ADDC4CB132}"/>
              </a:ext>
            </a:extLst>
          </p:cNvPr>
          <p:cNvSpPr>
            <a:spLocks noGrp="1"/>
          </p:cNvSpPr>
          <p:nvPr>
            <p:ph idx="1"/>
          </p:nvPr>
        </p:nvSpPr>
        <p:spPr>
          <a:xfrm>
            <a:off x="838201" y="1825625"/>
            <a:ext cx="5856514" cy="4351338"/>
          </a:xfrm>
        </p:spPr>
        <p:txBody>
          <a:bodyPr>
            <a:normAutofit fontScale="92500" lnSpcReduction="20000"/>
          </a:bodyPr>
          <a:lstStyle/>
          <a:p>
            <a:pPr marL="0" indent="0">
              <a:buNone/>
            </a:pPr>
            <a:r>
              <a:rPr lang="en-US" dirty="0"/>
              <a:t>(3) </a:t>
            </a:r>
            <a:r>
              <a:rPr lang="en-US" b="0" i="0" dirty="0">
                <a:solidFill>
                  <a:srgbClr val="1B1B1B"/>
                </a:solidFill>
                <a:effectLst/>
                <a:highlight>
                  <a:srgbClr val="FFFFFF"/>
                </a:highlight>
                <a:latin typeface="Source Sans Pro Web"/>
              </a:rPr>
              <a:t>Selection of subjects is equitable. In making this assessment the IRB should take into account the purposes of the research and the setting in which the research will be conducted. The IRB should be particularly cognizant of the special problems of research that involves a category of subjects who are vulnerable to coercion or undue influence, such as children, prisoners, individuals with impaired decision-making capacity, or economically or educationally disadvantaged persons.</a:t>
            </a:r>
          </a:p>
        </p:txBody>
      </p:sp>
      <p:sp>
        <p:nvSpPr>
          <p:cNvPr id="4" name="TextBox 3">
            <a:extLst>
              <a:ext uri="{FF2B5EF4-FFF2-40B4-BE49-F238E27FC236}">
                <a16:creationId xmlns:a16="http://schemas.microsoft.com/office/drawing/2014/main" id="{60304E7E-69AE-AF2C-E024-4208473B642E}"/>
              </a:ext>
            </a:extLst>
          </p:cNvPr>
          <p:cNvSpPr txBox="1"/>
          <p:nvPr/>
        </p:nvSpPr>
        <p:spPr>
          <a:xfrm>
            <a:off x="7277100" y="1375649"/>
            <a:ext cx="4664529" cy="4801314"/>
          </a:xfrm>
          <a:prstGeom prst="rect">
            <a:avLst/>
          </a:prstGeom>
          <a:solidFill>
            <a:schemeClr val="tx2">
              <a:lumMod val="10000"/>
              <a:lumOff val="90000"/>
            </a:schemeClr>
          </a:solidFill>
        </p:spPr>
        <p:txBody>
          <a:bodyPr wrap="square" rtlCol="0">
            <a:spAutoFit/>
          </a:bodyPr>
          <a:lstStyle/>
          <a:p>
            <a:r>
              <a:rPr lang="en-US" dirty="0"/>
              <a:t>Which populations are necessary and appropriate to answer the research questions?</a:t>
            </a:r>
          </a:p>
          <a:p>
            <a:endParaRPr lang="en-US" dirty="0"/>
          </a:p>
          <a:p>
            <a:r>
              <a:rPr lang="en-US" dirty="0"/>
              <a:t>Belmont Report:</a:t>
            </a:r>
          </a:p>
          <a:p>
            <a:pPr marL="285750" indent="-285750">
              <a:buFont typeface="Arial" panose="020B0604020202020204" pitchFamily="34" charset="0"/>
              <a:buChar char="•"/>
            </a:pPr>
            <a:r>
              <a:rPr lang="en-US" b="0" i="0" dirty="0">
                <a:solidFill>
                  <a:srgbClr val="1B1B1B"/>
                </a:solidFill>
                <a:effectLst/>
              </a:rPr>
              <a:t>The selection of research subjects needs to be scrutinized in order to determine whether some participants are being systematically selected simply because of their easy availability, their compromised position, or their manipulability, rather than for reasons directly related to the problem being studied.</a:t>
            </a:r>
          </a:p>
          <a:p>
            <a:pPr marL="285750" indent="-285750">
              <a:buFont typeface="Arial" panose="020B0604020202020204" pitchFamily="34" charset="0"/>
              <a:buChar char="•"/>
            </a:pPr>
            <a:r>
              <a:rPr lang="en-US" b="0" i="0" dirty="0">
                <a:solidFill>
                  <a:srgbClr val="1B1B1B"/>
                </a:solidFill>
                <a:effectLst/>
              </a:rPr>
              <a:t>Research should not unduly involve persons from groups unlikely to be among the beneficiaries of subsequent applications of the research.</a:t>
            </a:r>
            <a:endParaRPr lang="en-US" dirty="0"/>
          </a:p>
        </p:txBody>
      </p:sp>
      <p:sp>
        <p:nvSpPr>
          <p:cNvPr id="5" name="Arrow: Right 4">
            <a:extLst>
              <a:ext uri="{FF2B5EF4-FFF2-40B4-BE49-F238E27FC236}">
                <a16:creationId xmlns:a16="http://schemas.microsoft.com/office/drawing/2014/main" id="{471E3C71-9033-34D7-F53F-771565B09B6C}"/>
              </a:ext>
            </a:extLst>
          </p:cNvPr>
          <p:cNvSpPr/>
          <p:nvPr/>
        </p:nvSpPr>
        <p:spPr>
          <a:xfrm rot="10800000">
            <a:off x="6482443" y="2852058"/>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718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8734-DBC6-9A38-2983-89AC5638DEE6}"/>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A85C259C-37CE-1633-B54E-A2ADDC4CB132}"/>
              </a:ext>
            </a:extLst>
          </p:cNvPr>
          <p:cNvSpPr>
            <a:spLocks noGrp="1"/>
          </p:cNvSpPr>
          <p:nvPr>
            <p:ph idx="1"/>
          </p:nvPr>
        </p:nvSpPr>
        <p:spPr>
          <a:xfrm>
            <a:off x="838201" y="1825625"/>
            <a:ext cx="5856514" cy="4351338"/>
          </a:xfrm>
        </p:spPr>
        <p:txBody>
          <a:bodyPr>
            <a:normAutofit fontScale="92500" lnSpcReduction="20000"/>
          </a:bodyPr>
          <a:lstStyle/>
          <a:p>
            <a:pPr marL="0" indent="0">
              <a:buNone/>
            </a:pPr>
            <a:r>
              <a:rPr lang="en-US" dirty="0"/>
              <a:t>(3) </a:t>
            </a:r>
            <a:r>
              <a:rPr lang="en-US" b="0" i="0" dirty="0">
                <a:solidFill>
                  <a:srgbClr val="1B1B1B"/>
                </a:solidFill>
                <a:effectLst/>
                <a:highlight>
                  <a:srgbClr val="FFFFFF"/>
                </a:highlight>
                <a:latin typeface="Source Sans Pro Web"/>
              </a:rPr>
              <a:t>Selection of subjects is equitable. In making this assessment the IRB should take into account the purposes of the research and the setting in which the research will be conducted. The IRB should be particularly cognizant of the special problems of research that involves a category of subjects who are vulnerable to coercion or undue influence, such as children, prisoners, individuals with impaired decision-making capacity, or economically or educationally disadvantaged persons.</a:t>
            </a:r>
          </a:p>
        </p:txBody>
      </p:sp>
      <p:sp>
        <p:nvSpPr>
          <p:cNvPr id="4" name="TextBox 3">
            <a:extLst>
              <a:ext uri="{FF2B5EF4-FFF2-40B4-BE49-F238E27FC236}">
                <a16:creationId xmlns:a16="http://schemas.microsoft.com/office/drawing/2014/main" id="{60304E7E-69AE-AF2C-E024-4208473B642E}"/>
              </a:ext>
            </a:extLst>
          </p:cNvPr>
          <p:cNvSpPr txBox="1"/>
          <p:nvPr/>
        </p:nvSpPr>
        <p:spPr>
          <a:xfrm>
            <a:off x="7957457" y="2433751"/>
            <a:ext cx="3984172" cy="2862322"/>
          </a:xfrm>
          <a:prstGeom prst="rect">
            <a:avLst/>
          </a:prstGeom>
          <a:solidFill>
            <a:schemeClr val="tx2">
              <a:lumMod val="10000"/>
              <a:lumOff val="90000"/>
            </a:schemeClr>
          </a:solidFill>
        </p:spPr>
        <p:txBody>
          <a:bodyPr wrap="square" rtlCol="0">
            <a:spAutoFit/>
          </a:bodyPr>
          <a:lstStyle/>
          <a:p>
            <a:r>
              <a:rPr lang="en-US" dirty="0"/>
              <a:t>Belmont Report: </a:t>
            </a:r>
          </a:p>
          <a:p>
            <a:r>
              <a:rPr lang="en-US" b="1" dirty="0"/>
              <a:t>Coercion </a:t>
            </a:r>
            <a:r>
              <a:rPr lang="en-US" dirty="0"/>
              <a:t>occurs when an overt threat of harm is intentionally presented by one person to another in order to obtain compliance. </a:t>
            </a:r>
          </a:p>
          <a:p>
            <a:r>
              <a:rPr lang="en-US" b="1" dirty="0"/>
              <a:t>Undue influence</a:t>
            </a:r>
            <a:r>
              <a:rPr lang="en-US" dirty="0"/>
              <a:t>, by contrast, occurs through an offer of an excessive, unwarranted, inappropriate or improper reward or other overture in order to obtain compliance.</a:t>
            </a:r>
          </a:p>
        </p:txBody>
      </p:sp>
      <p:sp>
        <p:nvSpPr>
          <p:cNvPr id="5" name="Arrow: Right 4">
            <a:extLst>
              <a:ext uri="{FF2B5EF4-FFF2-40B4-BE49-F238E27FC236}">
                <a16:creationId xmlns:a16="http://schemas.microsoft.com/office/drawing/2014/main" id="{471E3C71-9033-34D7-F53F-771565B09B6C}"/>
              </a:ext>
            </a:extLst>
          </p:cNvPr>
          <p:cNvSpPr/>
          <p:nvPr/>
        </p:nvSpPr>
        <p:spPr>
          <a:xfrm rot="10800000">
            <a:off x="7162800" y="4220171"/>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01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5B1475F-A6B6-C845-FB28-CCDEA7BEF2E7}"/>
              </a:ext>
            </a:extLst>
          </p:cNvPr>
          <p:cNvGraphicFramePr/>
          <p:nvPr>
            <p:extLst>
              <p:ext uri="{D42A27DB-BD31-4B8C-83A1-F6EECF244321}">
                <p14:modId xmlns:p14="http://schemas.microsoft.com/office/powerpoint/2010/main" val="1458499022"/>
              </p:ext>
            </p:extLst>
          </p:nvPr>
        </p:nvGraphicFramePr>
        <p:xfrm>
          <a:off x="261258" y="1595448"/>
          <a:ext cx="5007428" cy="3880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descr="Owl in the woods">
            <a:extLst>
              <a:ext uri="{FF2B5EF4-FFF2-40B4-BE49-F238E27FC236}">
                <a16:creationId xmlns:a16="http://schemas.microsoft.com/office/drawing/2014/main" id="{ED88CEBD-2A8A-673D-4972-2D8B95E4750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540829" y="1595448"/>
            <a:ext cx="6126180" cy="4084120"/>
          </a:xfrm>
        </p:spPr>
      </p:pic>
    </p:spTree>
    <p:extLst>
      <p:ext uri="{BB962C8B-B14F-4D97-AF65-F5344CB8AC3E}">
        <p14:creationId xmlns:p14="http://schemas.microsoft.com/office/powerpoint/2010/main" val="1698100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Is this equitable selection of subjects?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based in an area that has a high population from Northern Europe decides to collaborate with a researcher in a city with a high percentage of African Americans </a:t>
            </a:r>
            <a:r>
              <a:rPr lang="en-US" dirty="0">
                <a:solidFill>
                  <a:srgbClr val="080808"/>
                </a:solidFill>
              </a:rPr>
              <a:t>to widen the potential pool of participants who may be recruited for their study.</a:t>
            </a:r>
            <a:endParaRPr lang="en-US" b="0" i="0" dirty="0">
              <a:solidFill>
                <a:srgbClr val="080808"/>
              </a:solidFill>
              <a:effectLst/>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795663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Is this equitable selection of subjects?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sponsor decides to launch a clinical trial in several sub-Saharan Africa countries to test an experimental drug that it plans to market in Europe and the US</a:t>
            </a:r>
            <a:r>
              <a:rPr lang="en-US" dirty="0">
                <a:solidFill>
                  <a:srgbClr val="080808"/>
                </a:solidFill>
              </a:rPr>
              <a:t>.</a:t>
            </a:r>
            <a:endParaRPr lang="en-US" b="0" i="0" dirty="0">
              <a:solidFill>
                <a:srgbClr val="080808"/>
              </a:solidFill>
              <a:effectLst/>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104747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Is this equitable selection of subjects?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proposes a phase 1 study to enroll newborn to 2-year-old children to test a dietary supplement for a genetic disorder that prevents them from processing a key amino acid. </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1746095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8734-DBC6-9A38-2983-89AC5638DEE6}"/>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A85C259C-37CE-1633-B54E-A2ADDC4CB132}"/>
              </a:ext>
            </a:extLst>
          </p:cNvPr>
          <p:cNvSpPr>
            <a:spLocks noGrp="1"/>
          </p:cNvSpPr>
          <p:nvPr>
            <p:ph idx="1"/>
          </p:nvPr>
        </p:nvSpPr>
        <p:spPr>
          <a:xfrm>
            <a:off x="838200" y="1825625"/>
            <a:ext cx="4419600" cy="4351338"/>
          </a:xfrm>
        </p:spPr>
        <p:txBody>
          <a:bodyPr>
            <a:normAutofit/>
          </a:bodyPr>
          <a:lstStyle/>
          <a:p>
            <a:pPr marL="0" indent="0">
              <a:buNone/>
            </a:pPr>
            <a:r>
              <a:rPr lang="en-US" dirty="0">
                <a:solidFill>
                  <a:srgbClr val="1B1B1B"/>
                </a:solidFill>
                <a:highlight>
                  <a:srgbClr val="FFFFFF"/>
                </a:highlight>
                <a:latin typeface="Source Sans Pro Web"/>
              </a:rPr>
              <a:t>(4) </a:t>
            </a:r>
            <a:r>
              <a:rPr lang="en-US" b="0" i="0" dirty="0">
                <a:solidFill>
                  <a:srgbClr val="1B1B1B"/>
                </a:solidFill>
                <a:effectLst/>
                <a:highlight>
                  <a:srgbClr val="FFFFFF"/>
                </a:highlight>
                <a:latin typeface="Source Sans Pro Web"/>
              </a:rPr>
              <a:t>Informed consent will be sought from each prospective subject or the subject’s legally authorized representative, in accordance with, and to the extent required by, </a:t>
            </a:r>
            <a:r>
              <a:rPr lang="en-US" b="0" i="0" dirty="0">
                <a:solidFill>
                  <a:srgbClr val="162E51"/>
                </a:solidFill>
                <a:effectLst/>
                <a:highlight>
                  <a:srgbClr val="FFFFFF"/>
                </a:highlight>
                <a:latin typeface="Source Sans Pro Web"/>
                <a:hlinkClick r:id="rId2"/>
              </a:rPr>
              <a:t>§46.116</a:t>
            </a:r>
            <a:r>
              <a:rPr lang="en-US" b="0" i="0" dirty="0">
                <a:solidFill>
                  <a:srgbClr val="1B1B1B"/>
                </a:solidFill>
                <a:effectLst/>
                <a:highlight>
                  <a:srgbClr val="FFFFFF"/>
                </a:highlight>
                <a:latin typeface="Source Sans Pro Web"/>
              </a:rPr>
              <a:t>.</a:t>
            </a:r>
          </a:p>
        </p:txBody>
      </p:sp>
      <p:sp>
        <p:nvSpPr>
          <p:cNvPr id="4" name="TextBox 3">
            <a:extLst>
              <a:ext uri="{FF2B5EF4-FFF2-40B4-BE49-F238E27FC236}">
                <a16:creationId xmlns:a16="http://schemas.microsoft.com/office/drawing/2014/main" id="{168201C0-0258-7EA5-3261-24805C764CDC}"/>
              </a:ext>
            </a:extLst>
          </p:cNvPr>
          <p:cNvSpPr txBox="1"/>
          <p:nvPr/>
        </p:nvSpPr>
        <p:spPr>
          <a:xfrm>
            <a:off x="6272892" y="1356066"/>
            <a:ext cx="5723165" cy="5078313"/>
          </a:xfrm>
          <a:prstGeom prst="rect">
            <a:avLst/>
          </a:prstGeom>
          <a:solidFill>
            <a:schemeClr val="tx2">
              <a:lumMod val="10000"/>
              <a:lumOff val="90000"/>
            </a:schemeClr>
          </a:solidFill>
        </p:spPr>
        <p:txBody>
          <a:bodyPr wrap="square" rtlCol="0">
            <a:spAutoFit/>
          </a:bodyPr>
          <a:lstStyle/>
          <a:p>
            <a:r>
              <a:rPr lang="en-US" dirty="0"/>
              <a:t>The default position of the regulations is that informed consent will be obtained and include all applicable elements required by the regulations. An IRB can waive or alter informed consent if it finds the following:</a:t>
            </a:r>
          </a:p>
          <a:p>
            <a:endParaRPr lang="en-US" dirty="0"/>
          </a:p>
          <a:p>
            <a:r>
              <a:rPr lang="en-US" dirty="0"/>
              <a:t>(</a:t>
            </a:r>
            <a:r>
              <a:rPr lang="en-US" dirty="0" err="1"/>
              <a:t>i</a:t>
            </a:r>
            <a:r>
              <a:rPr lang="en-US" dirty="0"/>
              <a:t>) The research involves no more than minimal risk to the subjects;</a:t>
            </a:r>
          </a:p>
          <a:p>
            <a:r>
              <a:rPr lang="en-US" dirty="0"/>
              <a:t>(ii) The research could not practicably be carried out without the requested waiver or alteration;</a:t>
            </a:r>
          </a:p>
          <a:p>
            <a:r>
              <a:rPr lang="en-US" dirty="0"/>
              <a:t>(iii) If the research involves using identifiable private information or identifiable biospecimens, the research could not practicably be carried out without using such information or biospecimens in an identifiable format;</a:t>
            </a:r>
          </a:p>
          <a:p>
            <a:r>
              <a:rPr lang="en-US" dirty="0"/>
              <a:t>(iv) The waiver or alteration will not adversely affect the rights and welfare of the subjects; and</a:t>
            </a:r>
          </a:p>
          <a:p>
            <a:r>
              <a:rPr lang="en-US" dirty="0"/>
              <a:t>(v) Whenever appropriate, the subjects or legally authorized representatives will be provided with additional pertinent information after participation.</a:t>
            </a:r>
          </a:p>
        </p:txBody>
      </p:sp>
      <p:sp>
        <p:nvSpPr>
          <p:cNvPr id="5" name="Arrow: Right 4">
            <a:extLst>
              <a:ext uri="{FF2B5EF4-FFF2-40B4-BE49-F238E27FC236}">
                <a16:creationId xmlns:a16="http://schemas.microsoft.com/office/drawing/2014/main" id="{2A3A18DF-C953-8670-289B-A2E678A1479D}"/>
              </a:ext>
            </a:extLst>
          </p:cNvPr>
          <p:cNvSpPr/>
          <p:nvPr/>
        </p:nvSpPr>
        <p:spPr>
          <a:xfrm rot="10800000">
            <a:off x="5478235" y="2852058"/>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36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8734-DBC6-9A38-2983-89AC5638DEE6}"/>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A85C259C-37CE-1633-B54E-A2ADDC4CB132}"/>
              </a:ext>
            </a:extLst>
          </p:cNvPr>
          <p:cNvSpPr>
            <a:spLocks noGrp="1"/>
          </p:cNvSpPr>
          <p:nvPr>
            <p:ph idx="1"/>
          </p:nvPr>
        </p:nvSpPr>
        <p:spPr>
          <a:xfrm>
            <a:off x="533400" y="1356066"/>
            <a:ext cx="2035629" cy="4351338"/>
          </a:xfrm>
        </p:spPr>
        <p:txBody>
          <a:bodyPr>
            <a:normAutofit/>
          </a:bodyPr>
          <a:lstStyle/>
          <a:p>
            <a:pPr marL="0" indent="0">
              <a:buNone/>
            </a:pPr>
            <a:r>
              <a:rPr lang="en-US" sz="2400" dirty="0"/>
              <a:t>(5) </a:t>
            </a:r>
            <a:r>
              <a:rPr lang="en-US" sz="2400" b="0" i="0" dirty="0">
                <a:solidFill>
                  <a:srgbClr val="1B1B1B"/>
                </a:solidFill>
                <a:effectLst/>
                <a:highlight>
                  <a:srgbClr val="FFFFFF"/>
                </a:highlight>
                <a:latin typeface="Source Sans Pro Web"/>
              </a:rPr>
              <a:t>Informed consent will be appropriately documented or appropriately waived in accordance with </a:t>
            </a:r>
            <a:r>
              <a:rPr lang="en-US" sz="2400" b="0" i="0" dirty="0">
                <a:solidFill>
                  <a:srgbClr val="0B4778"/>
                </a:solidFill>
                <a:effectLst/>
                <a:highlight>
                  <a:srgbClr val="FFFFFF"/>
                </a:highlight>
                <a:latin typeface="Source Sans Pro Web"/>
                <a:hlinkClick r:id="rId2"/>
              </a:rPr>
              <a:t>§46.117</a:t>
            </a:r>
            <a:r>
              <a:rPr lang="en-US" sz="2400" b="0" i="0" dirty="0">
                <a:solidFill>
                  <a:srgbClr val="1B1B1B"/>
                </a:solidFill>
                <a:effectLst/>
                <a:highlight>
                  <a:srgbClr val="FFFFFF"/>
                </a:highlight>
                <a:latin typeface="Source Sans Pro Web"/>
              </a:rPr>
              <a:t>.</a:t>
            </a:r>
          </a:p>
          <a:p>
            <a:pPr marL="0" indent="0">
              <a:buNone/>
            </a:pPr>
            <a:endParaRPr lang="en-US" sz="2400" dirty="0"/>
          </a:p>
        </p:txBody>
      </p:sp>
      <p:sp>
        <p:nvSpPr>
          <p:cNvPr id="4" name="TextBox 3">
            <a:extLst>
              <a:ext uri="{FF2B5EF4-FFF2-40B4-BE49-F238E27FC236}">
                <a16:creationId xmlns:a16="http://schemas.microsoft.com/office/drawing/2014/main" id="{168201C0-0258-7EA5-3261-24805C764CDC}"/>
              </a:ext>
            </a:extLst>
          </p:cNvPr>
          <p:cNvSpPr txBox="1"/>
          <p:nvPr/>
        </p:nvSpPr>
        <p:spPr>
          <a:xfrm>
            <a:off x="3309257" y="1356066"/>
            <a:ext cx="8626927" cy="5355312"/>
          </a:xfrm>
          <a:prstGeom prst="rect">
            <a:avLst/>
          </a:prstGeom>
          <a:solidFill>
            <a:schemeClr val="tx2">
              <a:lumMod val="10000"/>
              <a:lumOff val="90000"/>
            </a:schemeClr>
          </a:solidFill>
        </p:spPr>
        <p:txBody>
          <a:bodyPr wrap="square" rtlCol="0">
            <a:spAutoFit/>
          </a:bodyPr>
          <a:lstStyle/>
          <a:p>
            <a:r>
              <a:rPr lang="en-US" dirty="0"/>
              <a:t>The default position of the regulations is that informed consent will be documented. An IRB can waive documentation of informed consent if it finds the following:</a:t>
            </a:r>
          </a:p>
          <a:p>
            <a:endParaRPr lang="en-US" dirty="0"/>
          </a:p>
          <a:p>
            <a:r>
              <a:rPr lang="en-US" dirty="0"/>
              <a:t>(</a:t>
            </a:r>
            <a:r>
              <a:rPr lang="en-US" dirty="0" err="1"/>
              <a:t>i</a:t>
            </a:r>
            <a:r>
              <a:rPr lang="en-US" dirty="0"/>
              <a:t>) That the only record linking the subject and the research would be the informed consent form and the principal risk would be potential harm resulting from a breach of confidentiality. Each subject (or legally authorized representative) will be asked whether the subject wants documentation linking the subject with the research, and the subject’s wishes will govern;</a:t>
            </a:r>
          </a:p>
          <a:p>
            <a:r>
              <a:rPr lang="en-US" dirty="0"/>
              <a:t>(ii) That the research presents no more than minimal risk of harm to subjects and involves no procedures for which written consent is normally required outside of the research context; or</a:t>
            </a:r>
          </a:p>
          <a:p>
            <a:r>
              <a:rPr lang="en-US" dirty="0"/>
              <a:t>(iii) If the subjects or legally authorized representatives are members of a distinct cultural group or community in which signing forms is not the norm, that the research presents no more than minimal risk of harm to subjects and provided there is an appropriate alternative mechanism for documenting that informed consent was obtained.</a:t>
            </a:r>
          </a:p>
          <a:p>
            <a:r>
              <a:rPr lang="en-US" dirty="0"/>
              <a:t>(2) In cases in which the documentation requirement is waived, the IRB may require the investigator to provide subjects or legally authorized representatives with a written statement regarding the research.</a:t>
            </a:r>
          </a:p>
        </p:txBody>
      </p:sp>
      <p:sp>
        <p:nvSpPr>
          <p:cNvPr id="5" name="Arrow: Right 4">
            <a:extLst>
              <a:ext uri="{FF2B5EF4-FFF2-40B4-BE49-F238E27FC236}">
                <a16:creationId xmlns:a16="http://schemas.microsoft.com/office/drawing/2014/main" id="{2A3A18DF-C953-8670-289B-A2E678A1479D}"/>
              </a:ext>
            </a:extLst>
          </p:cNvPr>
          <p:cNvSpPr/>
          <p:nvPr/>
        </p:nvSpPr>
        <p:spPr>
          <a:xfrm rot="10800000">
            <a:off x="2514600" y="2954793"/>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860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agree to waive informed consent?</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00000"/>
                </a:solidFill>
                <a:effectLst/>
                <a:latin typeface="Roboto" panose="02000000000000000000" pitchFamily="2" charset="0"/>
              </a:rPr>
              <a:t>A researcher wishes to obtain nasal swabs from patients within the first 24-hours of their being hospitalized due COVID-19. Many of the patients are unconscious and are in isolation. </a:t>
            </a:r>
            <a:r>
              <a:rPr lang="en-US" dirty="0">
                <a:solidFill>
                  <a:srgbClr val="000000"/>
                </a:solidFill>
                <a:latin typeface="Roboto" panose="02000000000000000000" pitchFamily="2" charset="0"/>
              </a:rPr>
              <a:t>No visitors are permitted. </a:t>
            </a:r>
            <a:r>
              <a:rPr lang="en-US" b="0" i="0" dirty="0">
                <a:solidFill>
                  <a:srgbClr val="000000"/>
                </a:solidFill>
                <a:effectLst/>
                <a:latin typeface="Roboto" panose="02000000000000000000" pitchFamily="2" charset="0"/>
              </a:rPr>
              <a:t> </a:t>
            </a:r>
            <a:endParaRPr lang="en-US" dirty="0">
              <a:solidFill>
                <a:srgbClr val="080808"/>
              </a:solidFill>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4115857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agree to waive informed consent for the additional sample use?</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normAutofit/>
          </a:bodyPr>
          <a:lstStyle/>
          <a:p>
            <a:pPr marL="0" indent="0">
              <a:buNone/>
            </a:pPr>
            <a:r>
              <a:rPr lang="en-US" b="0" i="0" dirty="0">
                <a:solidFill>
                  <a:srgbClr val="000000"/>
                </a:solidFill>
                <a:effectLst/>
                <a:latin typeface="Roboto" panose="02000000000000000000" pitchFamily="2" charset="0"/>
              </a:rPr>
              <a:t>A researcher obtained blood samples as part of a clinical trial comparing the effectiveness of two medications routinely used  to treat adult-onset diabetes. This study focused on a small tribal group in the US Southwest. The researchers now plan to share these samples with an anthropologist who wants to extract DNA from the blood samples to study migration patterns of native groups.</a:t>
            </a:r>
            <a:endParaRPr lang="en-US" dirty="0">
              <a:solidFill>
                <a:srgbClr val="080808"/>
              </a:solidFill>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1013530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agree to waive informed consent?</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00000"/>
                </a:solidFill>
                <a:effectLst/>
                <a:latin typeface="Roboto" panose="02000000000000000000" pitchFamily="2" charset="0"/>
              </a:rPr>
              <a:t>A researcher wants to withhold the true purpose of the study </a:t>
            </a:r>
            <a:r>
              <a:rPr lang="en-US" dirty="0">
                <a:solidFill>
                  <a:srgbClr val="000000"/>
                </a:solidFill>
                <a:latin typeface="Roboto" panose="02000000000000000000" pitchFamily="2" charset="0"/>
              </a:rPr>
              <a:t>and</a:t>
            </a:r>
            <a:r>
              <a:rPr lang="en-US" b="0" i="0" dirty="0">
                <a:solidFill>
                  <a:srgbClr val="000000"/>
                </a:solidFill>
                <a:effectLst/>
                <a:latin typeface="Roboto" panose="02000000000000000000" pitchFamily="2" charset="0"/>
              </a:rPr>
              <a:t> tell the subjects that they will be working with another study participant when actually, they will be working with a trained, study confederate.  </a:t>
            </a:r>
            <a:endParaRPr lang="en-US" dirty="0">
              <a:solidFill>
                <a:srgbClr val="080808"/>
              </a:solidFill>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1176285199"/>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agree to waive </a:t>
            </a:r>
            <a:r>
              <a:rPr lang="en-US" b="1" dirty="0"/>
              <a:t>documentation </a:t>
            </a:r>
            <a:r>
              <a:rPr lang="en-US" dirty="0"/>
              <a:t>of informed consent?</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wants to run an additional imaging sequence when </a:t>
            </a:r>
            <a:r>
              <a:rPr lang="en-US" dirty="0">
                <a:solidFill>
                  <a:srgbClr val="080808"/>
                </a:solidFill>
              </a:rPr>
              <a:t>research participants are undergoing full body MRIs their health care providers have ordered. </a:t>
            </a:r>
            <a:r>
              <a:rPr lang="en-US" b="0" i="0" dirty="0">
                <a:solidFill>
                  <a:srgbClr val="080808"/>
                </a:solidFill>
                <a:effectLst/>
              </a:rPr>
              <a:t>Can the MRI technician, who has undergone training by the study team, obtain oral consent for the additional imaging sequence</a:t>
            </a:r>
            <a:r>
              <a:rPr lang="en-US" dirty="0"/>
              <a:t>?</a:t>
            </a:r>
            <a:endParaRPr lang="en-US" b="0" i="0" dirty="0">
              <a:solidFill>
                <a:srgbClr val="080808"/>
              </a:solidFill>
              <a:effectLst/>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804756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E956-6477-66C3-076C-3C059C7A10B5}"/>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A525279B-7FC2-06E7-538E-4B998BBABD5A}"/>
              </a:ext>
            </a:extLst>
          </p:cNvPr>
          <p:cNvSpPr>
            <a:spLocks noGrp="1"/>
          </p:cNvSpPr>
          <p:nvPr>
            <p:ph idx="1"/>
          </p:nvPr>
        </p:nvSpPr>
        <p:spPr>
          <a:xfrm>
            <a:off x="838200" y="1825625"/>
            <a:ext cx="5257800" cy="4351338"/>
          </a:xfrm>
        </p:spPr>
        <p:txBody>
          <a:bodyPr/>
          <a:lstStyle/>
          <a:p>
            <a:pPr marL="0" indent="0">
              <a:buNone/>
            </a:pPr>
            <a:r>
              <a:rPr lang="en-US" dirty="0">
                <a:solidFill>
                  <a:srgbClr val="1B1B1B"/>
                </a:solidFill>
                <a:highlight>
                  <a:srgbClr val="FFFFFF"/>
                </a:highlight>
                <a:latin typeface="Source Sans Pro Web"/>
              </a:rPr>
              <a:t>(6) </a:t>
            </a:r>
            <a:r>
              <a:rPr lang="en-US" b="0" i="0" dirty="0">
                <a:solidFill>
                  <a:srgbClr val="1B1B1B"/>
                </a:solidFill>
                <a:effectLst/>
                <a:highlight>
                  <a:srgbClr val="FFFFFF"/>
                </a:highlight>
                <a:latin typeface="Source Sans Pro Web"/>
              </a:rPr>
              <a:t>When appropriate, the research plan makes adequate provision for monitoring the data collected to ensure the safety of subjects.</a:t>
            </a:r>
            <a:endParaRPr lang="en-US" dirty="0"/>
          </a:p>
        </p:txBody>
      </p:sp>
      <p:sp>
        <p:nvSpPr>
          <p:cNvPr id="4" name="TextBox 3">
            <a:extLst>
              <a:ext uri="{FF2B5EF4-FFF2-40B4-BE49-F238E27FC236}">
                <a16:creationId xmlns:a16="http://schemas.microsoft.com/office/drawing/2014/main" id="{E09EDE02-6DED-BF1B-6429-A974C646FCE5}"/>
              </a:ext>
            </a:extLst>
          </p:cNvPr>
          <p:cNvSpPr txBox="1"/>
          <p:nvPr/>
        </p:nvSpPr>
        <p:spPr>
          <a:xfrm>
            <a:off x="7576458" y="1718696"/>
            <a:ext cx="3984172" cy="2585323"/>
          </a:xfrm>
          <a:prstGeom prst="rect">
            <a:avLst/>
          </a:prstGeom>
          <a:solidFill>
            <a:schemeClr val="tx2">
              <a:lumMod val="10000"/>
              <a:lumOff val="90000"/>
            </a:schemeClr>
          </a:solidFill>
        </p:spPr>
        <p:txBody>
          <a:bodyPr wrap="square" rtlCol="0">
            <a:spAutoFit/>
          </a:bodyPr>
          <a:lstStyle/>
          <a:p>
            <a:r>
              <a:rPr lang="en-US" dirty="0"/>
              <a:t>IRBs commonly require data monitoring for more than minimal risk research or when the research involves an intervention. Monitoring includes a range of activities, such as internal quality assurance monitoring by the study team to an independent monitor to a formal data and safety monitoring board.</a:t>
            </a:r>
          </a:p>
        </p:txBody>
      </p:sp>
      <p:sp>
        <p:nvSpPr>
          <p:cNvPr id="5" name="Arrow: Right 4">
            <a:extLst>
              <a:ext uri="{FF2B5EF4-FFF2-40B4-BE49-F238E27FC236}">
                <a16:creationId xmlns:a16="http://schemas.microsoft.com/office/drawing/2014/main" id="{96B02545-B8B1-142D-3BAF-D2E971945354}"/>
              </a:ext>
            </a:extLst>
          </p:cNvPr>
          <p:cNvSpPr/>
          <p:nvPr/>
        </p:nvSpPr>
        <p:spPr>
          <a:xfrm rot="10800000">
            <a:off x="6781801" y="2433751"/>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34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5335-C47A-2410-9977-8231411A5934}"/>
              </a:ext>
            </a:extLst>
          </p:cNvPr>
          <p:cNvSpPr>
            <a:spLocks noGrp="1"/>
          </p:cNvSpPr>
          <p:nvPr>
            <p:ph type="title"/>
          </p:nvPr>
        </p:nvSpPr>
        <p:spPr/>
        <p:txBody>
          <a:bodyPr/>
          <a:lstStyle/>
          <a:p>
            <a:r>
              <a:rPr lang="en-US" dirty="0"/>
              <a:t>IRB review is not storytelling time</a:t>
            </a:r>
          </a:p>
        </p:txBody>
      </p:sp>
      <p:pic>
        <p:nvPicPr>
          <p:cNvPr id="5" name="Content Placeholder 4" descr="A book with butterflies flying out of it&#10;&#10;Description automatically generated">
            <a:extLst>
              <a:ext uri="{FF2B5EF4-FFF2-40B4-BE49-F238E27FC236}">
                <a16:creationId xmlns:a16="http://schemas.microsoft.com/office/drawing/2014/main" id="{1F116D61-82D1-5DA0-9958-2E535103A2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833" y="2414725"/>
            <a:ext cx="6613863" cy="2894121"/>
          </a:xfrm>
        </p:spPr>
      </p:pic>
    </p:spTree>
    <p:extLst>
      <p:ext uri="{BB962C8B-B14F-4D97-AF65-F5344CB8AC3E}">
        <p14:creationId xmlns:p14="http://schemas.microsoft.com/office/powerpoint/2010/main" val="2317501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require data monitoring for this study?</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An exercise researcher is recruiting high performance athletes to complete some physical testing, such as running on treadmills at maximum capacity for 30 minutes, and psychological testing. Participants will undergo 8 sessions of testing over a month.</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485358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require a formal data monitoring board for this study?</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r>
              <a:rPr lang="en-US" b="0" i="0" dirty="0">
                <a:solidFill>
                  <a:srgbClr val="080808"/>
                </a:solidFill>
                <a:effectLst/>
              </a:rPr>
              <a:t>A single center open label Phase I clinical trial?</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4214887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9B9C-E44C-8597-3056-BC7875A0D660}"/>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123276B0-5A43-E058-692D-ACC36147D6B9}"/>
              </a:ext>
            </a:extLst>
          </p:cNvPr>
          <p:cNvSpPr>
            <a:spLocks noGrp="1"/>
          </p:cNvSpPr>
          <p:nvPr>
            <p:ph idx="1"/>
          </p:nvPr>
        </p:nvSpPr>
        <p:spPr>
          <a:xfrm>
            <a:off x="838200" y="1825625"/>
            <a:ext cx="6074229" cy="4351338"/>
          </a:xfrm>
        </p:spPr>
        <p:txBody>
          <a:bodyPr>
            <a:normAutofit/>
          </a:bodyPr>
          <a:lstStyle/>
          <a:p>
            <a:pPr marL="0" indent="0" algn="l">
              <a:buNone/>
            </a:pPr>
            <a:r>
              <a:rPr lang="en-US" dirty="0"/>
              <a:t>(7) </a:t>
            </a:r>
            <a:r>
              <a:rPr lang="en-US" b="0" i="0" dirty="0">
                <a:solidFill>
                  <a:srgbClr val="1B1B1B"/>
                </a:solidFill>
                <a:effectLst/>
                <a:highlight>
                  <a:srgbClr val="FFFFFF"/>
                </a:highlight>
                <a:latin typeface="Source Sans Pro Web"/>
              </a:rPr>
              <a:t>When appropriate, there are adequate provisions to protect the privacy of subjects and to maintain the confidentiality of data.</a:t>
            </a:r>
          </a:p>
        </p:txBody>
      </p:sp>
      <p:sp>
        <p:nvSpPr>
          <p:cNvPr id="4" name="TextBox 3">
            <a:extLst>
              <a:ext uri="{FF2B5EF4-FFF2-40B4-BE49-F238E27FC236}">
                <a16:creationId xmlns:a16="http://schemas.microsoft.com/office/drawing/2014/main" id="{118B4E16-4D0F-08D3-27AA-A9A5B6E76D79}"/>
              </a:ext>
            </a:extLst>
          </p:cNvPr>
          <p:cNvSpPr txBox="1"/>
          <p:nvPr/>
        </p:nvSpPr>
        <p:spPr>
          <a:xfrm>
            <a:off x="7565571" y="1825625"/>
            <a:ext cx="3984172" cy="4247317"/>
          </a:xfrm>
          <a:prstGeom prst="rect">
            <a:avLst/>
          </a:prstGeom>
          <a:solidFill>
            <a:schemeClr val="tx2">
              <a:lumMod val="10000"/>
              <a:lumOff val="90000"/>
            </a:schemeClr>
          </a:solidFill>
        </p:spPr>
        <p:txBody>
          <a:bodyPr wrap="square" rtlCol="0">
            <a:spAutoFit/>
          </a:bodyPr>
          <a:lstStyle/>
          <a:p>
            <a:r>
              <a:rPr lang="en-US" dirty="0"/>
              <a:t>Privacy refers to a person’s ability to control others’ access to information about them while confidentiality means who has access to data about an individual.</a:t>
            </a:r>
          </a:p>
          <a:p>
            <a:endParaRPr lang="en-US" dirty="0"/>
          </a:p>
          <a:p>
            <a:r>
              <a:rPr lang="en-US" dirty="0"/>
              <a:t>Privacy: IRBs often focus on where research procedures occur and what information is collected for research purposes.</a:t>
            </a:r>
          </a:p>
          <a:p>
            <a:endParaRPr lang="en-US" dirty="0"/>
          </a:p>
          <a:p>
            <a:r>
              <a:rPr lang="en-US" dirty="0"/>
              <a:t>Confidentiality: IRBs focus on the security of data (e.g., how it is labeled, where it is stored) and who can see identifiable data.</a:t>
            </a:r>
          </a:p>
        </p:txBody>
      </p:sp>
      <p:sp>
        <p:nvSpPr>
          <p:cNvPr id="5" name="Arrow: Right 4">
            <a:extLst>
              <a:ext uri="{FF2B5EF4-FFF2-40B4-BE49-F238E27FC236}">
                <a16:creationId xmlns:a16="http://schemas.microsoft.com/office/drawing/2014/main" id="{5325D32F-460A-C7B9-0710-41026FEC33A4}"/>
              </a:ext>
            </a:extLst>
          </p:cNvPr>
          <p:cNvSpPr/>
          <p:nvPr/>
        </p:nvSpPr>
        <p:spPr>
          <a:xfrm rot="10800000">
            <a:off x="6770914" y="2243932"/>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442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Are there any privacy concerns about this recruitment approach?</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researcher’s IRB application describes that a member of their team will approach patients in a waiting room to recruit them for a </a:t>
            </a:r>
            <a:r>
              <a:rPr lang="en-US" dirty="0">
                <a:solidFill>
                  <a:srgbClr val="080808"/>
                </a:solidFill>
              </a:rPr>
              <a:t>quality of life study about people with asthma. </a:t>
            </a:r>
            <a:endParaRPr lang="en-US" b="0" i="0" dirty="0">
              <a:solidFill>
                <a:srgbClr val="080808"/>
              </a:solidFill>
              <a:effectLst/>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971065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Are there any confidentiality concerns about the biospecimen sharing?</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researcher obtained informed </a:t>
            </a:r>
            <a:r>
              <a:rPr lang="en-US" dirty="0">
                <a:solidFill>
                  <a:srgbClr val="080808"/>
                </a:solidFill>
              </a:rPr>
              <a:t>consent to collect </a:t>
            </a:r>
            <a:r>
              <a:rPr lang="en-US" b="0" i="0" dirty="0">
                <a:solidFill>
                  <a:srgbClr val="080808"/>
                </a:solidFill>
                <a:effectLst/>
              </a:rPr>
              <a:t>blood samples as part of a clinical trial. The trial has completed. A colleague at another university asks for any samples not exhausted for the original research for their own study. The researcher who conducted the clinical trial agrees to share some biospecimens with their colleague and will send de-identified samples to them</a:t>
            </a:r>
            <a:r>
              <a:rPr lang="en-US" dirty="0">
                <a:solidFill>
                  <a:srgbClr val="080808"/>
                </a:solidFill>
              </a:rPr>
              <a:t>. </a:t>
            </a:r>
            <a:endParaRPr lang="en-US" b="0" i="0" dirty="0">
              <a:solidFill>
                <a:srgbClr val="080808"/>
              </a:solidFill>
              <a:effectLst/>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439891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approve this biospecimen sharing?</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normAutofit fontScale="92500" lnSpcReduction="10000"/>
          </a:bodyPr>
          <a:lstStyle/>
          <a:p>
            <a:pPr marL="0" indent="0">
              <a:buNone/>
            </a:pPr>
            <a:r>
              <a:rPr lang="en-US" b="0" i="0" dirty="0">
                <a:solidFill>
                  <a:srgbClr val="080808"/>
                </a:solidFill>
                <a:effectLst/>
              </a:rPr>
              <a:t>A researcher obtained informed </a:t>
            </a:r>
            <a:r>
              <a:rPr lang="en-US" dirty="0">
                <a:solidFill>
                  <a:srgbClr val="080808"/>
                </a:solidFill>
              </a:rPr>
              <a:t>consent to collect </a:t>
            </a:r>
            <a:r>
              <a:rPr lang="en-US" b="0" i="0" dirty="0">
                <a:solidFill>
                  <a:srgbClr val="080808"/>
                </a:solidFill>
                <a:effectLst/>
              </a:rPr>
              <a:t>blood samples as part of a clinical trial. The trial has completed. A colleague at another university asks for any samples not exhausted for the original research for their own study. The researcher who conducted the clinical trial agrees to share some biospecimens with their colleague and will send de-identified samples to them</a:t>
            </a:r>
            <a:r>
              <a:rPr lang="en-US" dirty="0">
                <a:solidFill>
                  <a:srgbClr val="080808"/>
                </a:solidFill>
              </a:rPr>
              <a:t>. The informed consent document participants signed does not describe sharing samples outside the organization that collected them.</a:t>
            </a:r>
            <a:endParaRPr lang="en-US" b="0" i="0" dirty="0">
              <a:solidFill>
                <a:srgbClr val="080808"/>
              </a:solidFill>
              <a:effectLst/>
            </a:endParaRP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3923869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BAD1-D4A1-C98A-E4B4-BD2A88AF79D7}"/>
              </a:ext>
            </a:extLst>
          </p:cNvPr>
          <p:cNvSpPr>
            <a:spLocks noGrp="1"/>
          </p:cNvSpPr>
          <p:nvPr>
            <p:ph type="title"/>
          </p:nvPr>
        </p:nvSpPr>
        <p:spPr/>
        <p:txBody>
          <a:bodyPr/>
          <a:lstStyle/>
          <a:p>
            <a:r>
              <a:rPr lang="en-US" sz="4400" dirty="0"/>
              <a:t>§46.111 Criteria for IRB Approval of Research</a:t>
            </a:r>
            <a:endParaRPr lang="en-US" dirty="0"/>
          </a:p>
        </p:txBody>
      </p:sp>
      <p:sp>
        <p:nvSpPr>
          <p:cNvPr id="3" name="Content Placeholder 2">
            <a:extLst>
              <a:ext uri="{FF2B5EF4-FFF2-40B4-BE49-F238E27FC236}">
                <a16:creationId xmlns:a16="http://schemas.microsoft.com/office/drawing/2014/main" id="{652C0C8D-9D1E-4FEF-9AC4-83A10FF48885}"/>
              </a:ext>
            </a:extLst>
          </p:cNvPr>
          <p:cNvSpPr>
            <a:spLocks noGrp="1"/>
          </p:cNvSpPr>
          <p:nvPr>
            <p:ph idx="1"/>
          </p:nvPr>
        </p:nvSpPr>
        <p:spPr>
          <a:xfrm>
            <a:off x="838200" y="1825625"/>
            <a:ext cx="5540829" cy="4351338"/>
          </a:xfrm>
        </p:spPr>
        <p:txBody>
          <a:bodyPr>
            <a:normAutofit lnSpcReduction="10000"/>
          </a:bodyPr>
          <a:lstStyle/>
          <a:p>
            <a:pPr marL="0" indent="0">
              <a:buNone/>
            </a:pPr>
            <a:r>
              <a:rPr lang="en-US" b="0" i="0" dirty="0">
                <a:solidFill>
                  <a:srgbClr val="1B1B1B"/>
                </a:solidFill>
                <a:effectLst/>
                <a:highlight>
                  <a:srgbClr val="FFFFFF"/>
                </a:highlight>
                <a:latin typeface="Source Sans Pro Web"/>
              </a:rPr>
              <a:t>(b) When some or all of the subjects are likely to be vulnerable to coercion or undue influence, such as children, prisoners, individuals with impaired decision-making capacity, or economically or educationally disadvantaged persons, additional safeguards have been included in the study to protect the rights and welfare of these subjects.</a:t>
            </a:r>
            <a:endParaRPr lang="en-US" dirty="0"/>
          </a:p>
        </p:txBody>
      </p:sp>
      <p:sp>
        <p:nvSpPr>
          <p:cNvPr id="4" name="TextBox 3">
            <a:extLst>
              <a:ext uri="{FF2B5EF4-FFF2-40B4-BE49-F238E27FC236}">
                <a16:creationId xmlns:a16="http://schemas.microsoft.com/office/drawing/2014/main" id="{2163CFA2-8F4F-37D4-C32C-066AED11C18B}"/>
              </a:ext>
            </a:extLst>
          </p:cNvPr>
          <p:cNvSpPr txBox="1"/>
          <p:nvPr/>
        </p:nvSpPr>
        <p:spPr>
          <a:xfrm>
            <a:off x="7554685" y="1825625"/>
            <a:ext cx="3984172" cy="3693319"/>
          </a:xfrm>
          <a:prstGeom prst="rect">
            <a:avLst/>
          </a:prstGeom>
          <a:solidFill>
            <a:schemeClr val="tx2">
              <a:lumMod val="10000"/>
              <a:lumOff val="90000"/>
            </a:schemeClr>
          </a:solidFill>
        </p:spPr>
        <p:txBody>
          <a:bodyPr wrap="square" rtlCol="0">
            <a:spAutoFit/>
          </a:bodyPr>
          <a:lstStyle/>
          <a:p>
            <a:r>
              <a:rPr lang="en-US" dirty="0"/>
              <a:t>The Common Rule includes additional protections (spelled out in the Subparts) for pregnant women and fetuses, prisoners, and children considered to represent vulnerable populations. Within the Common Rule itself the text identifies other situations that might make a person vulnerable. IRBs are required to consider when people might be vulnerable and whether additional measures should be put in place to provide adequate protections.</a:t>
            </a:r>
          </a:p>
        </p:txBody>
      </p:sp>
      <p:sp>
        <p:nvSpPr>
          <p:cNvPr id="5" name="Arrow: Right 4">
            <a:extLst>
              <a:ext uri="{FF2B5EF4-FFF2-40B4-BE49-F238E27FC236}">
                <a16:creationId xmlns:a16="http://schemas.microsoft.com/office/drawing/2014/main" id="{1275202F-0E15-01D9-4B0B-6B8DB89451D7}"/>
              </a:ext>
            </a:extLst>
          </p:cNvPr>
          <p:cNvSpPr/>
          <p:nvPr/>
        </p:nvSpPr>
        <p:spPr>
          <a:xfrm rot="10800000">
            <a:off x="6770914" y="2243932"/>
            <a:ext cx="794657" cy="576942"/>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568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D47C-17E8-8991-9A88-DF5DCD61DEEB}"/>
              </a:ext>
            </a:extLst>
          </p:cNvPr>
          <p:cNvSpPr>
            <a:spLocks noGrp="1"/>
          </p:cNvSpPr>
          <p:nvPr>
            <p:ph type="title"/>
          </p:nvPr>
        </p:nvSpPr>
        <p:spPr/>
        <p:txBody>
          <a:bodyPr/>
          <a:lstStyle/>
          <a:p>
            <a:r>
              <a:rPr lang="en-US" dirty="0"/>
              <a:t>What other situations might make someone vulnerable?</a:t>
            </a:r>
          </a:p>
        </p:txBody>
      </p:sp>
      <p:sp>
        <p:nvSpPr>
          <p:cNvPr id="3" name="Content Placeholder 2">
            <a:extLst>
              <a:ext uri="{FF2B5EF4-FFF2-40B4-BE49-F238E27FC236}">
                <a16:creationId xmlns:a16="http://schemas.microsoft.com/office/drawing/2014/main" id="{FFF290E3-2691-21F8-AAD6-3E9C489CD34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2469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approve this recruitment technique?</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 professor announces to a class an opportunity to participate in her research study and reminds the students that volunteering for her study will have no effect on their grades.</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416490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58CE-C471-7684-8328-DED60B8FA75A}"/>
              </a:ext>
            </a:extLst>
          </p:cNvPr>
          <p:cNvSpPr>
            <a:spLocks noGrp="1"/>
          </p:cNvSpPr>
          <p:nvPr>
            <p:ph type="title"/>
          </p:nvPr>
        </p:nvSpPr>
        <p:spPr/>
        <p:txBody>
          <a:bodyPr/>
          <a:lstStyle/>
          <a:p>
            <a:r>
              <a:rPr lang="en-US" dirty="0"/>
              <a:t>Poll: Would you approve this informed consent process?</a:t>
            </a:r>
          </a:p>
        </p:txBody>
      </p:sp>
      <p:sp>
        <p:nvSpPr>
          <p:cNvPr id="3" name="Content Placeholder 2">
            <a:extLst>
              <a:ext uri="{FF2B5EF4-FFF2-40B4-BE49-F238E27FC236}">
                <a16:creationId xmlns:a16="http://schemas.microsoft.com/office/drawing/2014/main" id="{26F9C1B1-8707-91E4-B445-5107845999A0}"/>
              </a:ext>
            </a:extLst>
          </p:cNvPr>
          <p:cNvSpPr>
            <a:spLocks noGrp="1"/>
          </p:cNvSpPr>
          <p:nvPr>
            <p:ph idx="1"/>
          </p:nvPr>
        </p:nvSpPr>
        <p:spPr>
          <a:xfrm>
            <a:off x="838200" y="1803853"/>
            <a:ext cx="10515600" cy="4351338"/>
          </a:xfrm>
        </p:spPr>
        <p:txBody>
          <a:bodyPr/>
          <a:lstStyle/>
          <a:p>
            <a:pPr marL="0" indent="0">
              <a:buNone/>
            </a:pPr>
            <a:r>
              <a:rPr lang="en-US" b="0" i="0" dirty="0">
                <a:solidFill>
                  <a:srgbClr val="080808"/>
                </a:solidFill>
                <a:effectLst/>
              </a:rPr>
              <a:t>Adult patients with cancer that has been unresponsive to standard treatment will be approached at a clinical appointment about participation in a Phase I study with an experimental drug that has had limited testing in humans. The patient’s physician is one of the researchers on this study and will recruit and obtain informed consent from research participants.</a:t>
            </a:r>
          </a:p>
          <a:p>
            <a:pPr lvl="1"/>
            <a:r>
              <a:rPr lang="en-US" dirty="0">
                <a:solidFill>
                  <a:srgbClr val="080808"/>
                </a:solidFill>
              </a:rPr>
              <a:t>Yes</a:t>
            </a:r>
          </a:p>
          <a:p>
            <a:pPr lvl="1"/>
            <a:r>
              <a:rPr lang="en-US" dirty="0">
                <a:solidFill>
                  <a:srgbClr val="080808"/>
                </a:solidFill>
              </a:rPr>
              <a:t>No</a:t>
            </a:r>
          </a:p>
          <a:p>
            <a:pPr lvl="1"/>
            <a:r>
              <a:rPr lang="en-US" dirty="0">
                <a:solidFill>
                  <a:srgbClr val="080808"/>
                </a:solidFill>
              </a:rPr>
              <a:t>It depends</a:t>
            </a:r>
          </a:p>
          <a:p>
            <a:pPr lvl="1"/>
            <a:r>
              <a:rPr lang="en-US" dirty="0">
                <a:solidFill>
                  <a:srgbClr val="080808"/>
                </a:solidFill>
              </a:rPr>
              <a:t>Unsure</a:t>
            </a:r>
            <a:endParaRPr lang="en-US" dirty="0"/>
          </a:p>
          <a:p>
            <a:pPr marL="0" indent="0">
              <a:buNone/>
            </a:pPr>
            <a:endParaRPr lang="en-US" dirty="0"/>
          </a:p>
        </p:txBody>
      </p:sp>
    </p:spTree>
    <p:extLst>
      <p:ext uri="{BB962C8B-B14F-4D97-AF65-F5344CB8AC3E}">
        <p14:creationId xmlns:p14="http://schemas.microsoft.com/office/powerpoint/2010/main" val="240929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014E-FEFD-DD0D-60D0-FF50A0FB28A2}"/>
              </a:ext>
            </a:extLst>
          </p:cNvPr>
          <p:cNvSpPr>
            <a:spLocks noGrp="1"/>
          </p:cNvSpPr>
          <p:nvPr>
            <p:ph type="title"/>
          </p:nvPr>
        </p:nvSpPr>
        <p:spPr/>
        <p:txBody>
          <a:bodyPr/>
          <a:lstStyle/>
          <a:p>
            <a:r>
              <a:rPr lang="en-US" dirty="0"/>
              <a:t>IRB review is not a black hole</a:t>
            </a:r>
          </a:p>
        </p:txBody>
      </p:sp>
      <p:pic>
        <p:nvPicPr>
          <p:cNvPr id="5" name="Content Placeholder 4" descr="A black hole in space&#10;&#10;Description automatically generated">
            <a:extLst>
              <a:ext uri="{FF2B5EF4-FFF2-40B4-BE49-F238E27FC236}">
                <a16:creationId xmlns:a16="http://schemas.microsoft.com/office/drawing/2014/main" id="{C6EC3B5F-3114-F555-287D-EF1D6A73F8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7908" y="1825625"/>
            <a:ext cx="5796183" cy="4351338"/>
          </a:xfrm>
        </p:spPr>
      </p:pic>
    </p:spTree>
    <p:extLst>
      <p:ext uri="{BB962C8B-B14F-4D97-AF65-F5344CB8AC3E}">
        <p14:creationId xmlns:p14="http://schemas.microsoft.com/office/powerpoint/2010/main" val="2887255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B0A8-3DDB-C555-E367-2B2A61BB6036}"/>
              </a:ext>
            </a:extLst>
          </p:cNvPr>
          <p:cNvSpPr>
            <a:spLocks noGrp="1"/>
          </p:cNvSpPr>
          <p:nvPr>
            <p:ph type="title"/>
          </p:nvPr>
        </p:nvSpPr>
        <p:spPr/>
        <p:txBody>
          <a:bodyPr/>
          <a:lstStyle/>
          <a:p>
            <a:r>
              <a:rPr lang="en-US" dirty="0"/>
              <a:t>Anything you learned today that surprised you?</a:t>
            </a:r>
          </a:p>
        </p:txBody>
      </p:sp>
      <p:sp>
        <p:nvSpPr>
          <p:cNvPr id="4" name="Content Placeholder 3">
            <a:extLst>
              <a:ext uri="{FF2B5EF4-FFF2-40B4-BE49-F238E27FC236}">
                <a16:creationId xmlns:a16="http://schemas.microsoft.com/office/drawing/2014/main" id="{718B97FF-1CBD-E72F-FEEE-0C0259507DE1}"/>
              </a:ext>
            </a:extLst>
          </p:cNvPr>
          <p:cNvSpPr>
            <a:spLocks noGrp="1"/>
          </p:cNvSpPr>
          <p:nvPr>
            <p:ph sz="half" idx="1"/>
          </p:nvPr>
        </p:nvSpPr>
        <p:spPr/>
        <p:txBody>
          <a:bodyPr/>
          <a:lstStyle/>
          <a:p>
            <a:pPr marL="0" indent="0">
              <a:buNone/>
            </a:pPr>
            <a:endParaRPr lang="en-US" dirty="0"/>
          </a:p>
        </p:txBody>
      </p:sp>
      <p:pic>
        <p:nvPicPr>
          <p:cNvPr id="6" name="Content Placeholder 4" descr="A statue of a person sitting on a staircase&#10;&#10;Description automatically generated">
            <a:extLst>
              <a:ext uri="{FF2B5EF4-FFF2-40B4-BE49-F238E27FC236}">
                <a16:creationId xmlns:a16="http://schemas.microsoft.com/office/drawing/2014/main" id="{A53FFC54-B8CD-4D72-0018-96BE3B517C9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65145" y="1825625"/>
            <a:ext cx="4595710" cy="4351338"/>
          </a:xfrm>
        </p:spPr>
      </p:pic>
    </p:spTree>
    <p:extLst>
      <p:ext uri="{BB962C8B-B14F-4D97-AF65-F5344CB8AC3E}">
        <p14:creationId xmlns:p14="http://schemas.microsoft.com/office/powerpoint/2010/main" val="9324674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4096-7EA2-78CC-1ABE-26126227DC4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9586110-B39C-3066-9EB3-833BA761EB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33134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text, graffiti&#10;&#10;Description automatically generated">
            <a:extLst>
              <a:ext uri="{FF2B5EF4-FFF2-40B4-BE49-F238E27FC236}">
                <a16:creationId xmlns:a16="http://schemas.microsoft.com/office/drawing/2014/main" id="{54952EDE-C7C8-FC0D-8E12-CDF60FD558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908" b="5274"/>
          <a:stretch/>
        </p:blipFill>
        <p:spPr>
          <a:xfrm>
            <a:off x="20" y="10"/>
            <a:ext cx="12191980" cy="6857990"/>
          </a:xfrm>
          <a:prstGeom prst="rect">
            <a:avLst/>
          </a:prstGeom>
          <a:noFill/>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E2F56-AE7F-3BFD-C5B0-3925573BDBD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74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DB65-8708-74F0-D907-4978F6BEC928}"/>
              </a:ext>
            </a:extLst>
          </p:cNvPr>
          <p:cNvSpPr>
            <a:spLocks noGrp="1"/>
          </p:cNvSpPr>
          <p:nvPr>
            <p:ph type="title"/>
          </p:nvPr>
        </p:nvSpPr>
        <p:spPr/>
        <p:txBody>
          <a:bodyPr/>
          <a:lstStyle/>
          <a:p>
            <a:r>
              <a:rPr lang="en-US" dirty="0"/>
              <a:t>Or a bridge to nowhere</a:t>
            </a:r>
          </a:p>
        </p:txBody>
      </p:sp>
      <p:pic>
        <p:nvPicPr>
          <p:cNvPr id="5" name="Content Placeholder 4" descr="A bridge over a canyon&#10;&#10;Description automatically generated">
            <a:extLst>
              <a:ext uri="{FF2B5EF4-FFF2-40B4-BE49-F238E27FC236}">
                <a16:creationId xmlns:a16="http://schemas.microsoft.com/office/drawing/2014/main" id="{D6FF9341-EF75-9981-F09F-EBF0E0C72D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1971326"/>
            <a:ext cx="6096000" cy="4059936"/>
          </a:xfrm>
        </p:spPr>
      </p:pic>
    </p:spTree>
    <p:extLst>
      <p:ext uri="{BB962C8B-B14F-4D97-AF65-F5344CB8AC3E}">
        <p14:creationId xmlns:p14="http://schemas.microsoft.com/office/powerpoint/2010/main" val="109457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5D1F113-ABED-7CD5-FCEA-B4EA264DDBA0}"/>
              </a:ext>
            </a:extLst>
          </p:cNvPr>
          <p:cNvGraphicFramePr/>
          <p:nvPr>
            <p:extLst>
              <p:ext uri="{D42A27DB-BD31-4B8C-83A1-F6EECF244321}">
                <p14:modId xmlns:p14="http://schemas.microsoft.com/office/powerpoint/2010/main" val="4021427077"/>
              </p:ext>
            </p:extLst>
          </p:nvPr>
        </p:nvGraphicFramePr>
        <p:xfrm>
          <a:off x="838200" y="365125"/>
          <a:ext cx="10515600" cy="1202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 Placeholder 10">
            <a:extLst>
              <a:ext uri="{FF2B5EF4-FFF2-40B4-BE49-F238E27FC236}">
                <a16:creationId xmlns:a16="http://schemas.microsoft.com/office/drawing/2014/main" id="{60FBB1E4-0459-1D90-E372-04F8D05A282C}"/>
              </a:ext>
            </a:extLst>
          </p:cNvPr>
          <p:cNvSpPr>
            <a:spLocks noGrp="1"/>
          </p:cNvSpPr>
          <p:nvPr>
            <p:ph type="body" idx="1"/>
          </p:nvPr>
        </p:nvSpPr>
        <p:spPr/>
        <p:txBody>
          <a:bodyPr/>
          <a:lstStyle/>
          <a:p>
            <a:r>
              <a:rPr lang="en-US" dirty="0"/>
              <a:t>Common Rule</a:t>
            </a:r>
          </a:p>
        </p:txBody>
      </p:sp>
      <p:pic>
        <p:nvPicPr>
          <p:cNvPr id="6" name="Content Placeholder 3">
            <a:extLst>
              <a:ext uri="{FF2B5EF4-FFF2-40B4-BE49-F238E27FC236}">
                <a16:creationId xmlns:a16="http://schemas.microsoft.com/office/drawing/2014/main" id="{754CF27C-0164-1F20-66D5-E2DBC8C007F6}"/>
              </a:ext>
            </a:extLst>
          </p:cNvPr>
          <p:cNvPicPr>
            <a:picLocks noGrp="1" noChangeAspect="1"/>
          </p:cNvPicPr>
          <p:nvPr>
            <p:ph sz="half" idx="2"/>
          </p:nvPr>
        </p:nvPicPr>
        <p:blipFill>
          <a:blip r:embed="rId7"/>
          <a:stretch>
            <a:fillRect/>
          </a:stretch>
        </p:blipFill>
        <p:spPr>
          <a:xfrm>
            <a:off x="871981" y="2505075"/>
            <a:ext cx="5093400" cy="3684588"/>
          </a:xfrm>
          <a:prstGeom prst="rect">
            <a:avLst/>
          </a:prstGeom>
          <a:noFill/>
          <a:ln>
            <a:solidFill>
              <a:schemeClr val="tx1"/>
            </a:solidFill>
          </a:ln>
        </p:spPr>
      </p:pic>
      <p:sp>
        <p:nvSpPr>
          <p:cNvPr id="12" name="Text Placeholder 11">
            <a:extLst>
              <a:ext uri="{FF2B5EF4-FFF2-40B4-BE49-F238E27FC236}">
                <a16:creationId xmlns:a16="http://schemas.microsoft.com/office/drawing/2014/main" id="{D1776204-46CA-D5D7-0EB9-BC6948400E2F}"/>
              </a:ext>
            </a:extLst>
          </p:cNvPr>
          <p:cNvSpPr>
            <a:spLocks noGrp="1"/>
          </p:cNvSpPr>
          <p:nvPr>
            <p:ph type="body" sz="quarter" idx="3"/>
          </p:nvPr>
        </p:nvSpPr>
        <p:spPr>
          <a:xfrm>
            <a:off x="6638048" y="1681163"/>
            <a:ext cx="4717339" cy="823912"/>
          </a:xfrm>
        </p:spPr>
        <p:txBody>
          <a:bodyPr/>
          <a:lstStyle/>
          <a:p>
            <a:r>
              <a:rPr lang="en-US" dirty="0"/>
              <a:t>FDA Regulations</a:t>
            </a:r>
          </a:p>
        </p:txBody>
      </p:sp>
      <p:pic>
        <p:nvPicPr>
          <p:cNvPr id="8" name="Content Placeholder 7">
            <a:extLst>
              <a:ext uri="{FF2B5EF4-FFF2-40B4-BE49-F238E27FC236}">
                <a16:creationId xmlns:a16="http://schemas.microsoft.com/office/drawing/2014/main" id="{4D4E3F3E-7D39-A536-781F-1346A3F11F4E}"/>
              </a:ext>
            </a:extLst>
          </p:cNvPr>
          <p:cNvPicPr>
            <a:picLocks noGrp="1" noChangeAspect="1"/>
          </p:cNvPicPr>
          <p:nvPr>
            <p:ph sz="quarter" idx="4"/>
          </p:nvPr>
        </p:nvPicPr>
        <p:blipFill>
          <a:blip r:embed="rId8"/>
          <a:stretch>
            <a:fillRect/>
          </a:stretch>
        </p:blipFill>
        <p:spPr>
          <a:xfrm>
            <a:off x="6605855" y="2505075"/>
            <a:ext cx="4315877" cy="3684588"/>
          </a:xfrm>
          <a:prstGeom prst="rect">
            <a:avLst/>
          </a:prstGeom>
        </p:spPr>
      </p:pic>
    </p:spTree>
    <p:extLst>
      <p:ext uri="{BB962C8B-B14F-4D97-AF65-F5344CB8AC3E}">
        <p14:creationId xmlns:p14="http://schemas.microsoft.com/office/powerpoint/2010/main" val="4126756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8297829D0C1C4EB3193ACC80C46A36" ma:contentTypeVersion="22" ma:contentTypeDescription="Create a new document." ma:contentTypeScope="" ma:versionID="bac9418ccdb4fd4a834a237ce5ebbd89">
  <xsd:schema xmlns:xsd="http://www.w3.org/2001/XMLSchema" xmlns:xs="http://www.w3.org/2001/XMLSchema" xmlns:p="http://schemas.microsoft.com/office/2006/metadata/properties" xmlns:ns1="http://schemas.microsoft.com/sharepoint/v3" xmlns:ns2="3ca6847d-3f9c-4349-a6e3-60b55d2074b7" xmlns:ns3="8a0e4d58-e775-4cb3-a47d-aeeefdd6f813" targetNamespace="http://schemas.microsoft.com/office/2006/metadata/properties" ma:root="true" ma:fieldsID="9d82dfa04d4e7b5df2e7a162b9118e0d" ns1:_="" ns2:_="" ns3:_="">
    <xsd:import namespace="http://schemas.microsoft.com/sharepoint/v3"/>
    <xsd:import namespace="3ca6847d-3f9c-4349-a6e3-60b55d2074b7"/>
    <xsd:import namespace="8a0e4d58-e775-4cb3-a47d-aeeefdd6f8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a6847d-3f9c-4349-a6e3-60b55d207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0e4d58-e775-4cb3-a47d-aeeefdd6f8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1ca95a-2488-413a-b102-5bd600ddd36b}" ma:internalName="TaxCatchAll" ma:showField="CatchAllData" ma:web="8a0e4d58-e775-4cb3-a47d-aeeefdd6f8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ca6847d-3f9c-4349-a6e3-60b55d2074b7">
      <Terms xmlns="http://schemas.microsoft.com/office/infopath/2007/PartnerControls"/>
    </lcf76f155ced4ddcb4097134ff3c332f>
    <_ip_UnifiedCompliancePolicyProperties xmlns="http://schemas.microsoft.com/sharepoint/v3" xsi:nil="true"/>
    <TaxCatchAll xmlns="8a0e4d58-e775-4cb3-a47d-aeeefdd6f813" xsi:nil="true"/>
  </documentManagement>
</p:properties>
</file>

<file path=customXml/itemProps1.xml><?xml version="1.0" encoding="utf-8"?>
<ds:datastoreItem xmlns:ds="http://schemas.openxmlformats.org/officeDocument/2006/customXml" ds:itemID="{7512DE94-219C-48AE-9069-66C0DC64C2A1}"/>
</file>

<file path=customXml/itemProps2.xml><?xml version="1.0" encoding="utf-8"?>
<ds:datastoreItem xmlns:ds="http://schemas.openxmlformats.org/officeDocument/2006/customXml" ds:itemID="{36225066-2F36-41A8-8E4A-BB565F35FABF}"/>
</file>

<file path=customXml/itemProps3.xml><?xml version="1.0" encoding="utf-8"?>
<ds:datastoreItem xmlns:ds="http://schemas.openxmlformats.org/officeDocument/2006/customXml" ds:itemID="{D04B3B25-8322-48B7-8CD3-72C170DE11F3}"/>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otalTime>4419</TotalTime>
  <Words>4476</Words>
  <Application>Microsoft Office PowerPoint</Application>
  <PresentationFormat>Widescreen</PresentationFormat>
  <Paragraphs>371</Paragraphs>
  <Slides>72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Aptos</vt:lpstr>
      <vt:lpstr>Aptos Display</vt:lpstr>
      <vt:lpstr>Arial</vt:lpstr>
      <vt:lpstr>Helvetica</vt:lpstr>
      <vt:lpstr>Roboto</vt:lpstr>
      <vt:lpstr>Source Sans Pro Web</vt:lpstr>
      <vt:lpstr>Wingdings</vt:lpstr>
      <vt:lpstr>Office Theme</vt:lpstr>
      <vt:lpstr>Let’s Review Some Research</vt:lpstr>
      <vt:lpstr>Instructions</vt:lpstr>
      <vt:lpstr>Poll</vt:lpstr>
      <vt:lpstr>Poll</vt:lpstr>
      <vt:lpstr>PowerPoint Presentation</vt:lpstr>
      <vt:lpstr>IRB review is not storytelling time</vt:lpstr>
      <vt:lpstr>IRB review is not a black hole</vt:lpstr>
      <vt:lpstr>Or a bridge to nowhere</vt:lpstr>
      <vt:lpstr>PowerPoint Presentation</vt:lpstr>
      <vt:lpstr>§46.111 Criteria for IRB Approval of Research </vt:lpstr>
      <vt:lpstr>§46.111 Criteria for IRB Approval of Research </vt:lpstr>
      <vt:lpstr>§46.111 Criteria for IRB Approval of Research </vt:lpstr>
      <vt:lpstr>Who has to be on an IRB is outlined in regulations</vt:lpstr>
      <vt:lpstr>Who has to be on an IRB is outlined in regulations</vt:lpstr>
      <vt:lpstr>Who has to be on an IRB is outlined in regulations</vt:lpstr>
      <vt:lpstr>Who has to be on an IRB is outlined in regulations</vt:lpstr>
      <vt:lpstr>Who has to be on an IRB is outlined in regulations</vt:lpstr>
      <vt:lpstr>Who has to be on an IRB is outlined in regulations</vt:lpstr>
      <vt:lpstr>Different IRBs have different processes</vt:lpstr>
      <vt:lpstr>Before IRB Review</vt:lpstr>
      <vt:lpstr>Let’s Apply the Criteria for IRB Approval</vt:lpstr>
      <vt:lpstr>§46.111 Criteria for IRB Approval of Research</vt:lpstr>
      <vt:lpstr>§46.111 Criteria for IRB Approval of Research</vt:lpstr>
      <vt:lpstr>§46.111 Criteria for IRB Approval of Research</vt:lpstr>
      <vt:lpstr>§46.111 Criteria for IRB Approval of Research Let’s take a shortcut </vt:lpstr>
      <vt:lpstr>§46.111 Criteria for IRB Approval of Research Let’s take a shortcut </vt:lpstr>
      <vt:lpstr>§46.111 Criteria for IRB Approval of Research</vt:lpstr>
      <vt:lpstr>§46.111 Criteria for IRB Approval of Research</vt:lpstr>
      <vt:lpstr>Poll: Are the risks minimized?</vt:lpstr>
      <vt:lpstr>Poll: Are the risks minimized?</vt:lpstr>
      <vt:lpstr>§46.111 Criteria for IRB Approval of Research</vt:lpstr>
      <vt:lpstr>§46.111 Criteria for IRB Approval of Research</vt:lpstr>
      <vt:lpstr>§46.111 Criteria for IRB Approval of Research</vt:lpstr>
      <vt:lpstr>Poll: What are research risks?</vt:lpstr>
      <vt:lpstr>Poll: What are research risks?</vt:lpstr>
      <vt:lpstr>Poll: What are research risks?</vt:lpstr>
      <vt:lpstr>Poll: What are research risks?</vt:lpstr>
      <vt:lpstr>How risks are identified</vt:lpstr>
      <vt:lpstr>Definition of Minimal Risk</vt:lpstr>
      <vt:lpstr>Breaking Down the Definition of Minimal Risk</vt:lpstr>
      <vt:lpstr>Breaking Down the Definition of Minimal Risk</vt:lpstr>
      <vt:lpstr>Could this activity be minimal risk?</vt:lpstr>
      <vt:lpstr>Could this activity be minimal risk?</vt:lpstr>
      <vt:lpstr>Could this activity be minimal risk?</vt:lpstr>
      <vt:lpstr>Could this activity be minimal risk?</vt:lpstr>
      <vt:lpstr>Could this activity be minimal risk?</vt:lpstr>
      <vt:lpstr>Poll: Is the risk:benefit ratio acceptable?</vt:lpstr>
      <vt:lpstr>§46.111 Criteria for IRB Approval of Research</vt:lpstr>
      <vt:lpstr>§46.111 Criteria for IRB Approval of Research</vt:lpstr>
      <vt:lpstr>Poll: Is this equitable selection of subjects?</vt:lpstr>
      <vt:lpstr>Poll: Is this equitable selection of subjects?</vt:lpstr>
      <vt:lpstr>Poll: Is this equitable selection of subjects?</vt:lpstr>
      <vt:lpstr>§46.111 Criteria for IRB Approval of Research</vt:lpstr>
      <vt:lpstr>§46.111 Criteria for IRB Approval of Research</vt:lpstr>
      <vt:lpstr>Poll: Would you agree to waive informed consent?</vt:lpstr>
      <vt:lpstr>Poll: Would you agree to waive informed consent for the additional sample use?</vt:lpstr>
      <vt:lpstr>Poll: Would you agree to waive informed consent?</vt:lpstr>
      <vt:lpstr>Poll: Would you agree to waive documentation of informed consent?</vt:lpstr>
      <vt:lpstr>§46.111 Criteria for IRB Approval of Research</vt:lpstr>
      <vt:lpstr>Poll: Would you require data monitoring for this study?</vt:lpstr>
      <vt:lpstr>Poll: Would you require a formal data monitoring board for this study?</vt:lpstr>
      <vt:lpstr>§46.111 Criteria for IRB Approval of Research</vt:lpstr>
      <vt:lpstr>Poll: Are there any privacy concerns about this recruitment approach?</vt:lpstr>
      <vt:lpstr>Poll: Are there any confidentiality concerns about the biospecimen sharing?</vt:lpstr>
      <vt:lpstr>Poll: Would you approve this biospecimen sharing?</vt:lpstr>
      <vt:lpstr>§46.111 Criteria for IRB Approval of Research</vt:lpstr>
      <vt:lpstr>What other situations might make someone vulnerable?</vt:lpstr>
      <vt:lpstr>Poll: Would you approve this recruitment technique?</vt:lpstr>
      <vt:lpstr>Poll: Would you approve this informed consent process?</vt:lpstr>
      <vt:lpstr>Anything you learned today that surprised you?</vt:lpstr>
      <vt:lpstr>Questions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Review Some Research</dc:title>
  <dc:creator>Olson, Nancy</dc:creator>
  <cp:lastModifiedBy>Nichelle Cobb</cp:lastModifiedBy>
  <cp:revision>4</cp:revision>
  <dcterms:created xsi:type="dcterms:W3CDTF">2024-09-01T21:02:13Z</dcterms:created>
  <dcterms:modified xsi:type="dcterms:W3CDTF">2024-09-12T22:01:43Z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0x010100878297829D0C1C4EB3193ACC80C46A36</vt:lpwstr>
  </property>
</Properties>
</file>