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56" r:id="rId2"/>
    <p:sldId id="334" r:id="rId3"/>
    <p:sldId id="344" r:id="rId4"/>
    <p:sldId id="349" r:id="rId5"/>
    <p:sldId id="352" r:id="rId6"/>
    <p:sldId id="369" r:id="rId7"/>
    <p:sldId id="370" r:id="rId8"/>
    <p:sldId id="371" r:id="rId9"/>
    <p:sldId id="357" r:id="rId10"/>
    <p:sldId id="348" r:id="rId11"/>
    <p:sldId id="345" r:id="rId12"/>
    <p:sldId id="367" r:id="rId13"/>
    <p:sldId id="346" r:id="rId14"/>
    <p:sldId id="358" r:id="rId15"/>
    <p:sldId id="362" r:id="rId16"/>
    <p:sldId id="359" r:id="rId17"/>
    <p:sldId id="360" r:id="rId18"/>
    <p:sldId id="364" r:id="rId19"/>
    <p:sldId id="366" r:id="rId20"/>
    <p:sldId id="368" r:id="rId21"/>
    <p:sldId id="375" r:id="rId22"/>
    <p:sldId id="257" r:id="rId23"/>
    <p:sldId id="376" r:id="rId24"/>
    <p:sldId id="372" r:id="rId25"/>
    <p:sldId id="373" r:id="rId26"/>
    <p:sldId id="374" r:id="rId27"/>
    <p:sldId id="363" r:id="rId28"/>
    <p:sldId id="298"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Scherer" initials="BS" lastIdx="2" clrIdx="0">
    <p:extLst>
      <p:ext uri="{19B8F6BF-5375-455C-9EA6-DF929625EA0E}">
        <p15:presenceInfo xmlns:p15="http://schemas.microsoft.com/office/powerpoint/2012/main" userId="S-1-5-21-1214440339-484763869-725345543-100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FF9933"/>
    <a:srgbClr val="254B8E"/>
    <a:srgbClr val="0099FF"/>
    <a:srgbClr val="FF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p:cViewPr varScale="1">
        <p:scale>
          <a:sx n="67" d="100"/>
          <a:sy n="67" d="100"/>
        </p:scale>
        <p:origin x="1352"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8565C-26E3-4C3A-A1AB-5A20A8BAF64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00EDD77-2092-4A12-8577-452A41351056}">
      <dgm:prSet phldrT="[Text]" custT="1"/>
      <dgm:spPr>
        <a:solidFill>
          <a:srgbClr val="BD5154"/>
        </a:solidFill>
      </dgm:spPr>
      <dgm:t>
        <a:bodyPr/>
        <a:lstStyle/>
        <a:p>
          <a:r>
            <a:rPr lang="en-US" sz="2400" b="1" dirty="0">
              <a:solidFill>
                <a:schemeClr val="bg1"/>
              </a:solidFill>
            </a:rPr>
            <a:t>Identification of Decentralized Components</a:t>
          </a:r>
        </a:p>
      </dgm:t>
    </dgm:pt>
    <dgm:pt modelId="{342E4A5C-BCC2-404C-9C78-A136D2F42491}" type="parTrans" cxnId="{D1364E66-4C41-4A11-B390-E714B32E67DA}">
      <dgm:prSet/>
      <dgm:spPr/>
      <dgm:t>
        <a:bodyPr/>
        <a:lstStyle/>
        <a:p>
          <a:endParaRPr lang="en-US"/>
        </a:p>
      </dgm:t>
    </dgm:pt>
    <dgm:pt modelId="{7EA7A47A-92F5-4705-B4CD-C15644EE2F23}" type="sibTrans" cxnId="{D1364E66-4C41-4A11-B390-E714B32E67DA}">
      <dgm:prSet/>
      <dgm:spPr/>
      <dgm:t>
        <a:bodyPr/>
        <a:lstStyle/>
        <a:p>
          <a:endParaRPr lang="en-US"/>
        </a:p>
      </dgm:t>
    </dgm:pt>
    <dgm:pt modelId="{B571F7B6-403E-427B-B0EA-707A2FE529A1}">
      <dgm:prSet phldrT="[Text]" custT="1"/>
      <dgm:spPr>
        <a:solidFill>
          <a:schemeClr val="bg1">
            <a:lumMod val="75000"/>
          </a:schemeClr>
        </a:solidFill>
      </dgm:spPr>
      <dgm:t>
        <a:bodyPr/>
        <a:lstStyle/>
        <a:p>
          <a:r>
            <a:rPr lang="en-US" sz="2400" b="1" dirty="0">
              <a:solidFill>
                <a:schemeClr val="bg1"/>
              </a:solidFill>
            </a:rPr>
            <a:t>Understanding Implications</a:t>
          </a:r>
        </a:p>
      </dgm:t>
    </dgm:pt>
    <dgm:pt modelId="{6EC1F215-598E-4F73-87BB-8CCCFC84E850}" type="parTrans" cxnId="{78773321-A9C8-4D3A-8F3C-E393CFF780DE}">
      <dgm:prSet/>
      <dgm:spPr/>
      <dgm:t>
        <a:bodyPr/>
        <a:lstStyle/>
        <a:p>
          <a:endParaRPr lang="en-US"/>
        </a:p>
      </dgm:t>
    </dgm:pt>
    <dgm:pt modelId="{544F9573-4995-40F1-9E5E-0688EEC53038}" type="sibTrans" cxnId="{78773321-A9C8-4D3A-8F3C-E393CFF780DE}">
      <dgm:prSet/>
      <dgm:spPr/>
      <dgm:t>
        <a:bodyPr/>
        <a:lstStyle/>
        <a:p>
          <a:endParaRPr lang="en-US"/>
        </a:p>
      </dgm:t>
    </dgm:pt>
    <dgm:pt modelId="{C9A7A919-BA14-4E75-9948-F8B7C8955FD0}">
      <dgm:prSet phldrT="[Text]" custT="1"/>
      <dgm:spPr>
        <a:solidFill>
          <a:srgbClr val="FF9933"/>
        </a:solidFill>
      </dgm:spPr>
      <dgm:t>
        <a:bodyPr/>
        <a:lstStyle/>
        <a:p>
          <a:r>
            <a:rPr lang="en-US" sz="2400" b="1" dirty="0">
              <a:solidFill>
                <a:schemeClr val="bg1"/>
              </a:solidFill>
            </a:rPr>
            <a:t>Execution &amp; Monitoring</a:t>
          </a:r>
        </a:p>
      </dgm:t>
    </dgm:pt>
    <dgm:pt modelId="{978A1D51-2ED9-4B4C-B7BF-3437C469BB42}" type="parTrans" cxnId="{567CFD9E-EF75-45A7-8071-2FB7D4672649}">
      <dgm:prSet/>
      <dgm:spPr/>
      <dgm:t>
        <a:bodyPr/>
        <a:lstStyle/>
        <a:p>
          <a:endParaRPr lang="en-US"/>
        </a:p>
      </dgm:t>
    </dgm:pt>
    <dgm:pt modelId="{FF2A8FA0-4882-4197-96AE-13925D27FE58}" type="sibTrans" cxnId="{567CFD9E-EF75-45A7-8071-2FB7D4672649}">
      <dgm:prSet/>
      <dgm:spPr/>
      <dgm:t>
        <a:bodyPr/>
        <a:lstStyle/>
        <a:p>
          <a:endParaRPr lang="en-US"/>
        </a:p>
      </dgm:t>
    </dgm:pt>
    <dgm:pt modelId="{F043032F-6CA8-4132-8979-0BA584C9105D}">
      <dgm:prSet custT="1"/>
      <dgm:spPr>
        <a:solidFill>
          <a:srgbClr val="04477C"/>
        </a:solidFill>
      </dgm:spPr>
      <dgm:t>
        <a:bodyPr/>
        <a:lstStyle/>
        <a:p>
          <a:r>
            <a:rPr lang="en-US" sz="2400" b="1" dirty="0">
              <a:solidFill>
                <a:schemeClr val="bg1"/>
              </a:solidFill>
            </a:rPr>
            <a:t>Planning for Conduct</a:t>
          </a:r>
        </a:p>
      </dgm:t>
    </dgm:pt>
    <dgm:pt modelId="{B186D40B-B6CE-4405-8C8C-53016961567E}" type="parTrans" cxnId="{D5D1AAC4-BF3A-44E3-AA83-DF08E50020C0}">
      <dgm:prSet/>
      <dgm:spPr/>
      <dgm:t>
        <a:bodyPr/>
        <a:lstStyle/>
        <a:p>
          <a:endParaRPr lang="en-US"/>
        </a:p>
      </dgm:t>
    </dgm:pt>
    <dgm:pt modelId="{017B3154-D5C0-40E6-BD46-97C8B91D8EF6}" type="sibTrans" cxnId="{D5D1AAC4-BF3A-44E3-AA83-DF08E50020C0}">
      <dgm:prSet/>
      <dgm:spPr/>
      <dgm:t>
        <a:bodyPr/>
        <a:lstStyle/>
        <a:p>
          <a:endParaRPr lang="en-US"/>
        </a:p>
      </dgm:t>
    </dgm:pt>
    <dgm:pt modelId="{9A3E50F3-FEE4-4713-8A14-66284FD55CF8}" type="pres">
      <dgm:prSet presAssocID="{3C38565C-26E3-4C3A-A1AB-5A20A8BAF64F}" presName="linear" presStyleCnt="0">
        <dgm:presLayoutVars>
          <dgm:dir/>
          <dgm:animLvl val="lvl"/>
          <dgm:resizeHandles val="exact"/>
        </dgm:presLayoutVars>
      </dgm:prSet>
      <dgm:spPr/>
    </dgm:pt>
    <dgm:pt modelId="{BBF76B66-ED19-4B91-A86D-DFEA03648544}" type="pres">
      <dgm:prSet presAssocID="{F00EDD77-2092-4A12-8577-452A41351056}" presName="parentLin" presStyleCnt="0"/>
      <dgm:spPr/>
    </dgm:pt>
    <dgm:pt modelId="{09D63877-172A-4C2D-BF76-043E6E31FD18}" type="pres">
      <dgm:prSet presAssocID="{F00EDD77-2092-4A12-8577-452A41351056}" presName="parentLeftMargin" presStyleLbl="node1" presStyleIdx="0" presStyleCnt="4"/>
      <dgm:spPr/>
    </dgm:pt>
    <dgm:pt modelId="{90B1E645-B3ED-4E38-AC8F-8A6D436DEDD3}" type="pres">
      <dgm:prSet presAssocID="{F00EDD77-2092-4A12-8577-452A41351056}" presName="parentText" presStyleLbl="node1" presStyleIdx="0" presStyleCnt="4" custScaleX="124471" custScaleY="141106">
        <dgm:presLayoutVars>
          <dgm:chMax val="0"/>
          <dgm:bulletEnabled val="1"/>
        </dgm:presLayoutVars>
      </dgm:prSet>
      <dgm:spPr/>
    </dgm:pt>
    <dgm:pt modelId="{1B72AF9D-5ADE-41F1-ADF0-5EF8A2A2FDF4}" type="pres">
      <dgm:prSet presAssocID="{F00EDD77-2092-4A12-8577-452A41351056}" presName="negativeSpace" presStyleCnt="0"/>
      <dgm:spPr/>
    </dgm:pt>
    <dgm:pt modelId="{5B227F29-1ECF-4387-BB03-15592D7EDE49}" type="pres">
      <dgm:prSet presAssocID="{F00EDD77-2092-4A12-8577-452A41351056}" presName="childText" presStyleLbl="conFgAcc1" presStyleIdx="0" presStyleCnt="4" custLinFactNeighborX="-89" custLinFactNeighborY="47037">
        <dgm:presLayoutVars>
          <dgm:bulletEnabled val="1"/>
        </dgm:presLayoutVars>
      </dgm:prSet>
      <dgm:spPr/>
    </dgm:pt>
    <dgm:pt modelId="{32AFECC3-54C0-4172-97B1-C053B37941AD}" type="pres">
      <dgm:prSet presAssocID="{7EA7A47A-92F5-4705-B4CD-C15644EE2F23}" presName="spaceBetweenRectangles" presStyleCnt="0"/>
      <dgm:spPr/>
    </dgm:pt>
    <dgm:pt modelId="{EFD6688B-39C8-4E76-AB2A-20A09C9FED85}" type="pres">
      <dgm:prSet presAssocID="{B571F7B6-403E-427B-B0EA-707A2FE529A1}" presName="parentLin" presStyleCnt="0"/>
      <dgm:spPr/>
    </dgm:pt>
    <dgm:pt modelId="{48EA4623-13DA-495E-9736-B682DC6A2794}" type="pres">
      <dgm:prSet presAssocID="{B571F7B6-403E-427B-B0EA-707A2FE529A1}" presName="parentLeftMargin" presStyleLbl="node1" presStyleIdx="0" presStyleCnt="4"/>
      <dgm:spPr/>
    </dgm:pt>
    <dgm:pt modelId="{F35223DD-8D93-40D3-9493-EB8474BF8F61}" type="pres">
      <dgm:prSet presAssocID="{B571F7B6-403E-427B-B0EA-707A2FE529A1}" presName="parentText" presStyleLbl="node1" presStyleIdx="1" presStyleCnt="4" custScaleX="124249" custScaleY="118593" custLinFactNeighborX="3460" custLinFactNeighborY="11385">
        <dgm:presLayoutVars>
          <dgm:chMax val="0"/>
          <dgm:bulletEnabled val="1"/>
        </dgm:presLayoutVars>
      </dgm:prSet>
      <dgm:spPr/>
    </dgm:pt>
    <dgm:pt modelId="{42359F09-F3A2-4F8C-8684-6DE83A99ADC1}" type="pres">
      <dgm:prSet presAssocID="{B571F7B6-403E-427B-B0EA-707A2FE529A1}" presName="negativeSpace" presStyleCnt="0"/>
      <dgm:spPr/>
    </dgm:pt>
    <dgm:pt modelId="{42DD73A3-5716-4749-B67F-925406D9CA57}" type="pres">
      <dgm:prSet presAssocID="{B571F7B6-403E-427B-B0EA-707A2FE529A1}" presName="childText" presStyleLbl="conFgAcc1" presStyleIdx="1" presStyleCnt="4">
        <dgm:presLayoutVars>
          <dgm:bulletEnabled val="1"/>
        </dgm:presLayoutVars>
      </dgm:prSet>
      <dgm:spPr/>
    </dgm:pt>
    <dgm:pt modelId="{D4412F80-408E-4422-9FA2-A13C095C53FE}" type="pres">
      <dgm:prSet presAssocID="{544F9573-4995-40F1-9E5E-0688EEC53038}" presName="spaceBetweenRectangles" presStyleCnt="0"/>
      <dgm:spPr/>
    </dgm:pt>
    <dgm:pt modelId="{33328B98-9B6D-4B06-8BDB-9DDADE9C035B}" type="pres">
      <dgm:prSet presAssocID="{F043032F-6CA8-4132-8979-0BA584C9105D}" presName="parentLin" presStyleCnt="0"/>
      <dgm:spPr/>
    </dgm:pt>
    <dgm:pt modelId="{346A3EA5-3E61-4238-846A-7E50B8634163}" type="pres">
      <dgm:prSet presAssocID="{F043032F-6CA8-4132-8979-0BA584C9105D}" presName="parentLeftMargin" presStyleLbl="node1" presStyleIdx="1" presStyleCnt="4"/>
      <dgm:spPr/>
    </dgm:pt>
    <dgm:pt modelId="{A3707F75-A657-47C9-9E35-F305D0454D28}" type="pres">
      <dgm:prSet presAssocID="{F043032F-6CA8-4132-8979-0BA584C9105D}" presName="parentText" presStyleLbl="node1" presStyleIdx="2" presStyleCnt="4" custScaleX="125634" custScaleY="128291">
        <dgm:presLayoutVars>
          <dgm:chMax val="0"/>
          <dgm:bulletEnabled val="1"/>
        </dgm:presLayoutVars>
      </dgm:prSet>
      <dgm:spPr/>
    </dgm:pt>
    <dgm:pt modelId="{AAA19989-F55E-4EDA-8FA4-11CB0AC515FF}" type="pres">
      <dgm:prSet presAssocID="{F043032F-6CA8-4132-8979-0BA584C9105D}" presName="negativeSpace" presStyleCnt="0"/>
      <dgm:spPr/>
    </dgm:pt>
    <dgm:pt modelId="{8FB1D664-EDB3-405B-91EF-A67E9C788CB1}" type="pres">
      <dgm:prSet presAssocID="{F043032F-6CA8-4132-8979-0BA584C9105D}" presName="childText" presStyleLbl="conFgAcc1" presStyleIdx="2" presStyleCnt="4">
        <dgm:presLayoutVars>
          <dgm:bulletEnabled val="1"/>
        </dgm:presLayoutVars>
      </dgm:prSet>
      <dgm:spPr/>
    </dgm:pt>
    <dgm:pt modelId="{279B20AE-C66A-4370-8BBC-850BAD8F5D4C}" type="pres">
      <dgm:prSet presAssocID="{017B3154-D5C0-40E6-BD46-97C8B91D8EF6}" presName="spaceBetweenRectangles" presStyleCnt="0"/>
      <dgm:spPr/>
    </dgm:pt>
    <dgm:pt modelId="{E80374A6-CD7C-42A8-8E45-F45EDEE057EA}" type="pres">
      <dgm:prSet presAssocID="{C9A7A919-BA14-4E75-9948-F8B7C8955FD0}" presName="parentLin" presStyleCnt="0"/>
      <dgm:spPr/>
    </dgm:pt>
    <dgm:pt modelId="{CF9CD387-F14D-4157-813E-CF9CB708D5A5}" type="pres">
      <dgm:prSet presAssocID="{C9A7A919-BA14-4E75-9948-F8B7C8955FD0}" presName="parentLeftMargin" presStyleLbl="node1" presStyleIdx="2" presStyleCnt="4"/>
      <dgm:spPr/>
    </dgm:pt>
    <dgm:pt modelId="{1FAF201E-8244-4861-B6D5-4689F811F5F3}" type="pres">
      <dgm:prSet presAssocID="{C9A7A919-BA14-4E75-9948-F8B7C8955FD0}" presName="parentText" presStyleLbl="node1" presStyleIdx="3" presStyleCnt="4" custScaleX="129279" custScaleY="114345" custLinFactNeighborX="-13092" custLinFactNeighborY="-2474">
        <dgm:presLayoutVars>
          <dgm:chMax val="0"/>
          <dgm:bulletEnabled val="1"/>
        </dgm:presLayoutVars>
      </dgm:prSet>
      <dgm:spPr/>
    </dgm:pt>
    <dgm:pt modelId="{59F78F93-39B1-4B18-83D6-8B50D95C9FEC}" type="pres">
      <dgm:prSet presAssocID="{C9A7A919-BA14-4E75-9948-F8B7C8955FD0}" presName="negativeSpace" presStyleCnt="0"/>
      <dgm:spPr/>
    </dgm:pt>
    <dgm:pt modelId="{FCC21B22-C191-4CED-A97B-4973A8B5A29B}" type="pres">
      <dgm:prSet presAssocID="{C9A7A919-BA14-4E75-9948-F8B7C8955FD0}" presName="childText" presStyleLbl="conFgAcc1" presStyleIdx="3" presStyleCnt="4">
        <dgm:presLayoutVars>
          <dgm:bulletEnabled val="1"/>
        </dgm:presLayoutVars>
      </dgm:prSet>
      <dgm:spPr/>
    </dgm:pt>
  </dgm:ptLst>
  <dgm:cxnLst>
    <dgm:cxn modelId="{78773321-A9C8-4D3A-8F3C-E393CFF780DE}" srcId="{3C38565C-26E3-4C3A-A1AB-5A20A8BAF64F}" destId="{B571F7B6-403E-427B-B0EA-707A2FE529A1}" srcOrd="1" destOrd="0" parTransId="{6EC1F215-598E-4F73-87BB-8CCCFC84E850}" sibTransId="{544F9573-4995-40F1-9E5E-0688EEC53038}"/>
    <dgm:cxn modelId="{676E445E-DBFD-4AEA-8FB6-39E5910A814B}" type="presOf" srcId="{B571F7B6-403E-427B-B0EA-707A2FE529A1}" destId="{F35223DD-8D93-40D3-9493-EB8474BF8F61}" srcOrd="1" destOrd="0" presId="urn:microsoft.com/office/officeart/2005/8/layout/list1"/>
    <dgm:cxn modelId="{D1364E66-4C41-4A11-B390-E714B32E67DA}" srcId="{3C38565C-26E3-4C3A-A1AB-5A20A8BAF64F}" destId="{F00EDD77-2092-4A12-8577-452A41351056}" srcOrd="0" destOrd="0" parTransId="{342E4A5C-BCC2-404C-9C78-A136D2F42491}" sibTransId="{7EA7A47A-92F5-4705-B4CD-C15644EE2F23}"/>
    <dgm:cxn modelId="{5A6BBE6F-ED2F-4FB3-90C7-C8C5B3978FED}" type="presOf" srcId="{F043032F-6CA8-4132-8979-0BA584C9105D}" destId="{346A3EA5-3E61-4238-846A-7E50B8634163}" srcOrd="0" destOrd="0" presId="urn:microsoft.com/office/officeart/2005/8/layout/list1"/>
    <dgm:cxn modelId="{542A5D80-5917-4F7A-A3D3-EC969F313852}" type="presOf" srcId="{F00EDD77-2092-4A12-8577-452A41351056}" destId="{09D63877-172A-4C2D-BF76-043E6E31FD18}" srcOrd="0" destOrd="0" presId="urn:microsoft.com/office/officeart/2005/8/layout/list1"/>
    <dgm:cxn modelId="{340D3385-4A56-4182-A8A2-BB11A3E94E81}" type="presOf" srcId="{B571F7B6-403E-427B-B0EA-707A2FE529A1}" destId="{48EA4623-13DA-495E-9736-B682DC6A2794}" srcOrd="0" destOrd="0" presId="urn:microsoft.com/office/officeart/2005/8/layout/list1"/>
    <dgm:cxn modelId="{567CFD9E-EF75-45A7-8071-2FB7D4672649}" srcId="{3C38565C-26E3-4C3A-A1AB-5A20A8BAF64F}" destId="{C9A7A919-BA14-4E75-9948-F8B7C8955FD0}" srcOrd="3" destOrd="0" parTransId="{978A1D51-2ED9-4B4C-B7BF-3437C469BB42}" sibTransId="{FF2A8FA0-4882-4197-96AE-13925D27FE58}"/>
    <dgm:cxn modelId="{42089DBA-BDD2-4180-8B61-731F1FCAEBE2}" type="presOf" srcId="{F00EDD77-2092-4A12-8577-452A41351056}" destId="{90B1E645-B3ED-4E38-AC8F-8A6D436DEDD3}" srcOrd="1" destOrd="0" presId="urn:microsoft.com/office/officeart/2005/8/layout/list1"/>
    <dgm:cxn modelId="{6C4751BE-F154-4340-93DD-73166EB36C24}" type="presOf" srcId="{C9A7A919-BA14-4E75-9948-F8B7C8955FD0}" destId="{1FAF201E-8244-4861-B6D5-4689F811F5F3}" srcOrd="1" destOrd="0" presId="urn:microsoft.com/office/officeart/2005/8/layout/list1"/>
    <dgm:cxn modelId="{D5D1AAC4-BF3A-44E3-AA83-DF08E50020C0}" srcId="{3C38565C-26E3-4C3A-A1AB-5A20A8BAF64F}" destId="{F043032F-6CA8-4132-8979-0BA584C9105D}" srcOrd="2" destOrd="0" parTransId="{B186D40B-B6CE-4405-8C8C-53016961567E}" sibTransId="{017B3154-D5C0-40E6-BD46-97C8B91D8EF6}"/>
    <dgm:cxn modelId="{C8B6A2E9-83A8-4826-BB5B-19DC3E4E4310}" type="presOf" srcId="{3C38565C-26E3-4C3A-A1AB-5A20A8BAF64F}" destId="{9A3E50F3-FEE4-4713-8A14-66284FD55CF8}" srcOrd="0" destOrd="0" presId="urn:microsoft.com/office/officeart/2005/8/layout/list1"/>
    <dgm:cxn modelId="{6CCD03EC-CE1F-4114-96B2-8406AC74D987}" type="presOf" srcId="{F043032F-6CA8-4132-8979-0BA584C9105D}" destId="{A3707F75-A657-47C9-9E35-F305D0454D28}" srcOrd="1" destOrd="0" presId="urn:microsoft.com/office/officeart/2005/8/layout/list1"/>
    <dgm:cxn modelId="{78541BFF-4B3F-4514-A91C-5C2D33D5BEE3}" type="presOf" srcId="{C9A7A919-BA14-4E75-9948-F8B7C8955FD0}" destId="{CF9CD387-F14D-4157-813E-CF9CB708D5A5}" srcOrd="0" destOrd="0" presId="urn:microsoft.com/office/officeart/2005/8/layout/list1"/>
    <dgm:cxn modelId="{B528CEF2-A83A-4855-9C0D-69FE8E73A99D}" type="presParOf" srcId="{9A3E50F3-FEE4-4713-8A14-66284FD55CF8}" destId="{BBF76B66-ED19-4B91-A86D-DFEA03648544}" srcOrd="0" destOrd="0" presId="urn:microsoft.com/office/officeart/2005/8/layout/list1"/>
    <dgm:cxn modelId="{A0E23037-DD5F-442F-BC85-4FA0E7E7A282}" type="presParOf" srcId="{BBF76B66-ED19-4B91-A86D-DFEA03648544}" destId="{09D63877-172A-4C2D-BF76-043E6E31FD18}" srcOrd="0" destOrd="0" presId="urn:microsoft.com/office/officeart/2005/8/layout/list1"/>
    <dgm:cxn modelId="{64FFE057-2F51-4861-A70B-8D0282C893DB}" type="presParOf" srcId="{BBF76B66-ED19-4B91-A86D-DFEA03648544}" destId="{90B1E645-B3ED-4E38-AC8F-8A6D436DEDD3}" srcOrd="1" destOrd="0" presId="urn:microsoft.com/office/officeart/2005/8/layout/list1"/>
    <dgm:cxn modelId="{173BA323-39BB-4EC3-AA86-FAFD3AF8BA48}" type="presParOf" srcId="{9A3E50F3-FEE4-4713-8A14-66284FD55CF8}" destId="{1B72AF9D-5ADE-41F1-ADF0-5EF8A2A2FDF4}" srcOrd="1" destOrd="0" presId="urn:microsoft.com/office/officeart/2005/8/layout/list1"/>
    <dgm:cxn modelId="{6CBB564A-D963-42EC-BC9A-51D179580D4E}" type="presParOf" srcId="{9A3E50F3-FEE4-4713-8A14-66284FD55CF8}" destId="{5B227F29-1ECF-4387-BB03-15592D7EDE49}" srcOrd="2" destOrd="0" presId="urn:microsoft.com/office/officeart/2005/8/layout/list1"/>
    <dgm:cxn modelId="{D0987E68-AC60-4243-917E-7095EC80FE7C}" type="presParOf" srcId="{9A3E50F3-FEE4-4713-8A14-66284FD55CF8}" destId="{32AFECC3-54C0-4172-97B1-C053B37941AD}" srcOrd="3" destOrd="0" presId="urn:microsoft.com/office/officeart/2005/8/layout/list1"/>
    <dgm:cxn modelId="{44F4A5E1-FEAA-4AD4-8017-09775757EC85}" type="presParOf" srcId="{9A3E50F3-FEE4-4713-8A14-66284FD55CF8}" destId="{EFD6688B-39C8-4E76-AB2A-20A09C9FED85}" srcOrd="4" destOrd="0" presId="urn:microsoft.com/office/officeart/2005/8/layout/list1"/>
    <dgm:cxn modelId="{BA9AE970-1C9C-4AB3-92BD-216A59B05BC6}" type="presParOf" srcId="{EFD6688B-39C8-4E76-AB2A-20A09C9FED85}" destId="{48EA4623-13DA-495E-9736-B682DC6A2794}" srcOrd="0" destOrd="0" presId="urn:microsoft.com/office/officeart/2005/8/layout/list1"/>
    <dgm:cxn modelId="{80B1D048-C6CA-421D-B30C-D9E0CFC820B6}" type="presParOf" srcId="{EFD6688B-39C8-4E76-AB2A-20A09C9FED85}" destId="{F35223DD-8D93-40D3-9493-EB8474BF8F61}" srcOrd="1" destOrd="0" presId="urn:microsoft.com/office/officeart/2005/8/layout/list1"/>
    <dgm:cxn modelId="{1E8002F7-2A06-40CE-962D-CB3813496EAF}" type="presParOf" srcId="{9A3E50F3-FEE4-4713-8A14-66284FD55CF8}" destId="{42359F09-F3A2-4F8C-8684-6DE83A99ADC1}" srcOrd="5" destOrd="0" presId="urn:microsoft.com/office/officeart/2005/8/layout/list1"/>
    <dgm:cxn modelId="{7ACDC6FA-5D28-43E0-9E0C-3D4CDBD0A298}" type="presParOf" srcId="{9A3E50F3-FEE4-4713-8A14-66284FD55CF8}" destId="{42DD73A3-5716-4749-B67F-925406D9CA57}" srcOrd="6" destOrd="0" presId="urn:microsoft.com/office/officeart/2005/8/layout/list1"/>
    <dgm:cxn modelId="{B6200217-0B3A-409A-B058-154F0B972FDD}" type="presParOf" srcId="{9A3E50F3-FEE4-4713-8A14-66284FD55CF8}" destId="{D4412F80-408E-4422-9FA2-A13C095C53FE}" srcOrd="7" destOrd="0" presId="urn:microsoft.com/office/officeart/2005/8/layout/list1"/>
    <dgm:cxn modelId="{6EF19FEF-5CC4-436E-98EC-B3FCCFC58D10}" type="presParOf" srcId="{9A3E50F3-FEE4-4713-8A14-66284FD55CF8}" destId="{33328B98-9B6D-4B06-8BDB-9DDADE9C035B}" srcOrd="8" destOrd="0" presId="urn:microsoft.com/office/officeart/2005/8/layout/list1"/>
    <dgm:cxn modelId="{02441083-42E6-4F4E-82B6-DC56A834EE50}" type="presParOf" srcId="{33328B98-9B6D-4B06-8BDB-9DDADE9C035B}" destId="{346A3EA5-3E61-4238-846A-7E50B8634163}" srcOrd="0" destOrd="0" presId="urn:microsoft.com/office/officeart/2005/8/layout/list1"/>
    <dgm:cxn modelId="{CF5B08EB-83B2-4F7A-A01E-1F083EA8B6EA}" type="presParOf" srcId="{33328B98-9B6D-4B06-8BDB-9DDADE9C035B}" destId="{A3707F75-A657-47C9-9E35-F305D0454D28}" srcOrd="1" destOrd="0" presId="urn:microsoft.com/office/officeart/2005/8/layout/list1"/>
    <dgm:cxn modelId="{61DC2548-AE2E-49A7-A3D2-0D40BA30CA01}" type="presParOf" srcId="{9A3E50F3-FEE4-4713-8A14-66284FD55CF8}" destId="{AAA19989-F55E-4EDA-8FA4-11CB0AC515FF}" srcOrd="9" destOrd="0" presId="urn:microsoft.com/office/officeart/2005/8/layout/list1"/>
    <dgm:cxn modelId="{E905E66B-C148-4C4D-8F3C-B45D8AA65640}" type="presParOf" srcId="{9A3E50F3-FEE4-4713-8A14-66284FD55CF8}" destId="{8FB1D664-EDB3-405B-91EF-A67E9C788CB1}" srcOrd="10" destOrd="0" presId="urn:microsoft.com/office/officeart/2005/8/layout/list1"/>
    <dgm:cxn modelId="{96F2E4E0-48A1-4DC6-8F18-CD461C1CE877}" type="presParOf" srcId="{9A3E50F3-FEE4-4713-8A14-66284FD55CF8}" destId="{279B20AE-C66A-4370-8BBC-850BAD8F5D4C}" srcOrd="11" destOrd="0" presId="urn:microsoft.com/office/officeart/2005/8/layout/list1"/>
    <dgm:cxn modelId="{14617742-DC63-494D-A60F-48F01D412D92}" type="presParOf" srcId="{9A3E50F3-FEE4-4713-8A14-66284FD55CF8}" destId="{E80374A6-CD7C-42A8-8E45-F45EDEE057EA}" srcOrd="12" destOrd="0" presId="urn:microsoft.com/office/officeart/2005/8/layout/list1"/>
    <dgm:cxn modelId="{83CD3B05-EC7C-409C-A1E2-7C40BF006882}" type="presParOf" srcId="{E80374A6-CD7C-42A8-8E45-F45EDEE057EA}" destId="{CF9CD387-F14D-4157-813E-CF9CB708D5A5}" srcOrd="0" destOrd="0" presId="urn:microsoft.com/office/officeart/2005/8/layout/list1"/>
    <dgm:cxn modelId="{377B3F0D-2B82-41FE-A1BB-7998322F4B38}" type="presParOf" srcId="{E80374A6-CD7C-42A8-8E45-F45EDEE057EA}" destId="{1FAF201E-8244-4861-B6D5-4689F811F5F3}" srcOrd="1" destOrd="0" presId="urn:microsoft.com/office/officeart/2005/8/layout/list1"/>
    <dgm:cxn modelId="{56B06949-D1CC-4AF6-A258-AA9C2BCE0E8A}" type="presParOf" srcId="{9A3E50F3-FEE4-4713-8A14-66284FD55CF8}" destId="{59F78F93-39B1-4B18-83D6-8B50D95C9FEC}" srcOrd="13" destOrd="0" presId="urn:microsoft.com/office/officeart/2005/8/layout/list1"/>
    <dgm:cxn modelId="{9A0073A7-3430-4297-89EC-A776DDF5C527}" type="presParOf" srcId="{9A3E50F3-FEE4-4713-8A14-66284FD55CF8}" destId="{FCC21B22-C191-4CED-A97B-4973A8B5A29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65171-3004-47E0-A2BB-CD2E88E70444}"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CDBA9F96-F8D4-411D-B213-F999D7F00575}">
      <dgm:prSet phldrT="[Text]"/>
      <dgm:spPr/>
      <dgm:t>
        <a:bodyPr/>
        <a:lstStyle/>
        <a:p>
          <a:r>
            <a:rPr lang="en-US" dirty="0"/>
            <a:t>Key Considerations </a:t>
          </a:r>
        </a:p>
      </dgm:t>
    </dgm:pt>
    <dgm:pt modelId="{1D904755-B364-40A4-80C6-1BA61E92B6DF}" type="parTrans" cxnId="{1BA54A42-C3B8-4525-88F2-37C755DF5DE2}">
      <dgm:prSet/>
      <dgm:spPr/>
      <dgm:t>
        <a:bodyPr/>
        <a:lstStyle/>
        <a:p>
          <a:endParaRPr lang="en-US"/>
        </a:p>
      </dgm:t>
    </dgm:pt>
    <dgm:pt modelId="{BC3FF19C-8AC1-4256-993A-E4A6C52833F6}" type="sibTrans" cxnId="{1BA54A42-C3B8-4525-88F2-37C755DF5DE2}">
      <dgm:prSet/>
      <dgm:spPr/>
      <dgm:t>
        <a:bodyPr/>
        <a:lstStyle/>
        <a:p>
          <a:endParaRPr lang="en-US"/>
        </a:p>
      </dgm:t>
    </dgm:pt>
    <dgm:pt modelId="{B2B1698E-8E78-4117-92CC-1A38BDD14DAD}">
      <dgm:prSet phldrT="[Text]" custT="1"/>
      <dgm:spPr>
        <a:solidFill>
          <a:srgbClr val="BD5154"/>
        </a:solidFill>
      </dgm:spPr>
      <dgm:t>
        <a:bodyPr/>
        <a:lstStyle/>
        <a:p>
          <a:pPr algn="ctr"/>
          <a:endParaRPr lang="en-US" sz="2000" b="1" dirty="0">
            <a:solidFill>
              <a:schemeClr val="bg1"/>
            </a:solidFill>
          </a:endParaRPr>
        </a:p>
        <a:p>
          <a:pPr algn="ctr"/>
          <a:r>
            <a:rPr lang="en-US" sz="2000" b="1" dirty="0">
              <a:solidFill>
                <a:schemeClr val="bg1"/>
              </a:solidFill>
            </a:rPr>
            <a:t>IRB Requirements</a:t>
          </a:r>
        </a:p>
        <a:p>
          <a:pPr algn="l"/>
          <a:r>
            <a:rPr lang="en-US" sz="1800" b="0" dirty="0">
              <a:solidFill>
                <a:schemeClr val="bg1"/>
              </a:solidFill>
            </a:rPr>
            <a:t>The decentralized components of the trial should be transparent to the IRB- Is the site participating in all components?</a:t>
          </a:r>
        </a:p>
        <a:p>
          <a:pPr algn="l"/>
          <a:r>
            <a:rPr lang="en-US" sz="1800" b="0" dirty="0">
              <a:solidFill>
                <a:schemeClr val="bg1"/>
              </a:solidFill>
            </a:rPr>
            <a:t>3</a:t>
          </a:r>
          <a:r>
            <a:rPr lang="en-US" sz="1800" b="0" baseline="30000" dirty="0">
              <a:solidFill>
                <a:schemeClr val="bg1"/>
              </a:solidFill>
            </a:rPr>
            <a:t>rd</a:t>
          </a:r>
          <a:r>
            <a:rPr lang="en-US" sz="1800" b="0" dirty="0">
              <a:solidFill>
                <a:schemeClr val="bg1"/>
              </a:solidFill>
            </a:rPr>
            <a:t> party vendors may be engaged and need separate IRB approval</a:t>
          </a:r>
        </a:p>
      </dgm:t>
    </dgm:pt>
    <dgm:pt modelId="{2224612C-A429-4DCB-9806-1DF6BADF5BC3}" type="parTrans" cxnId="{B4A111D0-52B9-421D-B7F1-70BC7453BA85}">
      <dgm:prSet/>
      <dgm:spPr/>
      <dgm:t>
        <a:bodyPr/>
        <a:lstStyle/>
        <a:p>
          <a:endParaRPr lang="en-US"/>
        </a:p>
      </dgm:t>
    </dgm:pt>
    <dgm:pt modelId="{844175A9-B49F-4FD5-B08C-08E7DCCE1D6F}" type="sibTrans" cxnId="{B4A111D0-52B9-421D-B7F1-70BC7453BA85}">
      <dgm:prSet/>
      <dgm:spPr/>
      <dgm:t>
        <a:bodyPr/>
        <a:lstStyle/>
        <a:p>
          <a:endParaRPr lang="en-US"/>
        </a:p>
      </dgm:t>
    </dgm:pt>
    <dgm:pt modelId="{8F2AE93B-7BD8-4543-A913-849C10BDA696}">
      <dgm:prSet phldrT="[Text]" custT="1"/>
      <dgm:spPr>
        <a:solidFill>
          <a:schemeClr val="bg1">
            <a:lumMod val="65000"/>
          </a:schemeClr>
        </a:solidFill>
      </dgm:spPr>
      <dgm:t>
        <a:bodyPr/>
        <a:lstStyle/>
        <a:p>
          <a:pPr algn="l"/>
          <a:endParaRPr lang="en-US" sz="2400" b="1" dirty="0">
            <a:solidFill>
              <a:schemeClr val="bg1"/>
            </a:solidFill>
          </a:endParaRPr>
        </a:p>
        <a:p>
          <a:pPr algn="ctr"/>
          <a:r>
            <a:rPr lang="en-US" sz="2000" b="1" dirty="0">
              <a:solidFill>
                <a:schemeClr val="bg1"/>
              </a:solidFill>
            </a:rPr>
            <a:t>Contractual Considerations</a:t>
          </a:r>
        </a:p>
        <a:p>
          <a:pPr algn="r"/>
          <a:r>
            <a:rPr lang="en-US" sz="1600" b="0" dirty="0">
              <a:solidFill>
                <a:schemeClr val="bg1"/>
              </a:solidFill>
            </a:rPr>
            <a:t>Many organizations have standard contractual requirements to indemnify the site/PI from the acts of 3</a:t>
          </a:r>
          <a:r>
            <a:rPr lang="en-US" sz="1600" b="0" baseline="30000" dirty="0">
              <a:solidFill>
                <a:schemeClr val="bg1"/>
              </a:solidFill>
            </a:rPr>
            <a:t>rd</a:t>
          </a:r>
          <a:r>
            <a:rPr lang="en-US" sz="1600" b="0" dirty="0">
              <a:solidFill>
                <a:schemeClr val="bg1"/>
              </a:solidFill>
            </a:rPr>
            <a:t> parties. Is your contracting team aware of the 3</a:t>
          </a:r>
          <a:r>
            <a:rPr lang="en-US" sz="1600" b="0" baseline="30000" dirty="0">
              <a:solidFill>
                <a:schemeClr val="bg1"/>
              </a:solidFill>
            </a:rPr>
            <a:t>rd</a:t>
          </a:r>
          <a:r>
            <a:rPr lang="en-US" sz="1600" b="0" dirty="0">
              <a:solidFill>
                <a:schemeClr val="bg1"/>
              </a:solidFill>
            </a:rPr>
            <a:t> party engagement? Delays in identification may lead to contracting delays </a:t>
          </a:r>
        </a:p>
      </dgm:t>
    </dgm:pt>
    <dgm:pt modelId="{86EA8462-BA14-42DC-B711-9C828C4FF196}" type="parTrans" cxnId="{2E75D8E8-EE6B-4CAA-9135-D70C5BFA5518}">
      <dgm:prSet/>
      <dgm:spPr/>
      <dgm:t>
        <a:bodyPr/>
        <a:lstStyle/>
        <a:p>
          <a:endParaRPr lang="en-US"/>
        </a:p>
      </dgm:t>
    </dgm:pt>
    <dgm:pt modelId="{62DCF8EC-3DC1-434C-A3EA-10ACB78EFFE1}" type="sibTrans" cxnId="{2E75D8E8-EE6B-4CAA-9135-D70C5BFA5518}">
      <dgm:prSet/>
      <dgm:spPr/>
      <dgm:t>
        <a:bodyPr/>
        <a:lstStyle/>
        <a:p>
          <a:endParaRPr lang="en-US"/>
        </a:p>
      </dgm:t>
    </dgm:pt>
    <dgm:pt modelId="{4B91DA54-D39E-4628-BF8C-24055F2220A1}">
      <dgm:prSet phldrT="[Text]" custT="1"/>
      <dgm:spPr>
        <a:solidFill>
          <a:srgbClr val="04477C"/>
        </a:solidFill>
      </dgm:spPr>
      <dgm:t>
        <a:bodyPr/>
        <a:lstStyle/>
        <a:p>
          <a:pPr algn="l"/>
          <a:r>
            <a:rPr lang="en-US" sz="2400" b="1" dirty="0">
              <a:solidFill>
                <a:schemeClr val="bg1"/>
              </a:solidFill>
            </a:rPr>
            <a:t>Communications</a:t>
          </a:r>
        </a:p>
        <a:p>
          <a:pPr algn="l"/>
          <a:r>
            <a:rPr lang="en-US" sz="1800" dirty="0">
              <a:solidFill>
                <a:schemeClr val="bg1"/>
              </a:solidFill>
            </a:rPr>
            <a:t>Some protocols give specificity about expectations of communications between vendors and the site for “decentralized” components but MANY do not. Defining a communication plan is critical.</a:t>
          </a:r>
          <a:endParaRPr lang="en-US" sz="2000" dirty="0">
            <a:solidFill>
              <a:schemeClr val="bg1"/>
            </a:solidFill>
          </a:endParaRPr>
        </a:p>
        <a:p>
          <a:pPr algn="ctr"/>
          <a:endParaRPr lang="en-US" sz="1800" dirty="0">
            <a:solidFill>
              <a:schemeClr val="bg1"/>
            </a:solidFill>
          </a:endParaRPr>
        </a:p>
      </dgm:t>
    </dgm:pt>
    <dgm:pt modelId="{021BA9C6-54B0-4A25-8316-CD57DD87BFD4}" type="parTrans" cxnId="{70D6ABA8-964A-4070-B600-0EFDA4C56E2A}">
      <dgm:prSet/>
      <dgm:spPr/>
      <dgm:t>
        <a:bodyPr/>
        <a:lstStyle/>
        <a:p>
          <a:endParaRPr lang="en-US"/>
        </a:p>
      </dgm:t>
    </dgm:pt>
    <dgm:pt modelId="{59BBAECE-CE5B-495F-8D48-88429D1198D8}" type="sibTrans" cxnId="{70D6ABA8-964A-4070-B600-0EFDA4C56E2A}">
      <dgm:prSet/>
      <dgm:spPr/>
      <dgm:t>
        <a:bodyPr/>
        <a:lstStyle/>
        <a:p>
          <a:endParaRPr lang="en-US"/>
        </a:p>
      </dgm:t>
    </dgm:pt>
    <dgm:pt modelId="{7AAA6FCB-8485-4877-8C8F-FB590F432638}">
      <dgm:prSet phldrT="[Text]" custT="1"/>
      <dgm:spPr>
        <a:solidFill>
          <a:srgbClr val="FF9933"/>
        </a:solidFill>
      </dgm:spPr>
      <dgm:t>
        <a:bodyPr/>
        <a:lstStyle/>
        <a:p>
          <a:pPr algn="ctr"/>
          <a:r>
            <a:rPr lang="en-US" sz="2000" b="1" dirty="0">
              <a:solidFill>
                <a:schemeClr val="bg1"/>
              </a:solidFill>
            </a:rPr>
            <a:t>Study Team Responsibilities</a:t>
          </a:r>
        </a:p>
        <a:p>
          <a:pPr algn="ctr"/>
          <a:r>
            <a:rPr lang="en-US" sz="1800" dirty="0">
              <a:solidFill>
                <a:schemeClr val="bg1"/>
              </a:solidFill>
            </a:rPr>
            <a:t>Protocols may include terminology that instills additional responsibilities for the site- E.g. Investigator will “qualify” the 3</a:t>
          </a:r>
          <a:r>
            <a:rPr lang="en-US" sz="1800" baseline="30000" dirty="0">
              <a:solidFill>
                <a:schemeClr val="bg1"/>
              </a:solidFill>
            </a:rPr>
            <a:t>rd</a:t>
          </a:r>
          <a:r>
            <a:rPr lang="en-US" sz="1800" dirty="0">
              <a:solidFill>
                <a:schemeClr val="bg1"/>
              </a:solidFill>
            </a:rPr>
            <a:t> party, Investigator is responsible for “training” on delegated responsibilities. </a:t>
          </a:r>
        </a:p>
        <a:p>
          <a:pPr algn="ctr"/>
          <a:endParaRPr lang="en-US" sz="2000" dirty="0">
            <a:solidFill>
              <a:schemeClr val="bg1"/>
            </a:solidFill>
          </a:endParaRPr>
        </a:p>
      </dgm:t>
    </dgm:pt>
    <dgm:pt modelId="{91B1AE09-6D88-47E1-8140-1786DE10934B}" type="parTrans" cxnId="{BBB304D7-14D7-461F-B35B-CFD44BA84A26}">
      <dgm:prSet/>
      <dgm:spPr/>
      <dgm:t>
        <a:bodyPr/>
        <a:lstStyle/>
        <a:p>
          <a:endParaRPr lang="en-US"/>
        </a:p>
      </dgm:t>
    </dgm:pt>
    <dgm:pt modelId="{F6091FA2-68AD-4146-9999-40DF7237B19C}" type="sibTrans" cxnId="{BBB304D7-14D7-461F-B35B-CFD44BA84A26}">
      <dgm:prSet/>
      <dgm:spPr/>
      <dgm:t>
        <a:bodyPr/>
        <a:lstStyle/>
        <a:p>
          <a:endParaRPr lang="en-US"/>
        </a:p>
      </dgm:t>
    </dgm:pt>
    <dgm:pt modelId="{F36C666B-1C77-4C53-8B0F-874F2661565C}" type="pres">
      <dgm:prSet presAssocID="{18865171-3004-47E0-A2BB-CD2E88E70444}" presName="diagram" presStyleCnt="0">
        <dgm:presLayoutVars>
          <dgm:chMax val="1"/>
          <dgm:dir/>
          <dgm:animLvl val="ctr"/>
          <dgm:resizeHandles val="exact"/>
        </dgm:presLayoutVars>
      </dgm:prSet>
      <dgm:spPr/>
    </dgm:pt>
    <dgm:pt modelId="{284CAEDF-D47E-4FED-8048-B03BB69AAA73}" type="pres">
      <dgm:prSet presAssocID="{18865171-3004-47E0-A2BB-CD2E88E70444}" presName="matrix" presStyleCnt="0"/>
      <dgm:spPr/>
    </dgm:pt>
    <dgm:pt modelId="{F3D0C6AE-E861-48BF-B488-FD13480401B6}" type="pres">
      <dgm:prSet presAssocID="{18865171-3004-47E0-A2BB-CD2E88E70444}" presName="tile1" presStyleLbl="node1" presStyleIdx="0" presStyleCnt="4" custLinFactNeighborY="602"/>
      <dgm:spPr/>
    </dgm:pt>
    <dgm:pt modelId="{A9ACA7F6-04EE-401E-84FC-95A7CA96DF9A}" type="pres">
      <dgm:prSet presAssocID="{18865171-3004-47E0-A2BB-CD2E88E70444}" presName="tile1text" presStyleLbl="node1" presStyleIdx="0" presStyleCnt="4">
        <dgm:presLayoutVars>
          <dgm:chMax val="0"/>
          <dgm:chPref val="0"/>
          <dgm:bulletEnabled val="1"/>
        </dgm:presLayoutVars>
      </dgm:prSet>
      <dgm:spPr/>
    </dgm:pt>
    <dgm:pt modelId="{C3701A70-A284-4FCF-8173-D593F12891D4}" type="pres">
      <dgm:prSet presAssocID="{18865171-3004-47E0-A2BB-CD2E88E70444}" presName="tile2" presStyleLbl="node1" presStyleIdx="1" presStyleCnt="4" custScaleY="98462" custLinFactNeighborY="-1171"/>
      <dgm:spPr/>
    </dgm:pt>
    <dgm:pt modelId="{D5F24841-3649-42AE-AB41-57C66CA46963}" type="pres">
      <dgm:prSet presAssocID="{18865171-3004-47E0-A2BB-CD2E88E70444}" presName="tile2text" presStyleLbl="node1" presStyleIdx="1" presStyleCnt="4">
        <dgm:presLayoutVars>
          <dgm:chMax val="0"/>
          <dgm:chPref val="0"/>
          <dgm:bulletEnabled val="1"/>
        </dgm:presLayoutVars>
      </dgm:prSet>
      <dgm:spPr/>
    </dgm:pt>
    <dgm:pt modelId="{3DBA588A-CB59-423A-A5D6-2E730AA50977}" type="pres">
      <dgm:prSet presAssocID="{18865171-3004-47E0-A2BB-CD2E88E70444}" presName="tile3" presStyleLbl="node1" presStyleIdx="2" presStyleCnt="4"/>
      <dgm:spPr/>
    </dgm:pt>
    <dgm:pt modelId="{DD7FBB68-F49A-45F9-BFD4-360CDB9536B4}" type="pres">
      <dgm:prSet presAssocID="{18865171-3004-47E0-A2BB-CD2E88E70444}" presName="tile3text" presStyleLbl="node1" presStyleIdx="2" presStyleCnt="4">
        <dgm:presLayoutVars>
          <dgm:chMax val="0"/>
          <dgm:chPref val="0"/>
          <dgm:bulletEnabled val="1"/>
        </dgm:presLayoutVars>
      </dgm:prSet>
      <dgm:spPr/>
    </dgm:pt>
    <dgm:pt modelId="{BAE7FB08-C0E3-44A4-A0F3-E1BB54E92462}" type="pres">
      <dgm:prSet presAssocID="{18865171-3004-47E0-A2BB-CD2E88E70444}" presName="tile4" presStyleLbl="node1" presStyleIdx="3" presStyleCnt="4" custScaleY="102409"/>
      <dgm:spPr/>
    </dgm:pt>
    <dgm:pt modelId="{379C531D-970A-4A70-B3A6-853EAFE79923}" type="pres">
      <dgm:prSet presAssocID="{18865171-3004-47E0-A2BB-CD2E88E70444}" presName="tile4text" presStyleLbl="node1" presStyleIdx="3" presStyleCnt="4">
        <dgm:presLayoutVars>
          <dgm:chMax val="0"/>
          <dgm:chPref val="0"/>
          <dgm:bulletEnabled val="1"/>
        </dgm:presLayoutVars>
      </dgm:prSet>
      <dgm:spPr/>
    </dgm:pt>
    <dgm:pt modelId="{5347C5BF-0786-4CEA-A47B-12DF8315D294}" type="pres">
      <dgm:prSet presAssocID="{18865171-3004-47E0-A2BB-CD2E88E70444}" presName="centerTile" presStyleLbl="fgShp" presStyleIdx="0" presStyleCnt="1" custScaleX="110474" custScaleY="50000">
        <dgm:presLayoutVars>
          <dgm:chMax val="0"/>
          <dgm:chPref val="0"/>
        </dgm:presLayoutVars>
      </dgm:prSet>
      <dgm:spPr/>
    </dgm:pt>
  </dgm:ptLst>
  <dgm:cxnLst>
    <dgm:cxn modelId="{12B1D23A-47EC-463C-B222-2BE1DA0DFE68}" type="presOf" srcId="{7AAA6FCB-8485-4877-8C8F-FB590F432638}" destId="{BAE7FB08-C0E3-44A4-A0F3-E1BB54E92462}" srcOrd="0" destOrd="0" presId="urn:microsoft.com/office/officeart/2005/8/layout/matrix1"/>
    <dgm:cxn modelId="{EA1E9441-D490-4138-9B37-DB957C362000}" type="presOf" srcId="{4B91DA54-D39E-4628-BF8C-24055F2220A1}" destId="{DD7FBB68-F49A-45F9-BFD4-360CDB9536B4}" srcOrd="1" destOrd="0" presId="urn:microsoft.com/office/officeart/2005/8/layout/matrix1"/>
    <dgm:cxn modelId="{1BA54A42-C3B8-4525-88F2-37C755DF5DE2}" srcId="{18865171-3004-47E0-A2BB-CD2E88E70444}" destId="{CDBA9F96-F8D4-411D-B213-F999D7F00575}" srcOrd="0" destOrd="0" parTransId="{1D904755-B364-40A4-80C6-1BA61E92B6DF}" sibTransId="{BC3FF19C-8AC1-4256-993A-E4A6C52833F6}"/>
    <dgm:cxn modelId="{CEFF794D-FD3B-43E8-83CB-EAF73CDD252F}" type="presOf" srcId="{4B91DA54-D39E-4628-BF8C-24055F2220A1}" destId="{3DBA588A-CB59-423A-A5D6-2E730AA50977}" srcOrd="0" destOrd="0" presId="urn:microsoft.com/office/officeart/2005/8/layout/matrix1"/>
    <dgm:cxn modelId="{70D6ABA8-964A-4070-B600-0EFDA4C56E2A}" srcId="{CDBA9F96-F8D4-411D-B213-F999D7F00575}" destId="{4B91DA54-D39E-4628-BF8C-24055F2220A1}" srcOrd="2" destOrd="0" parTransId="{021BA9C6-54B0-4A25-8316-CD57DD87BFD4}" sibTransId="{59BBAECE-CE5B-495F-8D48-88429D1198D8}"/>
    <dgm:cxn modelId="{EC876CAE-0BE1-4B6A-BC4E-EF378122B6D1}" type="presOf" srcId="{CDBA9F96-F8D4-411D-B213-F999D7F00575}" destId="{5347C5BF-0786-4CEA-A47B-12DF8315D294}" srcOrd="0" destOrd="0" presId="urn:microsoft.com/office/officeart/2005/8/layout/matrix1"/>
    <dgm:cxn modelId="{9F4709C2-FD07-4A95-850B-F0A7C879D13A}" type="presOf" srcId="{B2B1698E-8E78-4117-92CC-1A38BDD14DAD}" destId="{F3D0C6AE-E861-48BF-B488-FD13480401B6}" srcOrd="0" destOrd="0" presId="urn:microsoft.com/office/officeart/2005/8/layout/matrix1"/>
    <dgm:cxn modelId="{B4A111D0-52B9-421D-B7F1-70BC7453BA85}" srcId="{CDBA9F96-F8D4-411D-B213-F999D7F00575}" destId="{B2B1698E-8E78-4117-92CC-1A38BDD14DAD}" srcOrd="0" destOrd="0" parTransId="{2224612C-A429-4DCB-9806-1DF6BADF5BC3}" sibTransId="{844175A9-B49F-4FD5-B08C-08E7DCCE1D6F}"/>
    <dgm:cxn modelId="{3F5081D0-B297-4529-A37F-DB5359345FD4}" type="presOf" srcId="{8F2AE93B-7BD8-4543-A913-849C10BDA696}" destId="{C3701A70-A284-4FCF-8173-D593F12891D4}" srcOrd="0" destOrd="0" presId="urn:microsoft.com/office/officeart/2005/8/layout/matrix1"/>
    <dgm:cxn modelId="{8DFC70D2-9B8D-4D5F-8F68-BA8C774C87E1}" type="presOf" srcId="{B2B1698E-8E78-4117-92CC-1A38BDD14DAD}" destId="{A9ACA7F6-04EE-401E-84FC-95A7CA96DF9A}" srcOrd="1" destOrd="0" presId="urn:microsoft.com/office/officeart/2005/8/layout/matrix1"/>
    <dgm:cxn modelId="{BBB304D7-14D7-461F-B35B-CFD44BA84A26}" srcId="{CDBA9F96-F8D4-411D-B213-F999D7F00575}" destId="{7AAA6FCB-8485-4877-8C8F-FB590F432638}" srcOrd="3" destOrd="0" parTransId="{91B1AE09-6D88-47E1-8140-1786DE10934B}" sibTransId="{F6091FA2-68AD-4146-9999-40DF7237B19C}"/>
    <dgm:cxn modelId="{6FF98BDA-0611-4228-931E-60AA49CA76F2}" type="presOf" srcId="{8F2AE93B-7BD8-4543-A913-849C10BDA696}" destId="{D5F24841-3649-42AE-AB41-57C66CA46963}" srcOrd="1" destOrd="0" presId="urn:microsoft.com/office/officeart/2005/8/layout/matrix1"/>
    <dgm:cxn modelId="{2E75D8E8-EE6B-4CAA-9135-D70C5BFA5518}" srcId="{CDBA9F96-F8D4-411D-B213-F999D7F00575}" destId="{8F2AE93B-7BD8-4543-A913-849C10BDA696}" srcOrd="1" destOrd="0" parTransId="{86EA8462-BA14-42DC-B711-9C828C4FF196}" sibTransId="{62DCF8EC-3DC1-434C-A3EA-10ACB78EFFE1}"/>
    <dgm:cxn modelId="{0C13EBEE-8A1A-4707-94C4-6DFBA963521E}" type="presOf" srcId="{7AAA6FCB-8485-4877-8C8F-FB590F432638}" destId="{379C531D-970A-4A70-B3A6-853EAFE79923}" srcOrd="1" destOrd="0" presId="urn:microsoft.com/office/officeart/2005/8/layout/matrix1"/>
    <dgm:cxn modelId="{1EEDBFFC-0DEA-4547-BD2C-621283FAB578}" type="presOf" srcId="{18865171-3004-47E0-A2BB-CD2E88E70444}" destId="{F36C666B-1C77-4C53-8B0F-874F2661565C}" srcOrd="0" destOrd="0" presId="urn:microsoft.com/office/officeart/2005/8/layout/matrix1"/>
    <dgm:cxn modelId="{77143871-1A51-4A01-B014-93EFF00F2E90}" type="presParOf" srcId="{F36C666B-1C77-4C53-8B0F-874F2661565C}" destId="{284CAEDF-D47E-4FED-8048-B03BB69AAA73}" srcOrd="0" destOrd="0" presId="urn:microsoft.com/office/officeart/2005/8/layout/matrix1"/>
    <dgm:cxn modelId="{BA0ABF02-D471-44D9-B217-19123F3783A3}" type="presParOf" srcId="{284CAEDF-D47E-4FED-8048-B03BB69AAA73}" destId="{F3D0C6AE-E861-48BF-B488-FD13480401B6}" srcOrd="0" destOrd="0" presId="urn:microsoft.com/office/officeart/2005/8/layout/matrix1"/>
    <dgm:cxn modelId="{D2855316-0484-4ABD-B59E-BA19789A0696}" type="presParOf" srcId="{284CAEDF-D47E-4FED-8048-B03BB69AAA73}" destId="{A9ACA7F6-04EE-401E-84FC-95A7CA96DF9A}" srcOrd="1" destOrd="0" presId="urn:microsoft.com/office/officeart/2005/8/layout/matrix1"/>
    <dgm:cxn modelId="{7D92AC3A-CAC0-45AA-940E-ACD26556D994}" type="presParOf" srcId="{284CAEDF-D47E-4FED-8048-B03BB69AAA73}" destId="{C3701A70-A284-4FCF-8173-D593F12891D4}" srcOrd="2" destOrd="0" presId="urn:microsoft.com/office/officeart/2005/8/layout/matrix1"/>
    <dgm:cxn modelId="{5E26EC89-5633-4E88-9485-269C6787C264}" type="presParOf" srcId="{284CAEDF-D47E-4FED-8048-B03BB69AAA73}" destId="{D5F24841-3649-42AE-AB41-57C66CA46963}" srcOrd="3" destOrd="0" presId="urn:microsoft.com/office/officeart/2005/8/layout/matrix1"/>
    <dgm:cxn modelId="{1F815F5D-229F-477D-BF66-2E90ED6A7E71}" type="presParOf" srcId="{284CAEDF-D47E-4FED-8048-B03BB69AAA73}" destId="{3DBA588A-CB59-423A-A5D6-2E730AA50977}" srcOrd="4" destOrd="0" presId="urn:microsoft.com/office/officeart/2005/8/layout/matrix1"/>
    <dgm:cxn modelId="{6F7A2D2A-AB06-4168-BF26-50C1EC1D8C68}" type="presParOf" srcId="{284CAEDF-D47E-4FED-8048-B03BB69AAA73}" destId="{DD7FBB68-F49A-45F9-BFD4-360CDB9536B4}" srcOrd="5" destOrd="0" presId="urn:microsoft.com/office/officeart/2005/8/layout/matrix1"/>
    <dgm:cxn modelId="{2FCB2525-DE22-4113-99A6-7AFB53ED9BE1}" type="presParOf" srcId="{284CAEDF-D47E-4FED-8048-B03BB69AAA73}" destId="{BAE7FB08-C0E3-44A4-A0F3-E1BB54E92462}" srcOrd="6" destOrd="0" presId="urn:microsoft.com/office/officeart/2005/8/layout/matrix1"/>
    <dgm:cxn modelId="{CF96FEA3-F86D-4CD5-93A0-4FAA149F0BD0}" type="presParOf" srcId="{284CAEDF-D47E-4FED-8048-B03BB69AAA73}" destId="{379C531D-970A-4A70-B3A6-853EAFE79923}" srcOrd="7" destOrd="0" presId="urn:microsoft.com/office/officeart/2005/8/layout/matrix1"/>
    <dgm:cxn modelId="{B1912AA6-B2B7-4F39-B3CB-AA0A7033C910}" type="presParOf" srcId="{F36C666B-1C77-4C53-8B0F-874F2661565C}" destId="{5347C5BF-0786-4CEA-A47B-12DF8315D29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27F29-1ECF-4387-BB03-15592D7EDE49}">
      <dsp:nvSpPr>
        <dsp:cNvPr id="0" name=""/>
        <dsp:cNvSpPr/>
      </dsp:nvSpPr>
      <dsp:spPr>
        <a:xfrm>
          <a:off x="0" y="575750"/>
          <a:ext cx="8007018"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B1E645-B3ED-4E38-AC8F-8A6D436DEDD3}">
      <dsp:nvSpPr>
        <dsp:cNvPr id="0" name=""/>
        <dsp:cNvSpPr/>
      </dsp:nvSpPr>
      <dsp:spPr>
        <a:xfrm>
          <a:off x="400350" y="45929"/>
          <a:ext cx="6976490" cy="749780"/>
        </a:xfrm>
        <a:prstGeom prst="roundRect">
          <a:avLst/>
        </a:prstGeom>
        <a:solidFill>
          <a:srgbClr val="BD51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52" tIns="0" rIns="21185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Identification of Decentralized Components</a:t>
          </a:r>
        </a:p>
      </dsp:txBody>
      <dsp:txXfrm>
        <a:off x="436951" y="82530"/>
        <a:ext cx="6903288" cy="676578"/>
      </dsp:txXfrm>
    </dsp:sp>
    <dsp:sp modelId="{42DD73A3-5716-4749-B67F-925406D9CA57}">
      <dsp:nvSpPr>
        <dsp:cNvPr id="0" name=""/>
        <dsp:cNvSpPr/>
      </dsp:nvSpPr>
      <dsp:spPr>
        <a:xfrm>
          <a:off x="0" y="1445306"/>
          <a:ext cx="8007018"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223DD-8D93-40D3-9493-EB8474BF8F61}">
      <dsp:nvSpPr>
        <dsp:cNvPr id="0" name=""/>
        <dsp:cNvSpPr/>
      </dsp:nvSpPr>
      <dsp:spPr>
        <a:xfrm>
          <a:off x="414203" y="1141326"/>
          <a:ext cx="6964047" cy="630155"/>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52" tIns="0" rIns="21185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Understanding Implications</a:t>
          </a:r>
        </a:p>
      </dsp:txBody>
      <dsp:txXfrm>
        <a:off x="444965" y="1172088"/>
        <a:ext cx="6902523" cy="568631"/>
      </dsp:txXfrm>
    </dsp:sp>
    <dsp:sp modelId="{8FB1D664-EDB3-405B-91EF-A67E9C788CB1}">
      <dsp:nvSpPr>
        <dsp:cNvPr id="0" name=""/>
        <dsp:cNvSpPr/>
      </dsp:nvSpPr>
      <dsp:spPr>
        <a:xfrm>
          <a:off x="0" y="2412113"/>
          <a:ext cx="8007018"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707F75-A657-47C9-9E35-F305D0454D28}">
      <dsp:nvSpPr>
        <dsp:cNvPr id="0" name=""/>
        <dsp:cNvSpPr/>
      </dsp:nvSpPr>
      <dsp:spPr>
        <a:xfrm>
          <a:off x="400350" y="1996106"/>
          <a:ext cx="7041675" cy="681687"/>
        </a:xfrm>
        <a:prstGeom prst="roundRect">
          <a:avLst/>
        </a:prstGeom>
        <a:solidFill>
          <a:srgbClr val="0447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52" tIns="0" rIns="21185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Planning for Conduct</a:t>
          </a:r>
        </a:p>
      </dsp:txBody>
      <dsp:txXfrm>
        <a:off x="433627" y="2029383"/>
        <a:ext cx="6975121" cy="615133"/>
      </dsp:txXfrm>
    </dsp:sp>
    <dsp:sp modelId="{FCC21B22-C191-4CED-A97B-4973A8B5A29B}">
      <dsp:nvSpPr>
        <dsp:cNvPr id="0" name=""/>
        <dsp:cNvSpPr/>
      </dsp:nvSpPr>
      <dsp:spPr>
        <a:xfrm>
          <a:off x="0" y="3304817"/>
          <a:ext cx="8007018"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AF201E-8244-4861-B6D5-4689F811F5F3}">
      <dsp:nvSpPr>
        <dsp:cNvPr id="0" name=""/>
        <dsp:cNvSpPr/>
      </dsp:nvSpPr>
      <dsp:spPr>
        <a:xfrm>
          <a:off x="347936" y="2949767"/>
          <a:ext cx="7245974" cy="607583"/>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52" tIns="0" rIns="21185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Execution &amp; Monitoring</a:t>
          </a:r>
        </a:p>
      </dsp:txBody>
      <dsp:txXfrm>
        <a:off x="377596" y="2979427"/>
        <a:ext cx="7186654" cy="548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0C6AE-E861-48BF-B488-FD13480401B6}">
      <dsp:nvSpPr>
        <dsp:cNvPr id="0" name=""/>
        <dsp:cNvSpPr/>
      </dsp:nvSpPr>
      <dsp:spPr>
        <a:xfrm rot="16200000">
          <a:off x="775335" y="-775341"/>
          <a:ext cx="2438400" cy="3989070"/>
        </a:xfrm>
        <a:prstGeom prst="round1Rect">
          <a:avLst/>
        </a:prstGeom>
        <a:solidFill>
          <a:srgbClr val="BD51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a:p>
          <a:pPr marL="0" lvl="0" indent="0" algn="ctr" defTabSz="889000">
            <a:lnSpc>
              <a:spcPct val="90000"/>
            </a:lnSpc>
            <a:spcBef>
              <a:spcPct val="0"/>
            </a:spcBef>
            <a:spcAft>
              <a:spcPct val="35000"/>
            </a:spcAft>
            <a:buNone/>
          </a:pPr>
          <a:r>
            <a:rPr lang="en-US" sz="2000" b="1" kern="1200" dirty="0">
              <a:solidFill>
                <a:schemeClr val="bg1"/>
              </a:solidFill>
            </a:rPr>
            <a:t>IRB Requirements</a:t>
          </a:r>
        </a:p>
        <a:p>
          <a:pPr marL="0" lvl="0" indent="0" algn="l" defTabSz="889000">
            <a:lnSpc>
              <a:spcPct val="90000"/>
            </a:lnSpc>
            <a:spcBef>
              <a:spcPct val="0"/>
            </a:spcBef>
            <a:spcAft>
              <a:spcPct val="35000"/>
            </a:spcAft>
            <a:buNone/>
          </a:pPr>
          <a:r>
            <a:rPr lang="en-US" sz="1800" b="0" kern="1200" dirty="0">
              <a:solidFill>
                <a:schemeClr val="bg1"/>
              </a:solidFill>
            </a:rPr>
            <a:t>The decentralized components of the trial should be transparent to the IRB- Is the site participating in all components?</a:t>
          </a:r>
        </a:p>
        <a:p>
          <a:pPr marL="0" lvl="0" indent="0" algn="l" defTabSz="889000">
            <a:lnSpc>
              <a:spcPct val="90000"/>
            </a:lnSpc>
            <a:spcBef>
              <a:spcPct val="0"/>
            </a:spcBef>
            <a:spcAft>
              <a:spcPct val="35000"/>
            </a:spcAft>
            <a:buNone/>
          </a:pPr>
          <a:r>
            <a:rPr lang="en-US" sz="1800" b="0" kern="1200" dirty="0">
              <a:solidFill>
                <a:schemeClr val="bg1"/>
              </a:solidFill>
            </a:rPr>
            <a:t>3</a:t>
          </a:r>
          <a:r>
            <a:rPr lang="en-US" sz="1800" b="0" kern="1200" baseline="30000" dirty="0">
              <a:solidFill>
                <a:schemeClr val="bg1"/>
              </a:solidFill>
            </a:rPr>
            <a:t>rd</a:t>
          </a:r>
          <a:r>
            <a:rPr lang="en-US" sz="1800" b="0" kern="1200" dirty="0">
              <a:solidFill>
                <a:schemeClr val="bg1"/>
              </a:solidFill>
            </a:rPr>
            <a:t> party vendors may be engaged and need separate IRB approval</a:t>
          </a:r>
        </a:p>
      </dsp:txBody>
      <dsp:txXfrm rot="5400000">
        <a:off x="-1" y="-6"/>
        <a:ext cx="3989070" cy="1828800"/>
      </dsp:txXfrm>
    </dsp:sp>
    <dsp:sp modelId="{C3701A70-A284-4FCF-8173-D593F12891D4}">
      <dsp:nvSpPr>
        <dsp:cNvPr id="0" name=""/>
        <dsp:cNvSpPr/>
      </dsp:nvSpPr>
      <dsp:spPr>
        <a:xfrm>
          <a:off x="3989070" y="0"/>
          <a:ext cx="3989070" cy="2400897"/>
        </a:xfrm>
        <a:prstGeom prst="round1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chemeClr val="bg1"/>
            </a:solidFill>
          </a:endParaRPr>
        </a:p>
        <a:p>
          <a:pPr marL="0" lvl="0" indent="0" algn="ctr" defTabSz="1066800">
            <a:lnSpc>
              <a:spcPct val="90000"/>
            </a:lnSpc>
            <a:spcBef>
              <a:spcPct val="0"/>
            </a:spcBef>
            <a:spcAft>
              <a:spcPct val="35000"/>
            </a:spcAft>
            <a:buNone/>
          </a:pPr>
          <a:r>
            <a:rPr lang="en-US" sz="2000" b="1" kern="1200" dirty="0">
              <a:solidFill>
                <a:schemeClr val="bg1"/>
              </a:solidFill>
            </a:rPr>
            <a:t>Contractual Considerations</a:t>
          </a:r>
        </a:p>
        <a:p>
          <a:pPr marL="0" lvl="0" indent="0" algn="r" defTabSz="1066800">
            <a:lnSpc>
              <a:spcPct val="90000"/>
            </a:lnSpc>
            <a:spcBef>
              <a:spcPct val="0"/>
            </a:spcBef>
            <a:spcAft>
              <a:spcPct val="35000"/>
            </a:spcAft>
            <a:buNone/>
          </a:pPr>
          <a:r>
            <a:rPr lang="en-US" sz="1600" b="0" kern="1200" dirty="0">
              <a:solidFill>
                <a:schemeClr val="bg1"/>
              </a:solidFill>
            </a:rPr>
            <a:t>Many organizations have standard contractual requirements to indemnify the site/PI from the acts of 3</a:t>
          </a:r>
          <a:r>
            <a:rPr lang="en-US" sz="1600" b="0" kern="1200" baseline="30000" dirty="0">
              <a:solidFill>
                <a:schemeClr val="bg1"/>
              </a:solidFill>
            </a:rPr>
            <a:t>rd</a:t>
          </a:r>
          <a:r>
            <a:rPr lang="en-US" sz="1600" b="0" kern="1200" dirty="0">
              <a:solidFill>
                <a:schemeClr val="bg1"/>
              </a:solidFill>
            </a:rPr>
            <a:t> parties. Is your contracting team aware of the 3</a:t>
          </a:r>
          <a:r>
            <a:rPr lang="en-US" sz="1600" b="0" kern="1200" baseline="30000" dirty="0">
              <a:solidFill>
                <a:schemeClr val="bg1"/>
              </a:solidFill>
            </a:rPr>
            <a:t>rd</a:t>
          </a:r>
          <a:r>
            <a:rPr lang="en-US" sz="1600" b="0" kern="1200" dirty="0">
              <a:solidFill>
                <a:schemeClr val="bg1"/>
              </a:solidFill>
            </a:rPr>
            <a:t> party engagement? Delays in identification may lead to contracting delays </a:t>
          </a:r>
        </a:p>
      </dsp:txBody>
      <dsp:txXfrm>
        <a:off x="3989070" y="0"/>
        <a:ext cx="3989070" cy="1800673"/>
      </dsp:txXfrm>
    </dsp:sp>
    <dsp:sp modelId="{3DBA588A-CB59-423A-A5D6-2E730AA50977}">
      <dsp:nvSpPr>
        <dsp:cNvPr id="0" name=""/>
        <dsp:cNvSpPr/>
      </dsp:nvSpPr>
      <dsp:spPr>
        <a:xfrm rot="10800000">
          <a:off x="0" y="2423714"/>
          <a:ext cx="3989070" cy="2438400"/>
        </a:xfrm>
        <a:prstGeom prst="round1Rect">
          <a:avLst/>
        </a:prstGeom>
        <a:solidFill>
          <a:srgbClr val="0447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Communications</a:t>
          </a:r>
        </a:p>
        <a:p>
          <a:pPr marL="0" lvl="0" indent="0" algn="l" defTabSz="1066800">
            <a:lnSpc>
              <a:spcPct val="90000"/>
            </a:lnSpc>
            <a:spcBef>
              <a:spcPct val="0"/>
            </a:spcBef>
            <a:spcAft>
              <a:spcPct val="35000"/>
            </a:spcAft>
            <a:buNone/>
          </a:pPr>
          <a:r>
            <a:rPr lang="en-US" sz="1800" kern="1200" dirty="0">
              <a:solidFill>
                <a:schemeClr val="bg1"/>
              </a:solidFill>
            </a:rPr>
            <a:t>Some protocols give specificity about expectations of communications between vendors and the site for “decentralized” components but MANY do not. Defining a communication plan is critical.</a:t>
          </a:r>
          <a:endParaRPr lang="en-US" sz="2000" kern="1200" dirty="0">
            <a:solidFill>
              <a:schemeClr val="bg1"/>
            </a:solidFill>
          </a:endParaRPr>
        </a:p>
        <a:p>
          <a:pPr marL="0" lvl="0" indent="0" algn="ctr" defTabSz="1066800">
            <a:lnSpc>
              <a:spcPct val="90000"/>
            </a:lnSpc>
            <a:spcBef>
              <a:spcPct val="0"/>
            </a:spcBef>
            <a:spcAft>
              <a:spcPct val="35000"/>
            </a:spcAft>
            <a:buNone/>
          </a:pPr>
          <a:endParaRPr lang="en-US" sz="1800" kern="1200" dirty="0">
            <a:solidFill>
              <a:schemeClr val="bg1"/>
            </a:solidFill>
          </a:endParaRPr>
        </a:p>
      </dsp:txBody>
      <dsp:txXfrm rot="10800000">
        <a:off x="0" y="3033314"/>
        <a:ext cx="3989070" cy="1828800"/>
      </dsp:txXfrm>
    </dsp:sp>
    <dsp:sp modelId="{BAE7FB08-C0E3-44A4-A0F3-E1BB54E92462}">
      <dsp:nvSpPr>
        <dsp:cNvPr id="0" name=""/>
        <dsp:cNvSpPr/>
      </dsp:nvSpPr>
      <dsp:spPr>
        <a:xfrm rot="5400000">
          <a:off x="4735034" y="1648379"/>
          <a:ext cx="2497141" cy="3989070"/>
        </a:xfrm>
        <a:prstGeom prst="round1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Study Team Responsibilities</a:t>
          </a:r>
        </a:p>
        <a:p>
          <a:pPr marL="0" lvl="0" indent="0" algn="ctr" defTabSz="889000">
            <a:lnSpc>
              <a:spcPct val="90000"/>
            </a:lnSpc>
            <a:spcBef>
              <a:spcPct val="0"/>
            </a:spcBef>
            <a:spcAft>
              <a:spcPct val="35000"/>
            </a:spcAft>
            <a:buNone/>
          </a:pPr>
          <a:r>
            <a:rPr lang="en-US" sz="1800" kern="1200" dirty="0">
              <a:solidFill>
                <a:schemeClr val="bg1"/>
              </a:solidFill>
            </a:rPr>
            <a:t>Protocols may include terminology that instills additional responsibilities for the site- E.g. Investigator will “qualify” the 3</a:t>
          </a:r>
          <a:r>
            <a:rPr lang="en-US" sz="1800" kern="1200" baseline="30000" dirty="0">
              <a:solidFill>
                <a:schemeClr val="bg1"/>
              </a:solidFill>
            </a:rPr>
            <a:t>rd</a:t>
          </a:r>
          <a:r>
            <a:rPr lang="en-US" sz="1800" kern="1200" dirty="0">
              <a:solidFill>
                <a:schemeClr val="bg1"/>
              </a:solidFill>
            </a:rPr>
            <a:t> party, Investigator is responsible for “training” on delegated responsibilities. </a:t>
          </a:r>
        </a:p>
        <a:p>
          <a:pPr marL="0" lvl="0" indent="0" algn="ctr" defTabSz="889000">
            <a:lnSpc>
              <a:spcPct val="90000"/>
            </a:lnSpc>
            <a:spcBef>
              <a:spcPct val="0"/>
            </a:spcBef>
            <a:spcAft>
              <a:spcPct val="35000"/>
            </a:spcAft>
            <a:buNone/>
          </a:pPr>
          <a:endParaRPr lang="en-US" sz="2000" kern="1200" dirty="0">
            <a:solidFill>
              <a:schemeClr val="bg1"/>
            </a:solidFill>
          </a:endParaRPr>
        </a:p>
      </dsp:txBody>
      <dsp:txXfrm rot="-5400000">
        <a:off x="3989070" y="3018629"/>
        <a:ext cx="3989070" cy="1872855"/>
      </dsp:txXfrm>
    </dsp:sp>
    <dsp:sp modelId="{5347C5BF-0786-4CEA-A47B-12DF8315D294}">
      <dsp:nvSpPr>
        <dsp:cNvPr id="0" name=""/>
        <dsp:cNvSpPr/>
      </dsp:nvSpPr>
      <dsp:spPr>
        <a:xfrm>
          <a:off x="2667004" y="2133600"/>
          <a:ext cx="2644131" cy="6096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Key Considerations </a:t>
          </a:r>
        </a:p>
      </dsp:txBody>
      <dsp:txXfrm>
        <a:off x="2696762" y="2163358"/>
        <a:ext cx="2584615" cy="5500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AE0F445-46E7-40C5-8A6F-8330D75B5DBD}" type="datetime1">
              <a:rPr lang="en-US" altLang="en-US"/>
              <a:pPr/>
              <a:t>9/11/2024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2F4298-74C4-488D-8A05-90EA9B9CCB4B}" type="slidenum">
              <a:rPr lang="en-US" altLang="en-US"/>
              <a:pPr/>
              <a:t>‹#›</a:t>
            </a:fld>
            <a:endParaRPr lang="en-US" altLang="en-US"/>
          </a:p>
        </p:txBody>
      </p:sp>
    </p:spTree>
    <p:extLst>
      <p:ext uri="{BB962C8B-B14F-4D97-AF65-F5344CB8AC3E}">
        <p14:creationId xmlns:p14="http://schemas.microsoft.com/office/powerpoint/2010/main" val="1970951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210D00-433E-49D0-BAD6-0EC10D3FA172}" type="slidenum">
              <a:rPr lang="en-US" altLang="en-US"/>
              <a:pPr/>
              <a:t>‹#›</a:t>
            </a:fld>
            <a:endParaRPr lang="en-US" altLang="en-US"/>
          </a:p>
        </p:txBody>
      </p:sp>
    </p:spTree>
    <p:extLst>
      <p:ext uri="{BB962C8B-B14F-4D97-AF65-F5344CB8AC3E}">
        <p14:creationId xmlns:p14="http://schemas.microsoft.com/office/powerpoint/2010/main" val="1668567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53D1209-F932-46D6-88AE-0A29AC973D51}" type="slidenum">
              <a:rPr lang="en-US" altLang="en-US" sz="1200"/>
              <a:pPr/>
              <a:t>1</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9298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E2A84"/>
                </a:solidFill>
                <a:cs typeface="Arial" panose="020B0604020202020204" pitchFamily="34" charset="0"/>
              </a:rPr>
              <a:t>Committee established to review and approve federally funded research involving human subjects (to protect the rights and welfare). To ensure that all human subject research is conducted in accordance with all federal, institutional, and ethical guidelines. </a:t>
            </a:r>
            <a:r>
              <a:rPr lang="en-US" sz="1200" b="0" dirty="0">
                <a:cs typeface="Arial" panose="020B0604020202020204" pitchFamily="34" charset="0"/>
              </a:rPr>
              <a:t>Also know</a:t>
            </a:r>
            <a:r>
              <a:rPr lang="en-US" sz="1200" b="0" baseline="0" dirty="0">
                <a:cs typeface="Arial" panose="020B0604020202020204" pitchFamily="34" charset="0"/>
              </a:rPr>
              <a:t>n as an independent ethics committee (IEC), ethical review board (ERB), or research ethics board (REB) in other countries.</a:t>
            </a:r>
            <a:endParaRPr lang="en-US" sz="1200" b="0" baseline="0" dirty="0">
              <a:solidFill>
                <a:schemeClr val="tx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E2A84"/>
                </a:solidFill>
                <a:cs typeface="Arial" panose="020B0604020202020204" pitchFamily="34" charset="0"/>
              </a:rPr>
              <a:t>No one can be objective about their own work – history bears this out but it is true. People underestimate the risks involved with areas they are very familiar (procedures, CT scans, names on consent documents, surveys on sensitive issues, etc.).  And overestimate the benefit of things important to them.</a:t>
            </a:r>
          </a:p>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13</a:t>
            </a:fld>
            <a:endParaRPr lang="en-US" dirty="0"/>
          </a:p>
        </p:txBody>
      </p:sp>
    </p:spTree>
    <p:extLst>
      <p:ext uri="{BB962C8B-B14F-4D97-AF65-F5344CB8AC3E}">
        <p14:creationId xmlns:p14="http://schemas.microsoft.com/office/powerpoint/2010/main" val="2209379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white">
          <a:xfrm>
            <a:off x="819150" y="6477000"/>
            <a:ext cx="1905000" cy="381000"/>
          </a:xfrm>
        </p:spPr>
        <p:txBody>
          <a:bodyPr/>
          <a:lstStyle>
            <a:lvl1pPr>
              <a:defRPr>
                <a:solidFill>
                  <a:schemeClr val="bg1"/>
                </a:solidFill>
              </a:defRPr>
            </a:lvl1pPr>
          </a:lstStyle>
          <a:p>
            <a:fld id="{B17BEC1C-7938-46BC-B233-5F10A87FCA90}" type="datetime1">
              <a:rPr lang="en-US" altLang="en-US" smtClean="0"/>
              <a:t>9/11/2024</a:t>
            </a:fld>
            <a:endParaRPr lang="en-US" altLang="en-US">
              <a:latin typeface="Times" panose="02020603050405020304" pitchFamily="18" charset="0"/>
            </a:endParaRPr>
          </a:p>
        </p:txBody>
      </p:sp>
      <p:sp>
        <p:nvSpPr>
          <p:cNvPr id="6" name="Rectangle 6"/>
          <p:cNvSpPr>
            <a:spLocks noGrp="1" noChangeArrowheads="1"/>
          </p:cNvSpPr>
          <p:nvPr>
            <p:ph type="ftr" sz="quarter" idx="11"/>
          </p:nvPr>
        </p:nvSpPr>
        <p:spPr bwMode="white">
          <a:xfrm>
            <a:off x="3124200" y="6477000"/>
            <a:ext cx="2895600" cy="381000"/>
          </a:xfrm>
        </p:spPr>
        <p:txBody>
          <a:bodyPr/>
          <a:lstStyle>
            <a:lvl1pPr>
              <a:defRPr>
                <a:solidFill>
                  <a:schemeClr val="bg1"/>
                </a:solidFill>
              </a:defRPr>
            </a:lvl1pPr>
          </a:lstStyle>
          <a:p>
            <a:endParaRPr lang="en-US" altLang="en-US"/>
          </a:p>
        </p:txBody>
      </p:sp>
      <p:sp>
        <p:nvSpPr>
          <p:cNvPr id="7" name="Rectangle 7"/>
          <p:cNvSpPr>
            <a:spLocks noGrp="1" noChangeArrowheads="1"/>
          </p:cNvSpPr>
          <p:nvPr>
            <p:ph type="sldNum" sz="quarter" idx="12"/>
          </p:nvPr>
        </p:nvSpPr>
        <p:spPr bwMode="white">
          <a:xfrm>
            <a:off x="6705600" y="6477000"/>
            <a:ext cx="1905000" cy="381000"/>
          </a:xfrm>
        </p:spPr>
        <p:txBody>
          <a:bodyPr/>
          <a:lstStyle>
            <a:lvl1pPr>
              <a:defRPr>
                <a:solidFill>
                  <a:schemeClr val="bg1"/>
                </a:solidFill>
              </a:defRPr>
            </a:lvl1pPr>
          </a:lstStyle>
          <a:p>
            <a:fld id="{9A2EC312-1051-4ACD-B936-194C2C0F4616}" type="slidenum">
              <a:rPr lang="en-US" altLang="en-US"/>
              <a:pPr/>
              <a:t>‹#›</a:t>
            </a:fld>
            <a:endParaRPr lang="en-US" altLang="en-US"/>
          </a:p>
        </p:txBody>
      </p:sp>
    </p:spTree>
    <p:extLst>
      <p:ext uri="{BB962C8B-B14F-4D97-AF65-F5344CB8AC3E}">
        <p14:creationId xmlns:p14="http://schemas.microsoft.com/office/powerpoint/2010/main" val="186773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E2B6D82-9966-41B2-A943-BB0FBF46A6C2}" type="datetime1">
              <a:rPr lang="en-US" altLang="en-US" smtClean="0"/>
              <a:t>9/11/2024</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A7CB13-7CD7-4D56-A47E-19460908CC1D}"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45925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0FA14B-23D2-47D3-9818-D985BEEFAAEB}" type="datetime1">
              <a:rPr lang="en-US" altLang="en-US" smtClean="0"/>
              <a:t>9/11/2024</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72EA5D-8B42-480F-93F7-C96F50FC2742}"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22494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0"/>
            <a:ext cx="8001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a:t>Click to edit Master title style</a:t>
            </a:r>
            <a:endParaRPr lang="en-US" dirty="0"/>
          </a:p>
        </p:txBody>
      </p:sp>
      <p:sp>
        <p:nvSpPr>
          <p:cNvPr id="8" name="Text Placeholder 7"/>
          <p:cNvSpPr>
            <a:spLocks noGrp="1"/>
          </p:cNvSpPr>
          <p:nvPr>
            <p:ph type="body" sz="quarter" idx="10"/>
          </p:nvPr>
        </p:nvSpPr>
        <p:spPr>
          <a:xfrm>
            <a:off x="576072" y="1261872"/>
            <a:ext cx="8001000" cy="2283702"/>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566737" y="6502637"/>
            <a:ext cx="117020" cy="115416"/>
          </a:xfrm>
          <a:prstGeom prst="rect">
            <a:avLst/>
          </a:prstGeom>
        </p:spPr>
        <p:txBody>
          <a:bodyPr vert="horz" wrap="none" lIns="0" tIns="0" rIns="0" bIns="0" rtlCol="0" anchor="ctr">
            <a:spAutoFit/>
          </a:bodyPr>
          <a:lstStyle>
            <a:lvl1pPr algn="l">
              <a:defRPr sz="750">
                <a:solidFill>
                  <a:schemeClr val="bg2"/>
                </a:solidFill>
              </a:defRPr>
            </a:lvl1pPr>
          </a:lstStyle>
          <a:p>
            <a:fld id="{1C026648-BCB3-47E3-8128-611D1202DC8A}" type="slidenum">
              <a:rPr lang="en-US" smtClean="0"/>
              <a:pPr/>
              <a:t>‹#›</a:t>
            </a:fld>
            <a:endParaRPr lang="en-US" dirty="0"/>
          </a:p>
        </p:txBody>
      </p:sp>
    </p:spTree>
    <p:extLst>
      <p:ext uri="{BB962C8B-B14F-4D97-AF65-F5344CB8AC3E}">
        <p14:creationId xmlns:p14="http://schemas.microsoft.com/office/powerpoint/2010/main" val="321167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29C64C8-9BE9-463D-A01D-06A967DCAA38}" type="datetime1">
              <a:rPr lang="en-US" altLang="en-US" smtClean="0"/>
              <a:t>9/11/2024</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4564F7-5BC1-417F-9C68-E7A290AEDAC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48661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0921235-45F5-4572-AECE-6989331055B4}" type="datetime1">
              <a:rPr lang="en-US" altLang="en-US" smtClean="0"/>
              <a:t>9/11/2024</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B43851-4082-4326-85E8-C335F97DC72D}"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05659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3A60401-8521-4641-AAAB-2B7400CBAE55}" type="datetime1">
              <a:rPr lang="en-US" altLang="en-US" smtClean="0"/>
              <a:t>9/11/2024</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969B1B-DF6D-4E18-A47B-E20BCF2ECD3C}"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07462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5643F92-1F7D-42D2-97E4-50FEFA77DF42}" type="datetime1">
              <a:rPr lang="en-US" altLang="en-US" smtClean="0"/>
              <a:t>9/11/2024</a:t>
            </a:fld>
            <a:endParaRPr lang="en-US" altLang="en-US">
              <a:latin typeface="Times" panose="02020603050405020304" pitchFamily="18" charset="0"/>
            </a:endParaRPr>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72D1893-D71A-4CC3-B9AD-442AE13AC8B8}"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88479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BAA4A6A-60F9-4534-89CA-AD97049A945D}" type="datetime1">
              <a:rPr lang="en-US" altLang="en-US" smtClean="0"/>
              <a:t>9/11/2024</a:t>
            </a:fld>
            <a:endParaRPr lang="en-US" altLang="en-US">
              <a:latin typeface="Times" panose="02020603050405020304" pitchFamily="18" charset="0"/>
            </a:endParaRP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0BD319-1EDD-43B8-9287-E333F3564AC5}"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94901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86CB7DE-E10E-4B4E-B595-94038573B0CC}" type="datetime1">
              <a:rPr lang="en-US" altLang="en-US" smtClean="0"/>
              <a:t>9/11/2024</a:t>
            </a:fld>
            <a:endParaRPr lang="en-US" altLang="en-US">
              <a:latin typeface="Times" panose="02020603050405020304" pitchFamily="18" charset="0"/>
            </a:endParaRPr>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CA5B1CE-3C3B-48AB-96AA-77A355B39107}"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420131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D0D7DF4-1408-426A-8BE4-B74CE0DCEA9B}" type="datetime1">
              <a:rPr lang="en-US" altLang="en-US" smtClean="0"/>
              <a:t>9/11/2024</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EA957DC-163F-45AA-A220-D87667576310}"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73153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89179D-AA1A-4C86-A0C0-5A3FAAF7F7BA}" type="datetime1">
              <a:rPr lang="en-US" altLang="en-US" smtClean="0"/>
              <a:t>9/11/2024</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EDD9D34-7E25-44A3-99E5-AE24CCB6E4CD}"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99379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809625" y="3905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anose="020B0604020202020204" pitchFamily="34" charset="0"/>
              </a:defRPr>
            </a:lvl1pPr>
          </a:lstStyle>
          <a:p>
            <a:fld id="{AC921241-630F-45D6-A6F2-62EE2E741F72}" type="datetime1">
              <a:rPr lang="en-US" altLang="en-US" smtClean="0"/>
              <a:t>9/11/2024</a:t>
            </a:fld>
            <a:endParaRPr lang="en-US" altLang="en-US"/>
          </a:p>
        </p:txBody>
      </p:sp>
      <p:sp>
        <p:nvSpPr>
          <p:cNvPr id="1029" name="Rectangle 5"/>
          <p:cNvSpPr>
            <a:spLocks noGrp="1" noChangeArrowheads="1"/>
          </p:cNvSpPr>
          <p:nvPr>
            <p:ph type="ftr" sz="quarter" idx="3"/>
          </p:nvPr>
        </p:nvSpPr>
        <p:spPr bwMode="black">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Arial" panose="020B0604020202020204" pitchFamily="34" charset="0"/>
              </a:defRPr>
            </a:lvl1pPr>
          </a:lstStyle>
          <a:p>
            <a:endParaRPr lang="en-US" altLang="en-US"/>
          </a:p>
        </p:txBody>
      </p:sp>
      <p:sp>
        <p:nvSpPr>
          <p:cNvPr id="1030" name="Rectangle 6"/>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defRPr>
            </a:lvl1pPr>
          </a:lstStyle>
          <a:p>
            <a:fld id="{D7F33CA9-0A99-4501-9352-0BD094120FA0}" type="slidenum">
              <a:rPr lang="en-US" altLang="en-US"/>
              <a:pPr/>
              <a:t>‹#›</a:t>
            </a:fld>
            <a:endParaRPr lang="en-US" altLang="en-US">
              <a:solidFill>
                <a:srgbClr val="002C77"/>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rtl="0" eaLnBrk="1" fontAlgn="base" hangingPunct="1">
        <a:spcBef>
          <a:spcPct val="0"/>
        </a:spcBef>
        <a:spcAft>
          <a:spcPct val="0"/>
        </a:spcAft>
        <a:defRPr sz="3600" b="1">
          <a:solidFill>
            <a:srgbClr val="254B8E"/>
          </a:solidFill>
          <a:latin typeface="+mj-lt"/>
          <a:ea typeface="ＭＳ Ｐゴシック"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ubmed.ncbi.nlm.nih.gov/37654775/"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pubmed.ncbi.nlm.nih.gov/37654775/"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10928696/"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opkinsmedicine.org/institutional-review-board/guidelines-policies/guidelines/sponsor-contracted-thirdparty-collaborato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hopkinsmedicine.org/institutional-review-board/guidelines-policies/guidelines/decentralized-clinical-trials-faq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Opportunities%20and%20Challenges%20for%20Decentralized%20Clinical%20Trials:%20European%20Regulators&#8217;%20Perspective" TargetMode="External"/><Relationship Id="rId2" Type="http://schemas.openxmlformats.org/officeDocument/2006/relationships/hyperlink" Target="https://acrpnet.org/decentralized-clinical-trials-perspectives-for-clinical-research-professionals/" TargetMode="External"/><Relationship Id="rId1" Type="http://schemas.openxmlformats.org/officeDocument/2006/relationships/slideLayout" Target="../slideLayouts/slideLayout2.xml"/><Relationship Id="rId6" Type="http://schemas.openxmlformats.org/officeDocument/2006/relationships/hyperlink" Target="https://www.fda.gov/media/167696/download" TargetMode="External"/><Relationship Id="rId5" Type="http://schemas.openxmlformats.org/officeDocument/2006/relationships/hyperlink" Target="https://pubmed.ncbi.nlm.nih.gov/37654775/" TargetMode="External"/><Relationship Id="rId4" Type="http://schemas.openxmlformats.org/officeDocument/2006/relationships/hyperlink" Target="https://www.ncbi.nlm.nih.gov/pmc/articles/PMC1092869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singl16@jhmi.edu" TargetMode="External"/><Relationship Id="rId2" Type="http://schemas.openxmlformats.org/officeDocument/2006/relationships/hyperlink" Target="https://teams.microsoft.com/l/chat/0/0?users=msingl16@j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dvarra.com/solutions-for/clinical-technology-by-need/decentralized-clinical-trial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381001" y="3124200"/>
            <a:ext cx="8229600" cy="1143000"/>
          </a:xfrm>
        </p:spPr>
        <p:txBody>
          <a:bodyPr/>
          <a:lstStyle/>
          <a:p>
            <a:pPr algn="ctr"/>
            <a:r>
              <a:rPr lang="en-US" sz="4000" dirty="0"/>
              <a:t>Remote Research: Navigating De-Centralized Trials</a:t>
            </a:r>
            <a:br>
              <a:rPr lang="en-US" sz="3200" dirty="0"/>
            </a:br>
            <a:r>
              <a:rPr lang="en-US" sz="2400" i="1" dirty="0"/>
              <a:t>Considerations for Study Teams and the Human Research Protections Program (HRPP)  </a:t>
            </a:r>
            <a:br>
              <a:rPr lang="en-US" sz="2400" dirty="0"/>
            </a:br>
            <a:r>
              <a:rPr lang="en-US" i="1" dirty="0"/>
              <a:t> </a:t>
            </a:r>
            <a:br>
              <a:rPr lang="en-US" dirty="0"/>
            </a:br>
            <a:br>
              <a:rPr lang="en-US" sz="2800" dirty="0"/>
            </a:br>
            <a:br>
              <a:rPr lang="en-US" sz="2800" dirty="0"/>
            </a:br>
            <a:br>
              <a:rPr lang="en-US" altLang="en-US" sz="2800" dirty="0">
                <a:ea typeface="ＭＳ Ｐゴシック" panose="020B0600070205080204" pitchFamily="34" charset="-128"/>
              </a:rPr>
            </a:br>
            <a:r>
              <a:rPr lang="en-US" altLang="en-US" sz="2800" dirty="0">
                <a:ea typeface="ＭＳ Ｐゴシック" panose="020B0600070205080204" pitchFamily="34" charset="-128"/>
              </a:rPr>
              <a:t>September 13, 2024</a:t>
            </a:r>
            <a:br>
              <a:rPr lang="en-US" altLang="en-US" sz="3200" dirty="0">
                <a:ea typeface="ＭＳ Ｐゴシック" panose="020B0600070205080204" pitchFamily="34" charset="-128"/>
              </a:rPr>
            </a:br>
            <a:endParaRPr lang="en-US" altLang="en-US" sz="3400" b="0" dirty="0">
              <a:ea typeface="ＭＳ Ｐゴシック" panose="020B0600070205080204" pitchFamily="34" charset="-128"/>
            </a:endParaRPr>
          </a:p>
        </p:txBody>
      </p:sp>
      <p:sp>
        <p:nvSpPr>
          <p:cNvPr id="15365" name="Rectangle 3"/>
          <p:cNvSpPr>
            <a:spLocks noGrp="1" noChangeArrowheads="1"/>
          </p:cNvSpPr>
          <p:nvPr>
            <p:ph type="subTitle" idx="1"/>
          </p:nvPr>
        </p:nvSpPr>
        <p:spPr>
          <a:xfrm>
            <a:off x="381001" y="5638800"/>
            <a:ext cx="8229599" cy="914400"/>
          </a:xfrm>
        </p:spPr>
        <p:txBody>
          <a:bodyPr/>
          <a:lstStyle/>
          <a:p>
            <a:pPr algn="ctr" eaLnBrk="1" hangingPunct="1">
              <a:spcBef>
                <a:spcPts val="0"/>
              </a:spcBef>
            </a:pPr>
            <a:r>
              <a:rPr lang="en-US" altLang="en-US" sz="2000" dirty="0">
                <a:ea typeface="ＭＳ Ｐゴシック" panose="020B0600070205080204" pitchFamily="34" charset="-128"/>
              </a:rPr>
              <a:t>Megan Kasimatis Singleton, JD, MBE, CIP</a:t>
            </a:r>
          </a:p>
          <a:p>
            <a:pPr algn="ctr" eaLnBrk="1" hangingPunct="1">
              <a:spcBef>
                <a:spcPts val="0"/>
              </a:spcBef>
            </a:pPr>
            <a:r>
              <a:rPr lang="en-US" altLang="en-US" sz="2000" dirty="0">
                <a:ea typeface="ＭＳ Ｐゴシック" panose="020B0600070205080204" pitchFamily="34" charset="-128"/>
              </a:rPr>
              <a:t>Associate Dean for Human Research Protections</a:t>
            </a:r>
          </a:p>
          <a:p>
            <a:pPr algn="ctr" eaLnBrk="1" hangingPunct="1">
              <a:spcBef>
                <a:spcPts val="0"/>
              </a:spcBef>
            </a:pPr>
            <a:r>
              <a:rPr lang="en-US" altLang="en-US" sz="2000" dirty="0">
                <a:ea typeface="ＭＳ Ｐゴシック" panose="020B0600070205080204" pitchFamily="34" charset="-128"/>
              </a:rPr>
              <a:t>Johns Hopkins University School of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543799" cy="752168"/>
          </a:xfrm>
        </p:spPr>
        <p:txBody>
          <a:bodyPr>
            <a:noAutofit/>
          </a:bodyPr>
          <a:lstStyle/>
          <a:p>
            <a:r>
              <a:rPr lang="en-US" sz="2800" dirty="0"/>
              <a:t>The Trial IS a Decentralized Trial- Now What? </a:t>
            </a:r>
          </a:p>
        </p:txBody>
      </p:sp>
      <p:graphicFrame>
        <p:nvGraphicFramePr>
          <p:cNvPr id="6" name="Diagram 5"/>
          <p:cNvGraphicFramePr/>
          <p:nvPr>
            <p:extLst>
              <p:ext uri="{D42A27DB-BD31-4B8C-83A1-F6EECF244321}">
                <p14:modId xmlns:p14="http://schemas.microsoft.com/office/powerpoint/2010/main" val="2483972477"/>
              </p:ext>
            </p:extLst>
          </p:nvPr>
        </p:nvGraphicFramePr>
        <p:xfrm>
          <a:off x="457200" y="1752600"/>
          <a:ext cx="797814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68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90525"/>
            <a:ext cx="7315200" cy="1143000"/>
          </a:xfrm>
        </p:spPr>
        <p:txBody>
          <a:bodyPr/>
          <a:lstStyle/>
          <a:p>
            <a:r>
              <a:rPr lang="en-US" sz="2800" dirty="0"/>
              <a:t>Understand local reviews that may be required and how to trigger/secure them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716" y="3036901"/>
            <a:ext cx="3307193" cy="2643867"/>
          </a:xfrm>
          <a:prstGeom prst="rect">
            <a:avLst/>
          </a:prstGeom>
        </p:spPr>
      </p:pic>
      <p:sp>
        <p:nvSpPr>
          <p:cNvPr id="11" name="TextBox 10"/>
          <p:cNvSpPr txBox="1"/>
          <p:nvPr/>
        </p:nvSpPr>
        <p:spPr>
          <a:xfrm>
            <a:off x="526473" y="2644487"/>
            <a:ext cx="2085109" cy="400110"/>
          </a:xfrm>
          <a:prstGeom prst="rect">
            <a:avLst/>
          </a:prstGeom>
          <a:noFill/>
        </p:spPr>
        <p:txBody>
          <a:bodyPr wrap="square" rtlCol="0">
            <a:spAutoFit/>
          </a:bodyPr>
          <a:lstStyle/>
          <a:p>
            <a:r>
              <a:rPr lang="en-US" sz="2000" b="1" dirty="0">
                <a:latin typeface="+mn-lt"/>
              </a:rPr>
              <a:t>Telemedicine</a:t>
            </a:r>
            <a:r>
              <a:rPr lang="en-US" sz="1600" dirty="0"/>
              <a:t> </a:t>
            </a:r>
          </a:p>
        </p:txBody>
      </p:sp>
      <p:sp>
        <p:nvSpPr>
          <p:cNvPr id="12" name="TextBox 11"/>
          <p:cNvSpPr txBox="1"/>
          <p:nvPr/>
        </p:nvSpPr>
        <p:spPr>
          <a:xfrm>
            <a:off x="1870364" y="1965614"/>
            <a:ext cx="3158837" cy="369332"/>
          </a:xfrm>
          <a:prstGeom prst="rect">
            <a:avLst/>
          </a:prstGeom>
          <a:noFill/>
        </p:spPr>
        <p:txBody>
          <a:bodyPr wrap="square" rtlCol="0">
            <a:spAutoFit/>
          </a:bodyPr>
          <a:lstStyle/>
          <a:p>
            <a:pPr algn="ctr"/>
            <a:r>
              <a:rPr lang="en-US" sz="1800" b="1" dirty="0">
                <a:latin typeface="+mn-lt"/>
              </a:rPr>
              <a:t>Data/IT Security</a:t>
            </a:r>
          </a:p>
        </p:txBody>
      </p:sp>
      <p:sp>
        <p:nvSpPr>
          <p:cNvPr id="13" name="TextBox 12"/>
          <p:cNvSpPr txBox="1"/>
          <p:nvPr/>
        </p:nvSpPr>
        <p:spPr>
          <a:xfrm>
            <a:off x="3872350" y="3030030"/>
            <a:ext cx="1780309" cy="646331"/>
          </a:xfrm>
          <a:prstGeom prst="rect">
            <a:avLst/>
          </a:prstGeom>
          <a:noFill/>
        </p:spPr>
        <p:txBody>
          <a:bodyPr wrap="square" rtlCol="0">
            <a:spAutoFit/>
          </a:bodyPr>
          <a:lstStyle/>
          <a:p>
            <a:r>
              <a:rPr lang="en-US" sz="1800" b="1" dirty="0">
                <a:latin typeface="+mn-lt"/>
              </a:rPr>
              <a:t>Contractual Review </a:t>
            </a:r>
          </a:p>
        </p:txBody>
      </p:sp>
      <p:sp>
        <p:nvSpPr>
          <p:cNvPr id="14" name="Rounded Rectangle 13"/>
          <p:cNvSpPr/>
          <p:nvPr/>
        </p:nvSpPr>
        <p:spPr>
          <a:xfrm>
            <a:off x="5410200" y="1752600"/>
            <a:ext cx="3449786" cy="4953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p:cNvSpPr txBox="1"/>
          <p:nvPr/>
        </p:nvSpPr>
        <p:spPr>
          <a:xfrm>
            <a:off x="5518153" y="1915954"/>
            <a:ext cx="3244848" cy="4755148"/>
          </a:xfrm>
          <a:prstGeom prst="rect">
            <a:avLst/>
          </a:prstGeom>
          <a:noFill/>
        </p:spPr>
        <p:txBody>
          <a:bodyPr wrap="square" rtlCol="0">
            <a:spAutoFit/>
          </a:bodyPr>
          <a:lstStyle/>
          <a:p>
            <a:pPr algn="ctr"/>
            <a:r>
              <a:rPr lang="en-US" sz="1600" b="1" dirty="0">
                <a:latin typeface="+mn-lt"/>
              </a:rPr>
              <a:t>Potential Institutional Reviews</a:t>
            </a:r>
          </a:p>
          <a:p>
            <a:endParaRPr lang="en-US" sz="1600" b="1" dirty="0">
              <a:latin typeface="+mn-lt"/>
            </a:endParaRPr>
          </a:p>
          <a:p>
            <a:pPr marL="214313" indent="-214313">
              <a:buFont typeface="Arial" panose="020B0604020202020204" pitchFamily="34" charset="0"/>
              <a:buChar char="•"/>
            </a:pPr>
            <a:r>
              <a:rPr lang="en-US" sz="1600" dirty="0">
                <a:latin typeface="+mn-lt"/>
              </a:rPr>
              <a:t>Data Security/Privacy review of the systems used to collect data remotely/interact with participants </a:t>
            </a:r>
          </a:p>
          <a:p>
            <a:pPr marL="214313" indent="-214313">
              <a:buFont typeface="Arial" panose="020B0604020202020204" pitchFamily="34" charset="0"/>
              <a:buChar char="•"/>
            </a:pPr>
            <a:endParaRPr lang="en-US" sz="1600" dirty="0">
              <a:latin typeface="+mn-lt"/>
            </a:endParaRPr>
          </a:p>
          <a:p>
            <a:pPr marL="214313" indent="-214313">
              <a:buFont typeface="Arial" panose="020B0604020202020204" pitchFamily="34" charset="0"/>
              <a:buChar char="•"/>
            </a:pPr>
            <a:r>
              <a:rPr lang="en-US" sz="1600" dirty="0">
                <a:latin typeface="+mn-lt"/>
              </a:rPr>
              <a:t>Telemedicine/Telehealth to assess licensure considerations</a:t>
            </a:r>
          </a:p>
          <a:p>
            <a:pPr marL="214313" indent="-214313">
              <a:buFont typeface="Arial" panose="020B0604020202020204" pitchFamily="34" charset="0"/>
              <a:buChar char="•"/>
            </a:pPr>
            <a:endParaRPr lang="en-US" sz="1600" dirty="0">
              <a:latin typeface="+mn-lt"/>
            </a:endParaRPr>
          </a:p>
          <a:p>
            <a:pPr marL="214313" indent="-214313">
              <a:buFont typeface="Arial" panose="020B0604020202020204" pitchFamily="34" charset="0"/>
              <a:buChar char="•"/>
            </a:pPr>
            <a:r>
              <a:rPr lang="en-US" sz="1600" dirty="0">
                <a:latin typeface="+mn-lt"/>
              </a:rPr>
              <a:t>Additional contractual provisions or agreements may be needed with 3</a:t>
            </a:r>
            <a:r>
              <a:rPr lang="en-US" sz="1600" baseline="30000" dirty="0">
                <a:latin typeface="+mn-lt"/>
              </a:rPr>
              <a:t>rd</a:t>
            </a:r>
            <a:r>
              <a:rPr lang="en-US" sz="1600" dirty="0">
                <a:latin typeface="+mn-lt"/>
              </a:rPr>
              <a:t> party vendors. </a:t>
            </a:r>
          </a:p>
          <a:p>
            <a:pPr lvl="1"/>
            <a:r>
              <a:rPr lang="en-US" sz="1600" dirty="0">
                <a:latin typeface="+mn-lt"/>
              </a:rPr>
              <a:t>*Important that appropriate agreement types are used </a:t>
            </a:r>
          </a:p>
          <a:p>
            <a:pPr marL="214313" indent="-214313">
              <a:buFont typeface="Arial" panose="020B0604020202020204" pitchFamily="34" charset="0"/>
              <a:buChar char="•"/>
            </a:pPr>
            <a:endParaRPr lang="en-US" sz="1600" dirty="0">
              <a:latin typeface="+mn-lt"/>
            </a:endParaRPr>
          </a:p>
          <a:p>
            <a:pPr marL="214313" indent="-214313">
              <a:buFont typeface="Arial" panose="020B0604020202020204" pitchFamily="34" charset="0"/>
              <a:buChar char="•"/>
            </a:pPr>
            <a:endParaRPr lang="en-US" sz="1500" dirty="0">
              <a:latin typeface="+mn-lt"/>
            </a:endParaRPr>
          </a:p>
        </p:txBody>
      </p:sp>
    </p:spTree>
    <p:extLst>
      <p:ext uri="{BB962C8B-B14F-4D97-AF65-F5344CB8AC3E}">
        <p14:creationId xmlns:p14="http://schemas.microsoft.com/office/powerpoint/2010/main" val="295047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FCD4-94A7-4326-880E-F7D5F8347375}"/>
              </a:ext>
            </a:extLst>
          </p:cNvPr>
          <p:cNvSpPr>
            <a:spLocks noGrp="1"/>
          </p:cNvSpPr>
          <p:nvPr>
            <p:ph type="title"/>
          </p:nvPr>
        </p:nvSpPr>
        <p:spPr>
          <a:xfrm>
            <a:off x="76201" y="390525"/>
            <a:ext cx="7620000" cy="1143000"/>
          </a:xfrm>
        </p:spPr>
        <p:txBody>
          <a:bodyPr/>
          <a:lstStyle/>
          <a:p>
            <a:r>
              <a:rPr lang="en-US" dirty="0"/>
              <a:t>Example Contractual Requirement</a:t>
            </a:r>
          </a:p>
        </p:txBody>
      </p:sp>
      <p:sp>
        <p:nvSpPr>
          <p:cNvPr id="3" name="Content Placeholder 2">
            <a:extLst>
              <a:ext uri="{FF2B5EF4-FFF2-40B4-BE49-F238E27FC236}">
                <a16:creationId xmlns:a16="http://schemas.microsoft.com/office/drawing/2014/main" id="{1DF6C0DA-1D6B-407C-9917-AB61EB9769CF}"/>
              </a:ext>
            </a:extLst>
          </p:cNvPr>
          <p:cNvSpPr>
            <a:spLocks noGrp="1"/>
          </p:cNvSpPr>
          <p:nvPr>
            <p:ph idx="1"/>
          </p:nvPr>
        </p:nvSpPr>
        <p:spPr>
          <a:xfrm>
            <a:off x="304801" y="1981200"/>
            <a:ext cx="8277224" cy="4114800"/>
          </a:xfrm>
        </p:spPr>
        <p:txBody>
          <a:bodyPr/>
          <a:lstStyle/>
          <a:p>
            <a:pPr marL="0" indent="0">
              <a:buNone/>
            </a:pPr>
            <a:r>
              <a:rPr lang="en-US" sz="1800" i="1" dirty="0"/>
              <a:t>The parties acknowledge that Sponsor may engage one or more third parties to conduct portions of the study (collectively, “Sponsor Vendor”).  Institution and Sponsor acknowledge that Institution shall not be liable for any acts/omissions of portions of the study conducted by Sponsor Vendors.  Institution and Sponsor further acknowledge that Sponsor is solely responsible for: the selection and supervision of Sponsor Vendors for their participation in the study; the conduct of the study by Sponsor Vendors; ensuring the qualification of Sponsor Vendors to participate in the study; Sponsor Vendors’ compliance with Applicable Laws and the Protocol in their participation in the study; and for compensating Sponsor Vendors.    </a:t>
            </a:r>
            <a:endParaRPr lang="en-US" sz="1800" dirty="0"/>
          </a:p>
          <a:p>
            <a:endParaRPr lang="en-US" sz="1800" dirty="0"/>
          </a:p>
          <a:p>
            <a:pPr marL="0" indent="0">
              <a:buNone/>
            </a:pPr>
            <a:r>
              <a:rPr lang="en-US" sz="2000" b="1" dirty="0"/>
              <a:t>Sponsor vendors are also typically held to the same obligations as the Sponsor under key contract terms such as data use and reporting expectations</a:t>
            </a:r>
          </a:p>
        </p:txBody>
      </p:sp>
    </p:spTree>
    <p:extLst>
      <p:ext uri="{BB962C8B-B14F-4D97-AF65-F5344CB8AC3E}">
        <p14:creationId xmlns:p14="http://schemas.microsoft.com/office/powerpoint/2010/main" val="200048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35FE-837E-4150-880F-8836EF851F50}"/>
              </a:ext>
            </a:extLst>
          </p:cNvPr>
          <p:cNvSpPr>
            <a:spLocks noGrp="1"/>
          </p:cNvSpPr>
          <p:nvPr>
            <p:ph type="title"/>
          </p:nvPr>
        </p:nvSpPr>
        <p:spPr>
          <a:xfrm>
            <a:off x="228600" y="304800"/>
            <a:ext cx="8348472" cy="857250"/>
          </a:xfrm>
        </p:spPr>
        <p:txBody>
          <a:bodyPr/>
          <a:lstStyle/>
          <a:p>
            <a:r>
              <a:rPr lang="en-US" dirty="0"/>
              <a:t> Develop a Plan: How to Prepare</a:t>
            </a:r>
          </a:p>
        </p:txBody>
      </p:sp>
      <p:sp>
        <p:nvSpPr>
          <p:cNvPr id="6" name="Freeform 7">
            <a:extLst>
              <a:ext uri="{FF2B5EF4-FFF2-40B4-BE49-F238E27FC236}">
                <a16:creationId xmlns:a16="http://schemas.microsoft.com/office/drawing/2014/main" id="{ABF7488F-9D35-445E-BEE9-8023D78E75AF}"/>
              </a:ext>
            </a:extLst>
          </p:cNvPr>
          <p:cNvSpPr/>
          <p:nvPr/>
        </p:nvSpPr>
        <p:spPr>
          <a:xfrm>
            <a:off x="1229140" y="1835166"/>
            <a:ext cx="7347932" cy="3313037"/>
          </a:xfrm>
          <a:custGeom>
            <a:avLst/>
            <a:gdLst>
              <a:gd name="connsiteX0" fmla="*/ 0 w 6852356"/>
              <a:gd name="connsiteY0" fmla="*/ 338667 h 2325511"/>
              <a:gd name="connsiteX1" fmla="*/ 0 w 6852356"/>
              <a:gd name="connsiteY1" fmla="*/ 0 h 2325511"/>
              <a:gd name="connsiteX2" fmla="*/ 6852356 w 6852356"/>
              <a:gd name="connsiteY2" fmla="*/ 0 h 2325511"/>
              <a:gd name="connsiteX3" fmla="*/ 6852356 w 6852356"/>
              <a:gd name="connsiteY3" fmla="*/ 2325511 h 2325511"/>
              <a:gd name="connsiteX4" fmla="*/ 1196622 w 6852356"/>
              <a:gd name="connsiteY4" fmla="*/ 2325511 h 2325511"/>
              <a:gd name="connsiteX0" fmla="*/ 0 w 6852356"/>
              <a:gd name="connsiteY0" fmla="*/ 338667 h 2325511"/>
              <a:gd name="connsiteX1" fmla="*/ 0 w 6852356"/>
              <a:gd name="connsiteY1" fmla="*/ 0 h 2325511"/>
              <a:gd name="connsiteX2" fmla="*/ 6852356 w 6852356"/>
              <a:gd name="connsiteY2" fmla="*/ 0 h 2325511"/>
              <a:gd name="connsiteX3" fmla="*/ 6852356 w 6852356"/>
              <a:gd name="connsiteY3" fmla="*/ 2325511 h 2325511"/>
            </a:gdLst>
            <a:ahLst/>
            <a:cxnLst>
              <a:cxn ang="0">
                <a:pos x="connsiteX0" y="connsiteY0"/>
              </a:cxn>
              <a:cxn ang="0">
                <a:pos x="connsiteX1" y="connsiteY1"/>
              </a:cxn>
              <a:cxn ang="0">
                <a:pos x="connsiteX2" y="connsiteY2"/>
              </a:cxn>
              <a:cxn ang="0">
                <a:pos x="connsiteX3" y="connsiteY3"/>
              </a:cxn>
            </a:cxnLst>
            <a:rect l="l" t="t" r="r" b="b"/>
            <a:pathLst>
              <a:path w="6852356" h="2325511">
                <a:moveTo>
                  <a:pt x="0" y="338667"/>
                </a:moveTo>
                <a:lnTo>
                  <a:pt x="0" y="0"/>
                </a:lnTo>
                <a:lnTo>
                  <a:pt x="6852356" y="0"/>
                </a:lnTo>
                <a:lnTo>
                  <a:pt x="6852356" y="2325511"/>
                </a:lnTo>
              </a:path>
            </a:pathLst>
          </a:cu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0A962959-C7DE-4096-83F1-F4F5B6D746A3}"/>
              </a:ext>
            </a:extLst>
          </p:cNvPr>
          <p:cNvSpPr/>
          <p:nvPr/>
        </p:nvSpPr>
        <p:spPr>
          <a:xfrm>
            <a:off x="3048000" y="1708209"/>
            <a:ext cx="3581400" cy="584775"/>
          </a:xfrm>
          <a:prstGeom prst="rect">
            <a:avLst/>
          </a:prstGeom>
          <a:solidFill>
            <a:srgbClr val="002C77"/>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b="1" dirty="0">
                <a:solidFill>
                  <a:schemeClr val="accent1"/>
                </a:solidFill>
              </a:rPr>
              <a:t>Identify your Decentralized Components</a:t>
            </a:r>
          </a:p>
        </p:txBody>
      </p:sp>
      <p:sp>
        <p:nvSpPr>
          <p:cNvPr id="10" name="Freeform 22">
            <a:extLst>
              <a:ext uri="{FF2B5EF4-FFF2-40B4-BE49-F238E27FC236}">
                <a16:creationId xmlns:a16="http://schemas.microsoft.com/office/drawing/2014/main" id="{A4D61EA0-28D7-43A0-9F59-95914F22B74B}"/>
              </a:ext>
            </a:extLst>
          </p:cNvPr>
          <p:cNvSpPr>
            <a:spLocks noChangeAspect="1" noChangeArrowheads="1"/>
          </p:cNvSpPr>
          <p:nvPr/>
        </p:nvSpPr>
        <p:spPr bwMode="auto">
          <a:xfrm>
            <a:off x="566928" y="2328756"/>
            <a:ext cx="1283230" cy="1335238"/>
          </a:xfrm>
          <a:custGeom>
            <a:avLst/>
            <a:gdLst>
              <a:gd name="connsiteX0" fmla="*/ 1864519 w 1919288"/>
              <a:gd name="connsiteY0" fmla="*/ 1766888 h 1997075"/>
              <a:gd name="connsiteX1" fmla="*/ 1919288 w 1919288"/>
              <a:gd name="connsiteY1" fmla="*/ 1820863 h 1997075"/>
              <a:gd name="connsiteX2" fmla="*/ 1864519 w 1919288"/>
              <a:gd name="connsiteY2" fmla="*/ 1874838 h 1997075"/>
              <a:gd name="connsiteX3" fmla="*/ 1809750 w 1919288"/>
              <a:gd name="connsiteY3" fmla="*/ 1820863 h 1997075"/>
              <a:gd name="connsiteX4" fmla="*/ 1864519 w 1919288"/>
              <a:gd name="connsiteY4" fmla="*/ 1766888 h 1997075"/>
              <a:gd name="connsiteX5" fmla="*/ 946151 w 1919288"/>
              <a:gd name="connsiteY5" fmla="*/ 1120775 h 1997075"/>
              <a:gd name="connsiteX6" fmla="*/ 1000126 w 1919288"/>
              <a:gd name="connsiteY6" fmla="*/ 1173163 h 1997075"/>
              <a:gd name="connsiteX7" fmla="*/ 501650 w 1919288"/>
              <a:gd name="connsiteY7" fmla="*/ 1671638 h 1997075"/>
              <a:gd name="connsiteX8" fmla="*/ 265113 w 1919288"/>
              <a:gd name="connsiteY8" fmla="*/ 1433513 h 1997075"/>
              <a:gd name="connsiteX9" fmla="*/ 317500 w 1919288"/>
              <a:gd name="connsiteY9" fmla="*/ 1381125 h 1997075"/>
              <a:gd name="connsiteX10" fmla="*/ 501650 w 1919288"/>
              <a:gd name="connsiteY10" fmla="*/ 1566863 h 1997075"/>
              <a:gd name="connsiteX11" fmla="*/ 588505 w 1919288"/>
              <a:gd name="connsiteY11" fmla="*/ 808038 h 1997075"/>
              <a:gd name="connsiteX12" fmla="*/ 76200 w 1919288"/>
              <a:gd name="connsiteY12" fmla="*/ 1362571 h 1997075"/>
              <a:gd name="connsiteX13" fmla="*/ 633709 w 1919288"/>
              <a:gd name="connsiteY13" fmla="*/ 1920876 h 1997075"/>
              <a:gd name="connsiteX14" fmla="*/ 1187450 w 1919288"/>
              <a:gd name="connsiteY14" fmla="*/ 1362571 h 1997075"/>
              <a:gd name="connsiteX15" fmla="*/ 675145 w 1919288"/>
              <a:gd name="connsiteY15" fmla="*/ 808038 h 1997075"/>
              <a:gd name="connsiteX16" fmla="*/ 588505 w 1919288"/>
              <a:gd name="connsiteY16" fmla="*/ 808038 h 1997075"/>
              <a:gd name="connsiteX17" fmla="*/ 569913 w 1919288"/>
              <a:gd name="connsiteY17" fmla="*/ 388938 h 1997075"/>
              <a:gd name="connsiteX18" fmla="*/ 1606551 w 1919288"/>
              <a:gd name="connsiteY18" fmla="*/ 388938 h 1997075"/>
              <a:gd name="connsiteX19" fmla="*/ 1606551 w 1919288"/>
              <a:gd name="connsiteY19" fmla="*/ 465138 h 1997075"/>
              <a:gd name="connsiteX20" fmla="*/ 569913 w 1919288"/>
              <a:gd name="connsiteY20" fmla="*/ 465138 h 1997075"/>
              <a:gd name="connsiteX21" fmla="*/ 214908 w 1919288"/>
              <a:gd name="connsiteY21" fmla="*/ 0 h 1997075"/>
              <a:gd name="connsiteX22" fmla="*/ 1900238 w 1919288"/>
              <a:gd name="connsiteY22" fmla="*/ 0 h 1997075"/>
              <a:gd name="connsiteX23" fmla="*/ 1900238 w 1919288"/>
              <a:gd name="connsiteY23" fmla="*/ 1713936 h 1997075"/>
              <a:gd name="connsiteX24" fmla="*/ 1824832 w 1919288"/>
              <a:gd name="connsiteY24" fmla="*/ 1713936 h 1997075"/>
              <a:gd name="connsiteX25" fmla="*/ 1824832 w 1919288"/>
              <a:gd name="connsiteY25" fmla="*/ 75504 h 1997075"/>
              <a:gd name="connsiteX26" fmla="*/ 290314 w 1919288"/>
              <a:gd name="connsiteY26" fmla="*/ 75504 h 1997075"/>
              <a:gd name="connsiteX27" fmla="*/ 290314 w 1919288"/>
              <a:gd name="connsiteY27" fmla="*/ 830542 h 1997075"/>
              <a:gd name="connsiteX28" fmla="*/ 569317 w 1919288"/>
              <a:gd name="connsiteY28" fmla="*/ 732387 h 1997075"/>
              <a:gd name="connsiteX29" fmla="*/ 584399 w 1919288"/>
              <a:gd name="connsiteY29" fmla="*/ 732387 h 1997075"/>
              <a:gd name="connsiteX30" fmla="*/ 633413 w 1919288"/>
              <a:gd name="connsiteY30" fmla="*/ 728612 h 1997075"/>
              <a:gd name="connsiteX31" fmla="*/ 678657 w 1919288"/>
              <a:gd name="connsiteY31" fmla="*/ 732387 h 1997075"/>
              <a:gd name="connsiteX32" fmla="*/ 1606153 w 1919288"/>
              <a:gd name="connsiteY32" fmla="*/ 732387 h 1997075"/>
              <a:gd name="connsiteX33" fmla="*/ 1606153 w 1919288"/>
              <a:gd name="connsiteY33" fmla="*/ 807891 h 1997075"/>
              <a:gd name="connsiteX34" fmla="*/ 935038 w 1919288"/>
              <a:gd name="connsiteY34" fmla="*/ 807891 h 1997075"/>
              <a:gd name="connsiteX35" fmla="*/ 1195189 w 1919288"/>
              <a:gd name="connsiteY35" fmla="*/ 1072154 h 1997075"/>
              <a:gd name="connsiteX36" fmla="*/ 1606153 w 1919288"/>
              <a:gd name="connsiteY36" fmla="*/ 1072154 h 1997075"/>
              <a:gd name="connsiteX37" fmla="*/ 1606153 w 1919288"/>
              <a:gd name="connsiteY37" fmla="*/ 1147658 h 1997075"/>
              <a:gd name="connsiteX38" fmla="*/ 1225352 w 1919288"/>
              <a:gd name="connsiteY38" fmla="*/ 1147658 h 1997075"/>
              <a:gd name="connsiteX39" fmla="*/ 1263055 w 1919288"/>
              <a:gd name="connsiteY39" fmla="*/ 1362843 h 1997075"/>
              <a:gd name="connsiteX40" fmla="*/ 1263055 w 1919288"/>
              <a:gd name="connsiteY40" fmla="*/ 1415696 h 1997075"/>
              <a:gd name="connsiteX41" fmla="*/ 1606153 w 1919288"/>
              <a:gd name="connsiteY41" fmla="*/ 1415696 h 1997075"/>
              <a:gd name="connsiteX42" fmla="*/ 1606153 w 1919288"/>
              <a:gd name="connsiteY42" fmla="*/ 1487425 h 1997075"/>
              <a:gd name="connsiteX43" fmla="*/ 1251744 w 1919288"/>
              <a:gd name="connsiteY43" fmla="*/ 1487425 h 1997075"/>
              <a:gd name="connsiteX44" fmla="*/ 1104702 w 1919288"/>
              <a:gd name="connsiteY44" fmla="*/ 1781889 h 1997075"/>
              <a:gd name="connsiteX45" fmla="*/ 1756966 w 1919288"/>
              <a:gd name="connsiteY45" fmla="*/ 1781889 h 1997075"/>
              <a:gd name="connsiteX46" fmla="*/ 1756966 w 1919288"/>
              <a:gd name="connsiteY46" fmla="*/ 1857393 h 1997075"/>
              <a:gd name="connsiteX47" fmla="*/ 1025525 w 1919288"/>
              <a:gd name="connsiteY47" fmla="*/ 1857393 h 1997075"/>
              <a:gd name="connsiteX48" fmla="*/ 633413 w 1919288"/>
              <a:gd name="connsiteY48" fmla="*/ 1997075 h 1997075"/>
              <a:gd name="connsiteX49" fmla="*/ 0 w 1919288"/>
              <a:gd name="connsiteY49" fmla="*/ 1362843 h 1997075"/>
              <a:gd name="connsiteX50" fmla="*/ 214908 w 1919288"/>
              <a:gd name="connsiteY50" fmla="*/ 887170 h 1997075"/>
              <a:gd name="connsiteX51" fmla="*/ 214908 w 1919288"/>
              <a:gd name="connsiteY51" fmla="*/ 0 h 19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19288" h="1997075">
                <a:moveTo>
                  <a:pt x="1864519" y="1766888"/>
                </a:moveTo>
                <a:cubicBezTo>
                  <a:pt x="1894767" y="1766888"/>
                  <a:pt x="1919288" y="1791053"/>
                  <a:pt x="1919288" y="1820863"/>
                </a:cubicBezTo>
                <a:cubicBezTo>
                  <a:pt x="1919288" y="1850673"/>
                  <a:pt x="1894767" y="1874838"/>
                  <a:pt x="1864519" y="1874838"/>
                </a:cubicBezTo>
                <a:cubicBezTo>
                  <a:pt x="1834271" y="1874838"/>
                  <a:pt x="1809750" y="1850673"/>
                  <a:pt x="1809750" y="1820863"/>
                </a:cubicBezTo>
                <a:cubicBezTo>
                  <a:pt x="1809750" y="1791053"/>
                  <a:pt x="1834271" y="1766888"/>
                  <a:pt x="1864519" y="1766888"/>
                </a:cubicBezTo>
                <a:close/>
                <a:moveTo>
                  <a:pt x="946151" y="1120775"/>
                </a:moveTo>
                <a:lnTo>
                  <a:pt x="1000126" y="1173163"/>
                </a:lnTo>
                <a:lnTo>
                  <a:pt x="501650" y="1671638"/>
                </a:lnTo>
                <a:lnTo>
                  <a:pt x="265113" y="1433513"/>
                </a:lnTo>
                <a:lnTo>
                  <a:pt x="317500" y="1381125"/>
                </a:lnTo>
                <a:lnTo>
                  <a:pt x="501650" y="1566863"/>
                </a:lnTo>
                <a:close/>
                <a:moveTo>
                  <a:pt x="588505" y="808038"/>
                </a:moveTo>
                <a:cubicBezTo>
                  <a:pt x="302217" y="830672"/>
                  <a:pt x="76200" y="1068329"/>
                  <a:pt x="76200" y="1362571"/>
                </a:cubicBezTo>
                <a:cubicBezTo>
                  <a:pt x="76200" y="1668130"/>
                  <a:pt x="324818" y="1920876"/>
                  <a:pt x="633709" y="1920876"/>
                </a:cubicBezTo>
                <a:cubicBezTo>
                  <a:pt x="938832" y="1920876"/>
                  <a:pt x="1187450" y="1668130"/>
                  <a:pt x="1187450" y="1362571"/>
                </a:cubicBezTo>
                <a:cubicBezTo>
                  <a:pt x="1187450" y="1068329"/>
                  <a:pt x="961433" y="830672"/>
                  <a:pt x="675145" y="808038"/>
                </a:cubicBezTo>
                <a:cubicBezTo>
                  <a:pt x="675145" y="808038"/>
                  <a:pt x="675145" y="808038"/>
                  <a:pt x="588505" y="808038"/>
                </a:cubicBezTo>
                <a:close/>
                <a:moveTo>
                  <a:pt x="569913" y="388938"/>
                </a:moveTo>
                <a:lnTo>
                  <a:pt x="1606551" y="388938"/>
                </a:lnTo>
                <a:lnTo>
                  <a:pt x="1606551" y="465138"/>
                </a:lnTo>
                <a:lnTo>
                  <a:pt x="569913" y="465138"/>
                </a:lnTo>
                <a:close/>
                <a:moveTo>
                  <a:pt x="214908" y="0"/>
                </a:moveTo>
                <a:cubicBezTo>
                  <a:pt x="214908" y="0"/>
                  <a:pt x="214908" y="0"/>
                  <a:pt x="1900238" y="0"/>
                </a:cubicBezTo>
                <a:cubicBezTo>
                  <a:pt x="1900238" y="0"/>
                  <a:pt x="1900238" y="0"/>
                  <a:pt x="1900238" y="1713936"/>
                </a:cubicBezTo>
                <a:cubicBezTo>
                  <a:pt x="1900238" y="1713936"/>
                  <a:pt x="1900238" y="1713936"/>
                  <a:pt x="1824832" y="1713936"/>
                </a:cubicBezTo>
                <a:cubicBezTo>
                  <a:pt x="1824832" y="1713936"/>
                  <a:pt x="1824832" y="1713936"/>
                  <a:pt x="1824832" y="75504"/>
                </a:cubicBezTo>
                <a:cubicBezTo>
                  <a:pt x="1824832" y="75504"/>
                  <a:pt x="1824832" y="75504"/>
                  <a:pt x="290314" y="75504"/>
                </a:cubicBezTo>
                <a:cubicBezTo>
                  <a:pt x="290314" y="75504"/>
                  <a:pt x="290314" y="75504"/>
                  <a:pt x="290314" y="830542"/>
                </a:cubicBezTo>
                <a:cubicBezTo>
                  <a:pt x="373261" y="777689"/>
                  <a:pt x="467519" y="743712"/>
                  <a:pt x="569317" y="732387"/>
                </a:cubicBezTo>
                <a:cubicBezTo>
                  <a:pt x="569317" y="732387"/>
                  <a:pt x="569317" y="732387"/>
                  <a:pt x="584399" y="732387"/>
                </a:cubicBezTo>
                <a:cubicBezTo>
                  <a:pt x="599480" y="728612"/>
                  <a:pt x="614561" y="728612"/>
                  <a:pt x="633413" y="728612"/>
                </a:cubicBezTo>
                <a:cubicBezTo>
                  <a:pt x="648494" y="728612"/>
                  <a:pt x="663575" y="728612"/>
                  <a:pt x="678657" y="732387"/>
                </a:cubicBezTo>
                <a:cubicBezTo>
                  <a:pt x="678657" y="732387"/>
                  <a:pt x="678657" y="732387"/>
                  <a:pt x="1606153" y="732387"/>
                </a:cubicBezTo>
                <a:cubicBezTo>
                  <a:pt x="1606153" y="732387"/>
                  <a:pt x="1606153" y="732387"/>
                  <a:pt x="1606153" y="807891"/>
                </a:cubicBezTo>
                <a:cubicBezTo>
                  <a:pt x="1606153" y="807891"/>
                  <a:pt x="1606153" y="807891"/>
                  <a:pt x="935038" y="807891"/>
                </a:cubicBezTo>
                <a:cubicBezTo>
                  <a:pt x="1044377" y="868294"/>
                  <a:pt x="1134865" y="958898"/>
                  <a:pt x="1195189" y="1072154"/>
                </a:cubicBezTo>
                <a:cubicBezTo>
                  <a:pt x="1195189" y="1072154"/>
                  <a:pt x="1195189" y="1072154"/>
                  <a:pt x="1606153" y="1072154"/>
                </a:cubicBezTo>
                <a:cubicBezTo>
                  <a:pt x="1606153" y="1072154"/>
                  <a:pt x="1606153" y="1072154"/>
                  <a:pt x="1606153" y="1147658"/>
                </a:cubicBezTo>
                <a:cubicBezTo>
                  <a:pt x="1606153" y="1147658"/>
                  <a:pt x="1606153" y="1147658"/>
                  <a:pt x="1225352" y="1147658"/>
                </a:cubicBezTo>
                <a:cubicBezTo>
                  <a:pt x="1251744" y="1215611"/>
                  <a:pt x="1263055" y="1287340"/>
                  <a:pt x="1263055" y="1362843"/>
                </a:cubicBezTo>
                <a:cubicBezTo>
                  <a:pt x="1263055" y="1381719"/>
                  <a:pt x="1263055" y="1400595"/>
                  <a:pt x="1263055" y="1415696"/>
                </a:cubicBezTo>
                <a:cubicBezTo>
                  <a:pt x="1263055" y="1415696"/>
                  <a:pt x="1263055" y="1415696"/>
                  <a:pt x="1606153" y="1415696"/>
                </a:cubicBezTo>
                <a:cubicBezTo>
                  <a:pt x="1606153" y="1415696"/>
                  <a:pt x="1606153" y="1415696"/>
                  <a:pt x="1606153" y="1487425"/>
                </a:cubicBezTo>
                <a:cubicBezTo>
                  <a:pt x="1606153" y="1487425"/>
                  <a:pt x="1606153" y="1487425"/>
                  <a:pt x="1251744" y="1487425"/>
                </a:cubicBezTo>
                <a:cubicBezTo>
                  <a:pt x="1229122" y="1600680"/>
                  <a:pt x="1176338" y="1698835"/>
                  <a:pt x="1104702" y="1781889"/>
                </a:cubicBezTo>
                <a:cubicBezTo>
                  <a:pt x="1104702" y="1781889"/>
                  <a:pt x="1104702" y="1781889"/>
                  <a:pt x="1756966" y="1781889"/>
                </a:cubicBezTo>
                <a:cubicBezTo>
                  <a:pt x="1756966" y="1781889"/>
                  <a:pt x="1756966" y="1781889"/>
                  <a:pt x="1756966" y="1857393"/>
                </a:cubicBezTo>
                <a:cubicBezTo>
                  <a:pt x="1756966" y="1857393"/>
                  <a:pt x="1756966" y="1857393"/>
                  <a:pt x="1025525" y="1857393"/>
                </a:cubicBezTo>
                <a:cubicBezTo>
                  <a:pt x="916186" y="1944223"/>
                  <a:pt x="780455" y="1997075"/>
                  <a:pt x="633413" y="1997075"/>
                </a:cubicBezTo>
                <a:cubicBezTo>
                  <a:pt x="282773" y="1997075"/>
                  <a:pt x="0" y="1710161"/>
                  <a:pt x="0" y="1362843"/>
                </a:cubicBezTo>
                <a:cubicBezTo>
                  <a:pt x="0" y="1174084"/>
                  <a:pt x="82947" y="1000425"/>
                  <a:pt x="214908" y="887170"/>
                </a:cubicBezTo>
                <a:cubicBezTo>
                  <a:pt x="214908" y="887170"/>
                  <a:pt x="214908" y="887170"/>
                  <a:pt x="214908" y="0"/>
                </a:cubicBezTo>
                <a:close/>
              </a:path>
            </a:pathLst>
          </a:custGeom>
          <a:solidFill>
            <a:schemeClr val="accent2"/>
          </a:solidFill>
          <a:ln w="38100"/>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noAutofit/>
          </a:bodyPr>
          <a:lstStyle/>
          <a:p>
            <a:endParaRPr lang="en-US" sz="1800" dirty="0">
              <a:ln w="0"/>
              <a:solidFill>
                <a:schemeClr val="accent1"/>
              </a:solidFill>
              <a:effectLst>
                <a:outerShdw blurRad="38100" dist="25400" dir="5400000" algn="ctr" rotWithShape="0">
                  <a:srgbClr val="6E747A">
                    <a:alpha val="43000"/>
                  </a:srgbClr>
                </a:outerShdw>
              </a:effectLst>
            </a:endParaRPr>
          </a:p>
        </p:txBody>
      </p:sp>
      <p:sp>
        <p:nvSpPr>
          <p:cNvPr id="11" name="Text Placeholder 5">
            <a:extLst>
              <a:ext uri="{FF2B5EF4-FFF2-40B4-BE49-F238E27FC236}">
                <a16:creationId xmlns:a16="http://schemas.microsoft.com/office/drawing/2014/main" id="{C3ABD186-E630-4E48-92AF-A7D72BE07471}"/>
              </a:ext>
            </a:extLst>
          </p:cNvPr>
          <p:cNvSpPr txBox="1">
            <a:spLocks/>
          </p:cNvSpPr>
          <p:nvPr/>
        </p:nvSpPr>
        <p:spPr>
          <a:xfrm>
            <a:off x="1948330" y="2514156"/>
            <a:ext cx="6628742" cy="1753044"/>
          </a:xfrm>
          <a:prstGeom prst="rect">
            <a:avLst/>
          </a:prstGeom>
        </p:spPr>
        <p:txBody>
          <a:bodyPr vert="horz" wrap="square" lIns="0" tIns="0" rIns="0" bIns="0" rtlCol="0">
            <a:spAutoFit/>
          </a:bodyPr>
          <a:lstStyle>
            <a:lvl1pPr marL="173038" indent="-173038" algn="l" defTabSz="914400" rtl="0" eaLnBrk="1" latinLnBrk="0" hangingPunct="1">
              <a:lnSpc>
                <a:spcPct val="100000"/>
              </a:lnSpc>
              <a:spcBef>
                <a:spcPts val="1000"/>
              </a:spcBef>
              <a:spcAft>
                <a:spcPts val="200"/>
              </a:spcAft>
              <a:buFont typeface="Arial" panose="020B0604020202020204" pitchFamily="34" charset="0"/>
              <a:buChar char="•"/>
              <a:defRPr sz="1400" kern="1200">
                <a:solidFill>
                  <a:schemeClr val="tx2"/>
                </a:solidFill>
                <a:latin typeface="+mn-lt"/>
                <a:ea typeface="+mn-ea"/>
                <a:cs typeface="+mn-cs"/>
              </a:defRPr>
            </a:lvl1pPr>
            <a:lvl2pPr marL="344488" indent="-171450" algn="l" defTabSz="914400" rtl="0" eaLnBrk="1" latinLnBrk="0" hangingPunct="1">
              <a:lnSpc>
                <a:spcPct val="100000"/>
              </a:lnSpc>
              <a:spcBef>
                <a:spcPts val="500"/>
              </a:spcBef>
              <a:spcAft>
                <a:spcPts val="200"/>
              </a:spcAft>
              <a:buFont typeface="Arial" panose="020B0604020202020204" pitchFamily="34" charset="0"/>
              <a:buChar char="−"/>
              <a:defRPr sz="1200" kern="1200">
                <a:solidFill>
                  <a:schemeClr val="tx2"/>
                </a:solidFill>
                <a:latin typeface="+mn-lt"/>
                <a:ea typeface="+mn-ea"/>
                <a:cs typeface="+mn-cs"/>
              </a:defRPr>
            </a:lvl2pPr>
            <a:lvl3pPr marL="517525" indent="-173038" algn="l" defTabSz="91440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3pPr>
            <a:lvl4pPr marL="630238" indent="-112713" algn="l" defTabSz="914400" rtl="0" eaLnBrk="1" latinLnBrk="0" hangingPunct="1">
              <a:lnSpc>
                <a:spcPct val="100000"/>
              </a:lnSpc>
              <a:spcBef>
                <a:spcPts val="200"/>
              </a:spcBef>
              <a:spcAft>
                <a:spcPts val="200"/>
              </a:spcAft>
              <a:buFont typeface="Arial" panose="020B0604020202020204" pitchFamily="34" charset="0"/>
              <a:buChar char="−"/>
              <a:defRPr sz="1050" kern="1200">
                <a:solidFill>
                  <a:schemeClr val="tx2"/>
                </a:solidFill>
                <a:latin typeface="+mn-lt"/>
                <a:ea typeface="+mn-ea"/>
                <a:cs typeface="+mn-cs"/>
              </a:defRPr>
            </a:lvl4pPr>
            <a:lvl5pPr marL="741363" indent="-111125" algn="l" defTabSz="914400" rtl="0" eaLnBrk="1" latinLnBrk="0" hangingPunct="1">
              <a:lnSpc>
                <a:spcPct val="100000"/>
              </a:lnSpc>
              <a:spcBef>
                <a:spcPts val="200"/>
              </a:spcBef>
              <a:spcAft>
                <a:spcPts val="200"/>
              </a:spcAft>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pPr>
            <a:r>
              <a:rPr lang="en-US" sz="1800" dirty="0"/>
              <a:t>Remote data capture- what systems will be used?</a:t>
            </a:r>
          </a:p>
          <a:p>
            <a:pPr lvl="1">
              <a:spcBef>
                <a:spcPts val="0"/>
              </a:spcBef>
            </a:pPr>
            <a:r>
              <a:rPr lang="en-US" sz="1800" dirty="0"/>
              <a:t>3</a:t>
            </a:r>
            <a:r>
              <a:rPr lang="en-US" sz="1800" baseline="30000" dirty="0"/>
              <a:t>rd</a:t>
            </a:r>
            <a:r>
              <a:rPr lang="en-US" sz="1800" dirty="0"/>
              <a:t> party vendors</a:t>
            </a:r>
          </a:p>
          <a:p>
            <a:pPr lvl="1">
              <a:spcBef>
                <a:spcPts val="0"/>
              </a:spcBef>
            </a:pPr>
            <a:r>
              <a:rPr lang="en-US" sz="1800" dirty="0"/>
              <a:t>Administration of an intervention off-site</a:t>
            </a:r>
          </a:p>
          <a:p>
            <a:pPr lvl="1">
              <a:spcBef>
                <a:spcPts val="0"/>
              </a:spcBef>
            </a:pPr>
            <a:r>
              <a:rPr lang="en-US" sz="1800" dirty="0"/>
              <a:t>Use of telehealth/telemedicine to perform research-related activities </a:t>
            </a:r>
          </a:p>
          <a:p>
            <a:pPr marL="258365" lvl="2" indent="0">
              <a:spcBef>
                <a:spcPts val="0"/>
              </a:spcBef>
              <a:buNone/>
            </a:pPr>
            <a:endParaRPr lang="en-US" sz="1725" dirty="0"/>
          </a:p>
        </p:txBody>
      </p:sp>
      <p:sp>
        <p:nvSpPr>
          <p:cNvPr id="3" name="Rounded Rectangle 2"/>
          <p:cNvSpPr/>
          <p:nvPr/>
        </p:nvSpPr>
        <p:spPr>
          <a:xfrm>
            <a:off x="592920" y="4458817"/>
            <a:ext cx="7708583" cy="1941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609600" y="4953000"/>
            <a:ext cx="7691903" cy="1292662"/>
          </a:xfrm>
          <a:prstGeom prst="rect">
            <a:avLst/>
          </a:prstGeom>
          <a:noFill/>
        </p:spPr>
        <p:txBody>
          <a:bodyPr wrap="square" rtlCol="0">
            <a:spAutoFit/>
          </a:bodyPr>
          <a:lstStyle/>
          <a:p>
            <a:pPr algn="ctr">
              <a:spcBef>
                <a:spcPts val="0"/>
              </a:spcBef>
            </a:pPr>
            <a:r>
              <a:rPr lang="en-US" sz="2000" b="1" dirty="0">
                <a:solidFill>
                  <a:srgbClr val="002C77"/>
                </a:solidFill>
                <a:latin typeface="+mn-lt"/>
              </a:rPr>
              <a:t>Each “DCT” is different and must be approached with consideration for the specific trial aspects that are decentralized to develop a robust plan</a:t>
            </a:r>
          </a:p>
          <a:p>
            <a:endParaRPr lang="en-US" sz="1800" dirty="0">
              <a:solidFill>
                <a:srgbClr val="002C77"/>
              </a:solidFill>
            </a:endParaRPr>
          </a:p>
        </p:txBody>
      </p:sp>
    </p:spTree>
    <p:extLst>
      <p:ext uri="{BB962C8B-B14F-4D97-AF65-F5344CB8AC3E}">
        <p14:creationId xmlns:p14="http://schemas.microsoft.com/office/powerpoint/2010/main" val="253037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4A8F-F338-4095-AEDB-01F2F78B3C35}"/>
              </a:ext>
            </a:extLst>
          </p:cNvPr>
          <p:cNvSpPr>
            <a:spLocks noGrp="1"/>
          </p:cNvSpPr>
          <p:nvPr>
            <p:ph type="title"/>
          </p:nvPr>
        </p:nvSpPr>
        <p:spPr>
          <a:xfrm>
            <a:off x="576072" y="228600"/>
            <a:ext cx="8001000" cy="1143000"/>
          </a:xfrm>
        </p:spPr>
        <p:txBody>
          <a:bodyPr/>
          <a:lstStyle/>
          <a:p>
            <a:r>
              <a:rPr lang="en-US" dirty="0"/>
              <a:t>Experience from the Field:</a:t>
            </a:r>
            <a:br>
              <a:rPr lang="en-US" dirty="0"/>
            </a:br>
            <a:r>
              <a:rPr lang="en-US" dirty="0"/>
              <a:t>Technology</a:t>
            </a:r>
          </a:p>
        </p:txBody>
      </p:sp>
      <p:pic>
        <p:nvPicPr>
          <p:cNvPr id="1026" name="Picture 2" descr="Image caption: Modes of decentralized options and methods can be used at almost all stages of a clinical research study . Alt text- image of flow chart of decentralized trials, listing tools and methods to be used at each step of a clinical research study. ">
            <a:extLst>
              <a:ext uri="{FF2B5EF4-FFF2-40B4-BE49-F238E27FC236}">
                <a16:creationId xmlns:a16="http://schemas.microsoft.com/office/drawing/2014/main" id="{80301C7F-CB08-4670-A16D-13C354A64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2" y="1600200"/>
            <a:ext cx="8382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4EEFEF-2B94-445B-8337-13A1CC88E769}"/>
              </a:ext>
            </a:extLst>
          </p:cNvPr>
          <p:cNvSpPr txBox="1"/>
          <p:nvPr/>
        </p:nvSpPr>
        <p:spPr>
          <a:xfrm>
            <a:off x="457200" y="6096000"/>
            <a:ext cx="8119872" cy="338554"/>
          </a:xfrm>
          <a:prstGeom prst="rect">
            <a:avLst/>
          </a:prstGeom>
          <a:noFill/>
        </p:spPr>
        <p:txBody>
          <a:bodyPr wrap="square" rtlCol="0">
            <a:spAutoFit/>
          </a:bodyPr>
          <a:lstStyle/>
          <a:p>
            <a:r>
              <a:rPr lang="en-US" sz="1600" b="1" dirty="0">
                <a:solidFill>
                  <a:srgbClr val="002C77"/>
                </a:solidFill>
                <a:latin typeface="+mn-lt"/>
              </a:rPr>
              <a:t>Reference</a:t>
            </a:r>
            <a:r>
              <a:rPr lang="en-US" sz="1600" dirty="0">
                <a:solidFill>
                  <a:srgbClr val="002C77"/>
                </a:solidFill>
                <a:latin typeface="+mn-lt"/>
              </a:rPr>
              <a:t>: https://www.med.upenn.edu/clinicalresearch/decentralized-trials.html</a:t>
            </a:r>
          </a:p>
        </p:txBody>
      </p:sp>
    </p:spTree>
    <p:extLst>
      <p:ext uri="{BB962C8B-B14F-4D97-AF65-F5344CB8AC3E}">
        <p14:creationId xmlns:p14="http://schemas.microsoft.com/office/powerpoint/2010/main" val="312847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4A8F-F338-4095-AEDB-01F2F78B3C35}"/>
              </a:ext>
            </a:extLst>
          </p:cNvPr>
          <p:cNvSpPr>
            <a:spLocks noGrp="1"/>
          </p:cNvSpPr>
          <p:nvPr>
            <p:ph type="title"/>
          </p:nvPr>
        </p:nvSpPr>
        <p:spPr>
          <a:xfrm>
            <a:off x="576072" y="304800"/>
            <a:ext cx="8001000" cy="1143000"/>
          </a:xfrm>
        </p:spPr>
        <p:txBody>
          <a:bodyPr/>
          <a:lstStyle/>
          <a:p>
            <a:r>
              <a:rPr lang="en-US" dirty="0"/>
              <a:t>Experience from the Field:</a:t>
            </a:r>
            <a:br>
              <a:rPr lang="en-US" dirty="0"/>
            </a:br>
            <a:r>
              <a:rPr lang="en-US" dirty="0"/>
              <a:t>Technology</a:t>
            </a:r>
          </a:p>
        </p:txBody>
      </p:sp>
      <p:sp>
        <p:nvSpPr>
          <p:cNvPr id="3" name="Text Placeholder 2">
            <a:extLst>
              <a:ext uri="{FF2B5EF4-FFF2-40B4-BE49-F238E27FC236}">
                <a16:creationId xmlns:a16="http://schemas.microsoft.com/office/drawing/2014/main" id="{44E88E20-76E3-4DAB-98A9-C2E32A7E8191}"/>
              </a:ext>
            </a:extLst>
          </p:cNvPr>
          <p:cNvSpPr>
            <a:spLocks noGrp="1"/>
          </p:cNvSpPr>
          <p:nvPr>
            <p:ph type="body" sz="quarter" idx="10"/>
          </p:nvPr>
        </p:nvSpPr>
        <p:spPr>
          <a:xfrm>
            <a:off x="576072" y="1828800"/>
            <a:ext cx="8001000" cy="5287601"/>
          </a:xfrm>
        </p:spPr>
        <p:txBody>
          <a:bodyPr/>
          <a:lstStyle/>
          <a:p>
            <a:r>
              <a:rPr lang="en-US" sz="2000" dirty="0"/>
              <a:t>Increase of electronic documentation &amp; the need for Part 11 compliant systems</a:t>
            </a:r>
          </a:p>
          <a:p>
            <a:r>
              <a:rPr lang="en-US" sz="2000" dirty="0"/>
              <a:t>Research staff and participant training on tools used to support the study</a:t>
            </a:r>
          </a:p>
          <a:p>
            <a:r>
              <a:rPr lang="en-US" sz="2000" dirty="0"/>
              <a:t>Access to resources/support to trouble-shoot technology challenges</a:t>
            </a:r>
          </a:p>
          <a:p>
            <a:r>
              <a:rPr lang="en-US" sz="2000" dirty="0"/>
              <a:t>Back-up data collection methods in the event of technology failures</a:t>
            </a:r>
          </a:p>
          <a:p>
            <a:r>
              <a:rPr lang="en-US" sz="2000" dirty="0"/>
              <a:t>Study teams responsible for monitoring remote data collection tools need training to understand safety signals/errors  </a:t>
            </a:r>
          </a:p>
          <a:p>
            <a:pPr lvl="1"/>
            <a:r>
              <a:rPr lang="en-US" sz="1600" dirty="0"/>
              <a:t>Who is responsible for monitoring systems if they will provide safety signals? How frequently will the monitoring occur? </a:t>
            </a:r>
          </a:p>
          <a:p>
            <a:r>
              <a:rPr lang="en-US" sz="2000" dirty="0"/>
              <a:t>Local site SOPs may need to be modified to accommodate new technologies that will be used throughout the study</a:t>
            </a:r>
          </a:p>
          <a:p>
            <a:r>
              <a:rPr lang="en-US" sz="2000" dirty="0"/>
              <a:t>Consider maintaining a log of participant technology access options/restrictions </a:t>
            </a:r>
          </a:p>
          <a:p>
            <a:endParaRPr lang="en-US" dirty="0"/>
          </a:p>
        </p:txBody>
      </p:sp>
    </p:spTree>
    <p:extLst>
      <p:ext uri="{BB962C8B-B14F-4D97-AF65-F5344CB8AC3E}">
        <p14:creationId xmlns:p14="http://schemas.microsoft.com/office/powerpoint/2010/main" val="200377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B685-AECE-4B78-B346-6B43CE02CF55}"/>
              </a:ext>
            </a:extLst>
          </p:cNvPr>
          <p:cNvSpPr>
            <a:spLocks noGrp="1"/>
          </p:cNvSpPr>
          <p:nvPr>
            <p:ph type="title"/>
          </p:nvPr>
        </p:nvSpPr>
        <p:spPr>
          <a:xfrm>
            <a:off x="576072" y="228600"/>
            <a:ext cx="8001000" cy="1143000"/>
          </a:xfrm>
        </p:spPr>
        <p:txBody>
          <a:bodyPr/>
          <a:lstStyle/>
          <a:p>
            <a:r>
              <a:rPr lang="en-US" dirty="0"/>
              <a:t>Experience from the Field: Communication</a:t>
            </a:r>
          </a:p>
        </p:txBody>
      </p:sp>
      <p:sp>
        <p:nvSpPr>
          <p:cNvPr id="3" name="Text Placeholder 2">
            <a:extLst>
              <a:ext uri="{FF2B5EF4-FFF2-40B4-BE49-F238E27FC236}">
                <a16:creationId xmlns:a16="http://schemas.microsoft.com/office/drawing/2014/main" id="{0AFE0B09-7583-4154-A6FF-CBAA6D7DCC86}"/>
              </a:ext>
            </a:extLst>
          </p:cNvPr>
          <p:cNvSpPr>
            <a:spLocks noGrp="1"/>
          </p:cNvSpPr>
          <p:nvPr>
            <p:ph type="body" sz="quarter" idx="10"/>
          </p:nvPr>
        </p:nvSpPr>
        <p:spPr>
          <a:xfrm>
            <a:off x="228600" y="1676400"/>
            <a:ext cx="8686800" cy="5118033"/>
          </a:xfrm>
        </p:spPr>
        <p:txBody>
          <a:bodyPr/>
          <a:lstStyle/>
          <a:p>
            <a:r>
              <a:rPr lang="en-US" sz="2400" dirty="0"/>
              <a:t>Identify for participants all of the trial stakeholders they may interact with (e.g. 3</a:t>
            </a:r>
            <a:r>
              <a:rPr lang="en-US" sz="2400" baseline="30000" dirty="0"/>
              <a:t>rd</a:t>
            </a:r>
            <a:r>
              <a:rPr lang="en-US" sz="2400" dirty="0"/>
              <a:t> party technology companies, home health agencies, study team)</a:t>
            </a:r>
          </a:p>
          <a:p>
            <a:r>
              <a:rPr lang="en-US" sz="2400" dirty="0"/>
              <a:t>Set forth expectations for vendors to communicate updates to the study teams</a:t>
            </a:r>
          </a:p>
          <a:p>
            <a:pPr lvl="1"/>
            <a:r>
              <a:rPr lang="en-US" sz="2000" dirty="0"/>
              <a:t>Ensure vendors are aware what your site considers “reportable” and the timelines when you need access to information</a:t>
            </a:r>
          </a:p>
          <a:p>
            <a:r>
              <a:rPr lang="en-US" sz="2400" dirty="0"/>
              <a:t>Set-up regular communication points and channels </a:t>
            </a:r>
          </a:p>
          <a:p>
            <a:r>
              <a:rPr lang="en-US" sz="2400" dirty="0"/>
              <a:t>Consider whether increased communication is needed with participants if there is a reduction in in-person interaction</a:t>
            </a:r>
          </a:p>
          <a:p>
            <a:r>
              <a:rPr lang="en-US" sz="2400" dirty="0"/>
              <a:t>Ensure SOPs align with contractual obligations for roles/responsibilities and address potential communication gaps</a:t>
            </a:r>
          </a:p>
        </p:txBody>
      </p:sp>
    </p:spTree>
    <p:extLst>
      <p:ext uri="{BB962C8B-B14F-4D97-AF65-F5344CB8AC3E}">
        <p14:creationId xmlns:p14="http://schemas.microsoft.com/office/powerpoint/2010/main" val="66752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D9DE-0F97-4FE5-8833-B694A0A6D7CB}"/>
              </a:ext>
            </a:extLst>
          </p:cNvPr>
          <p:cNvSpPr>
            <a:spLocks noGrp="1"/>
          </p:cNvSpPr>
          <p:nvPr>
            <p:ph type="title"/>
          </p:nvPr>
        </p:nvSpPr>
        <p:spPr>
          <a:xfrm>
            <a:off x="576072" y="228600"/>
            <a:ext cx="8001000" cy="1143000"/>
          </a:xfrm>
        </p:spPr>
        <p:txBody>
          <a:bodyPr/>
          <a:lstStyle/>
          <a:p>
            <a:r>
              <a:rPr lang="en-US" dirty="0"/>
              <a:t>Experience from the Field: </a:t>
            </a:r>
            <a:br>
              <a:rPr lang="en-US" dirty="0"/>
            </a:br>
            <a:r>
              <a:rPr lang="en-US" dirty="0"/>
              <a:t>Reliance on Participant Compliance</a:t>
            </a:r>
          </a:p>
        </p:txBody>
      </p:sp>
      <p:sp>
        <p:nvSpPr>
          <p:cNvPr id="3" name="Text Placeholder 2">
            <a:extLst>
              <a:ext uri="{FF2B5EF4-FFF2-40B4-BE49-F238E27FC236}">
                <a16:creationId xmlns:a16="http://schemas.microsoft.com/office/drawing/2014/main" id="{7520A535-83D8-4712-9086-93AF12F87D80}"/>
              </a:ext>
            </a:extLst>
          </p:cNvPr>
          <p:cNvSpPr>
            <a:spLocks noGrp="1"/>
          </p:cNvSpPr>
          <p:nvPr>
            <p:ph type="body" sz="quarter" idx="10"/>
          </p:nvPr>
        </p:nvSpPr>
        <p:spPr>
          <a:xfrm>
            <a:off x="576072" y="1754898"/>
            <a:ext cx="8001000" cy="4450449"/>
          </a:xfrm>
        </p:spPr>
        <p:txBody>
          <a:bodyPr/>
          <a:lstStyle/>
          <a:p>
            <a:r>
              <a:rPr lang="en-US" sz="2400" dirty="0"/>
              <a:t>Adopt mechanisms to reinforce participant instructions</a:t>
            </a:r>
          </a:p>
          <a:p>
            <a:r>
              <a:rPr lang="en-US" sz="2400" dirty="0"/>
              <a:t>Identify tools/support that will be available to help participants troubleshoot remote data collection</a:t>
            </a:r>
          </a:p>
          <a:p>
            <a:r>
              <a:rPr lang="en-US" sz="2400" dirty="0"/>
              <a:t>Clearly distinguish between activities of the site team and 3</a:t>
            </a:r>
            <a:r>
              <a:rPr lang="en-US" sz="2400" baseline="30000" dirty="0"/>
              <a:t>rd</a:t>
            </a:r>
            <a:r>
              <a:rPr lang="en-US" sz="2400" dirty="0"/>
              <a:t> party vendors and help the participant understand who they are communicating with at each stage of the trial and who to contact for questions</a:t>
            </a:r>
          </a:p>
          <a:p>
            <a:r>
              <a:rPr lang="en-US" sz="2400" dirty="0"/>
              <a:t>Ensure participants have clear pathways for reporting AEs- account for the increased reliance on participant self-report</a:t>
            </a:r>
          </a:p>
          <a:p>
            <a:endParaRPr lang="en-US" sz="2400" dirty="0"/>
          </a:p>
        </p:txBody>
      </p:sp>
    </p:spTree>
    <p:extLst>
      <p:ext uri="{BB962C8B-B14F-4D97-AF65-F5344CB8AC3E}">
        <p14:creationId xmlns:p14="http://schemas.microsoft.com/office/powerpoint/2010/main" val="29704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31FF-E64D-49EE-98BE-66E67A059274}"/>
              </a:ext>
            </a:extLst>
          </p:cNvPr>
          <p:cNvSpPr>
            <a:spLocks noGrp="1"/>
          </p:cNvSpPr>
          <p:nvPr>
            <p:ph type="title"/>
          </p:nvPr>
        </p:nvSpPr>
        <p:spPr>
          <a:xfrm>
            <a:off x="576072" y="228600"/>
            <a:ext cx="8001000" cy="1143000"/>
          </a:xfrm>
        </p:spPr>
        <p:txBody>
          <a:bodyPr/>
          <a:lstStyle/>
          <a:p>
            <a:r>
              <a:rPr lang="en-US" dirty="0"/>
              <a:t>The Trial Innovation Network Experience </a:t>
            </a:r>
          </a:p>
        </p:txBody>
      </p:sp>
      <p:sp>
        <p:nvSpPr>
          <p:cNvPr id="7" name="TextBox 6">
            <a:extLst>
              <a:ext uri="{FF2B5EF4-FFF2-40B4-BE49-F238E27FC236}">
                <a16:creationId xmlns:a16="http://schemas.microsoft.com/office/drawing/2014/main" id="{ABCA2E42-500D-47A6-B388-124746B4D094}"/>
              </a:ext>
            </a:extLst>
          </p:cNvPr>
          <p:cNvSpPr txBox="1"/>
          <p:nvPr/>
        </p:nvSpPr>
        <p:spPr>
          <a:xfrm>
            <a:off x="533400" y="5791200"/>
            <a:ext cx="7696200" cy="1200329"/>
          </a:xfrm>
          <a:prstGeom prst="rect">
            <a:avLst/>
          </a:prstGeom>
          <a:noFill/>
        </p:spPr>
        <p:txBody>
          <a:bodyPr wrap="square" rtlCol="0">
            <a:spAutoFit/>
          </a:bodyPr>
          <a:lstStyle/>
          <a:p>
            <a:r>
              <a:rPr lang="en-US" dirty="0">
                <a:latin typeface="+mn-lt"/>
                <a:hlinkClick r:id="rId2"/>
              </a:rPr>
              <a:t>Decentralized clinical trials in the trial innovation network: Value, strategies, and lessons learned</a:t>
            </a:r>
            <a:endParaRPr lang="en-US" dirty="0">
              <a:latin typeface="+mn-lt"/>
            </a:endParaRPr>
          </a:p>
          <a:p>
            <a:endParaRPr lang="en-US" dirty="0"/>
          </a:p>
        </p:txBody>
      </p:sp>
      <p:pic>
        <p:nvPicPr>
          <p:cNvPr id="8" name="Picture 7">
            <a:extLst>
              <a:ext uri="{FF2B5EF4-FFF2-40B4-BE49-F238E27FC236}">
                <a16:creationId xmlns:a16="http://schemas.microsoft.com/office/drawing/2014/main" id="{544910EA-F647-4D84-854E-2D868B45D0E3}"/>
              </a:ext>
            </a:extLst>
          </p:cNvPr>
          <p:cNvPicPr/>
          <p:nvPr/>
        </p:nvPicPr>
        <p:blipFill rotWithShape="1">
          <a:blip r:embed="rId3"/>
          <a:srcRect l="31931" t="31732" r="18981" b="29141"/>
          <a:stretch/>
        </p:blipFill>
        <p:spPr bwMode="auto">
          <a:xfrm>
            <a:off x="533400" y="1676400"/>
            <a:ext cx="8043672"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789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31FF-E64D-49EE-98BE-66E67A059274}"/>
              </a:ext>
            </a:extLst>
          </p:cNvPr>
          <p:cNvSpPr>
            <a:spLocks noGrp="1"/>
          </p:cNvSpPr>
          <p:nvPr>
            <p:ph type="title"/>
          </p:nvPr>
        </p:nvSpPr>
        <p:spPr/>
        <p:txBody>
          <a:bodyPr/>
          <a:lstStyle/>
          <a:p>
            <a:r>
              <a:rPr lang="en-US" dirty="0"/>
              <a:t>The Trial Innovation Network Experience </a:t>
            </a:r>
          </a:p>
        </p:txBody>
      </p:sp>
      <p:sp>
        <p:nvSpPr>
          <p:cNvPr id="3" name="Text Placeholder 2">
            <a:extLst>
              <a:ext uri="{FF2B5EF4-FFF2-40B4-BE49-F238E27FC236}">
                <a16:creationId xmlns:a16="http://schemas.microsoft.com/office/drawing/2014/main" id="{F1C6EC20-6E6B-4893-87A6-E0A7E1DD04C8}"/>
              </a:ext>
            </a:extLst>
          </p:cNvPr>
          <p:cNvSpPr>
            <a:spLocks noGrp="1"/>
          </p:cNvSpPr>
          <p:nvPr>
            <p:ph type="body" idx="1"/>
          </p:nvPr>
        </p:nvSpPr>
        <p:spPr>
          <a:xfrm>
            <a:off x="457200" y="1676399"/>
            <a:ext cx="4040188" cy="498475"/>
          </a:xfrm>
          <a:solidFill>
            <a:schemeClr val="accent1"/>
          </a:solidFill>
        </p:spPr>
        <p:txBody>
          <a:bodyPr/>
          <a:lstStyle/>
          <a:p>
            <a:r>
              <a:rPr lang="en-US" dirty="0"/>
              <a:t>What’s Working Well </a:t>
            </a:r>
          </a:p>
        </p:txBody>
      </p:sp>
      <p:sp>
        <p:nvSpPr>
          <p:cNvPr id="4" name="Content Placeholder 3">
            <a:extLst>
              <a:ext uri="{FF2B5EF4-FFF2-40B4-BE49-F238E27FC236}">
                <a16:creationId xmlns:a16="http://schemas.microsoft.com/office/drawing/2014/main" id="{8921FF33-E7DF-4A4E-AAE3-63B68CBA6873}"/>
              </a:ext>
            </a:extLst>
          </p:cNvPr>
          <p:cNvSpPr>
            <a:spLocks noGrp="1"/>
          </p:cNvSpPr>
          <p:nvPr>
            <p:ph sz="half" idx="2"/>
          </p:nvPr>
        </p:nvSpPr>
        <p:spPr/>
        <p:txBody>
          <a:bodyPr/>
          <a:lstStyle/>
          <a:p>
            <a:r>
              <a:rPr lang="en-US" dirty="0"/>
              <a:t>Increased efficiencies in screening/consent process</a:t>
            </a:r>
          </a:p>
          <a:p>
            <a:r>
              <a:rPr lang="en-US" dirty="0"/>
              <a:t>Time savings through remote data monitoring</a:t>
            </a:r>
          </a:p>
          <a:p>
            <a:r>
              <a:rPr lang="en-US" dirty="0"/>
              <a:t>Increase access to trials for those with travel constraints</a:t>
            </a:r>
          </a:p>
        </p:txBody>
      </p:sp>
      <p:sp>
        <p:nvSpPr>
          <p:cNvPr id="5" name="Text Placeholder 4">
            <a:extLst>
              <a:ext uri="{FF2B5EF4-FFF2-40B4-BE49-F238E27FC236}">
                <a16:creationId xmlns:a16="http://schemas.microsoft.com/office/drawing/2014/main" id="{CD3637A6-A9EC-42CD-A4B5-500B3B33E97D}"/>
              </a:ext>
            </a:extLst>
          </p:cNvPr>
          <p:cNvSpPr>
            <a:spLocks noGrp="1"/>
          </p:cNvSpPr>
          <p:nvPr>
            <p:ph type="body" sz="quarter" idx="3"/>
          </p:nvPr>
        </p:nvSpPr>
        <p:spPr>
          <a:xfrm>
            <a:off x="4645025" y="1676399"/>
            <a:ext cx="4270375" cy="498476"/>
          </a:xfrm>
          <a:solidFill>
            <a:schemeClr val="accent1"/>
          </a:solidFill>
        </p:spPr>
        <p:txBody>
          <a:bodyPr/>
          <a:lstStyle/>
          <a:p>
            <a:r>
              <a:rPr lang="en-US" dirty="0"/>
              <a:t>Challenges </a:t>
            </a:r>
          </a:p>
        </p:txBody>
      </p:sp>
      <p:sp>
        <p:nvSpPr>
          <p:cNvPr id="6" name="Content Placeholder 5">
            <a:extLst>
              <a:ext uri="{FF2B5EF4-FFF2-40B4-BE49-F238E27FC236}">
                <a16:creationId xmlns:a16="http://schemas.microsoft.com/office/drawing/2014/main" id="{C433FC56-E3EA-4F1B-ADC5-9AE355F565E3}"/>
              </a:ext>
            </a:extLst>
          </p:cNvPr>
          <p:cNvSpPr>
            <a:spLocks noGrp="1"/>
          </p:cNvSpPr>
          <p:nvPr>
            <p:ph sz="quarter" idx="4"/>
          </p:nvPr>
        </p:nvSpPr>
        <p:spPr>
          <a:xfrm>
            <a:off x="4645025" y="2174875"/>
            <a:ext cx="4270375" cy="3951288"/>
          </a:xfrm>
        </p:spPr>
        <p:txBody>
          <a:bodyPr/>
          <a:lstStyle/>
          <a:p>
            <a:r>
              <a:rPr lang="en-US" sz="2000" dirty="0"/>
              <a:t>Technology fatigue </a:t>
            </a:r>
          </a:p>
          <a:p>
            <a:r>
              <a:rPr lang="en-US" sz="2000" dirty="0"/>
              <a:t>Heavy burden of data “collection” via participant entry</a:t>
            </a:r>
          </a:p>
          <a:p>
            <a:r>
              <a:rPr lang="en-US" sz="2000" dirty="0"/>
              <a:t>Need for increased resources/budget to support technology/remote interaction</a:t>
            </a:r>
          </a:p>
          <a:p>
            <a:r>
              <a:rPr lang="en-US" sz="2000" dirty="0"/>
              <a:t>Decentralized models don’t accommodate all age groups/individuals with limited English proficiency/those with disabilities or technology restrictions</a:t>
            </a:r>
          </a:p>
          <a:p>
            <a:pPr marL="0" indent="0">
              <a:buNone/>
            </a:pPr>
            <a:endParaRPr lang="en-US" sz="2000" dirty="0"/>
          </a:p>
        </p:txBody>
      </p:sp>
      <p:sp>
        <p:nvSpPr>
          <p:cNvPr id="7" name="TextBox 6">
            <a:extLst>
              <a:ext uri="{FF2B5EF4-FFF2-40B4-BE49-F238E27FC236}">
                <a16:creationId xmlns:a16="http://schemas.microsoft.com/office/drawing/2014/main" id="{ABCA2E42-500D-47A6-B388-124746B4D094}"/>
              </a:ext>
            </a:extLst>
          </p:cNvPr>
          <p:cNvSpPr txBox="1"/>
          <p:nvPr/>
        </p:nvSpPr>
        <p:spPr>
          <a:xfrm>
            <a:off x="533400" y="6085582"/>
            <a:ext cx="7696200" cy="1077218"/>
          </a:xfrm>
          <a:prstGeom prst="rect">
            <a:avLst/>
          </a:prstGeom>
          <a:noFill/>
        </p:spPr>
        <p:txBody>
          <a:bodyPr wrap="square" rtlCol="0">
            <a:spAutoFit/>
          </a:bodyPr>
          <a:lstStyle/>
          <a:p>
            <a:r>
              <a:rPr lang="en-US" sz="2000" dirty="0">
                <a:latin typeface="+mn-lt"/>
                <a:hlinkClick r:id="rId2"/>
              </a:rPr>
              <a:t>Decentralized clinical trials in the trial innovation network: Value, strategies, and lessons learned</a:t>
            </a:r>
            <a:endParaRPr lang="en-US" sz="2000" dirty="0">
              <a:latin typeface="+mn-lt"/>
            </a:endParaRPr>
          </a:p>
          <a:p>
            <a:endParaRPr lang="en-US" dirty="0"/>
          </a:p>
        </p:txBody>
      </p:sp>
    </p:spTree>
    <p:extLst>
      <p:ext uri="{BB962C8B-B14F-4D97-AF65-F5344CB8AC3E}">
        <p14:creationId xmlns:p14="http://schemas.microsoft.com/office/powerpoint/2010/main" val="7747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399"/>
            <a:ext cx="8201025" cy="1000125"/>
          </a:xfrm>
        </p:spPr>
        <p:txBody>
          <a:bodyPr/>
          <a:lstStyle/>
          <a:p>
            <a:r>
              <a:rPr lang="en-US" dirty="0"/>
              <a:t>Objectives</a:t>
            </a:r>
          </a:p>
        </p:txBody>
      </p:sp>
      <p:sp>
        <p:nvSpPr>
          <p:cNvPr id="3" name="Content Placeholder 2"/>
          <p:cNvSpPr>
            <a:spLocks noGrp="1"/>
          </p:cNvSpPr>
          <p:nvPr>
            <p:ph idx="1"/>
          </p:nvPr>
        </p:nvSpPr>
        <p:spPr>
          <a:xfrm>
            <a:off x="533400" y="1828800"/>
            <a:ext cx="8048625" cy="4114800"/>
          </a:xfrm>
        </p:spPr>
        <p:txBody>
          <a:bodyPr/>
          <a:lstStyle/>
          <a:p>
            <a:r>
              <a:rPr lang="en-US" sz="2800" dirty="0"/>
              <a:t>Identify whether a study includes decentralized trial components.</a:t>
            </a:r>
          </a:p>
          <a:p>
            <a:r>
              <a:rPr lang="en-US" sz="2800" dirty="0"/>
              <a:t>Understand the considerations/responsibilities triggered because of those components</a:t>
            </a:r>
          </a:p>
          <a:p>
            <a:r>
              <a:rPr lang="en-US" sz="2800" dirty="0"/>
              <a:t>Identify strategies to develop plans for trial conduct that account for decentralized components</a:t>
            </a:r>
          </a:p>
        </p:txBody>
      </p:sp>
    </p:spTree>
    <p:extLst>
      <p:ext uri="{BB962C8B-B14F-4D97-AF65-F5344CB8AC3E}">
        <p14:creationId xmlns:p14="http://schemas.microsoft.com/office/powerpoint/2010/main" val="390546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E205-D203-4EC2-B65D-D79F4857F662}"/>
              </a:ext>
            </a:extLst>
          </p:cNvPr>
          <p:cNvSpPr>
            <a:spLocks noGrp="1"/>
          </p:cNvSpPr>
          <p:nvPr>
            <p:ph type="title"/>
          </p:nvPr>
        </p:nvSpPr>
        <p:spPr>
          <a:xfrm>
            <a:off x="576072" y="228600"/>
            <a:ext cx="8001000" cy="1143000"/>
          </a:xfrm>
        </p:spPr>
        <p:txBody>
          <a:bodyPr/>
          <a:lstStyle/>
          <a:p>
            <a:r>
              <a:rPr lang="en-US" dirty="0"/>
              <a:t>Site Readiness Framework: Decentralized Trials </a:t>
            </a:r>
          </a:p>
        </p:txBody>
      </p:sp>
      <p:pic>
        <p:nvPicPr>
          <p:cNvPr id="5" name="Picture 4">
            <a:extLst>
              <a:ext uri="{FF2B5EF4-FFF2-40B4-BE49-F238E27FC236}">
                <a16:creationId xmlns:a16="http://schemas.microsoft.com/office/drawing/2014/main" id="{E49A1B11-ABAA-4558-B3F2-663A74F29A6A}"/>
              </a:ext>
            </a:extLst>
          </p:cNvPr>
          <p:cNvPicPr/>
          <p:nvPr/>
        </p:nvPicPr>
        <p:blipFill rotWithShape="1">
          <a:blip r:embed="rId2"/>
          <a:srcRect l="19551" t="25262" r="15599" b="9591"/>
          <a:stretch/>
        </p:blipFill>
        <p:spPr bwMode="auto">
          <a:xfrm>
            <a:off x="152401" y="1981200"/>
            <a:ext cx="6019799" cy="44196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91343E8-6867-4407-B6F9-8DD186CE63FA}"/>
              </a:ext>
            </a:extLst>
          </p:cNvPr>
          <p:cNvSpPr txBox="1"/>
          <p:nvPr/>
        </p:nvSpPr>
        <p:spPr>
          <a:xfrm>
            <a:off x="6248401" y="1828800"/>
            <a:ext cx="2514599" cy="1631216"/>
          </a:xfrm>
          <a:prstGeom prst="rect">
            <a:avLst/>
          </a:prstGeom>
          <a:noFill/>
        </p:spPr>
        <p:txBody>
          <a:bodyPr wrap="square" rtlCol="0">
            <a:spAutoFit/>
          </a:bodyPr>
          <a:lstStyle/>
          <a:p>
            <a:r>
              <a:rPr lang="en-US" sz="2000" dirty="0">
                <a:latin typeface="+mn-lt"/>
                <a:hlinkClick r:id="rId3"/>
              </a:rPr>
              <a:t>Clinical Trial Site Readiness for Decentralized Trials- Fitting Trials into Today’s World </a:t>
            </a:r>
            <a:endParaRPr lang="en-US" sz="2000" dirty="0">
              <a:latin typeface="+mn-lt"/>
            </a:endParaRPr>
          </a:p>
        </p:txBody>
      </p:sp>
      <p:sp>
        <p:nvSpPr>
          <p:cNvPr id="7" name="TextBox 6">
            <a:extLst>
              <a:ext uri="{FF2B5EF4-FFF2-40B4-BE49-F238E27FC236}">
                <a16:creationId xmlns:a16="http://schemas.microsoft.com/office/drawing/2014/main" id="{10FED43A-C70D-464D-88F1-DEDF3BF2FE89}"/>
              </a:ext>
            </a:extLst>
          </p:cNvPr>
          <p:cNvSpPr txBox="1"/>
          <p:nvPr/>
        </p:nvSpPr>
        <p:spPr>
          <a:xfrm>
            <a:off x="6172200" y="3657600"/>
            <a:ext cx="2819399" cy="2862322"/>
          </a:xfrm>
          <a:prstGeom prst="rect">
            <a:avLst/>
          </a:prstGeom>
          <a:noFill/>
          <a:ln w="38100">
            <a:solidFill>
              <a:srgbClr val="002C77"/>
            </a:solidFill>
          </a:ln>
        </p:spPr>
        <p:txBody>
          <a:bodyPr wrap="square" rtlCol="0">
            <a:spAutoFit/>
          </a:bodyPr>
          <a:lstStyle/>
          <a:p>
            <a:pPr marL="342900" indent="-342900">
              <a:buFont typeface="Wingdings" panose="05000000000000000000" pitchFamily="2" charset="2"/>
              <a:buChar char="ü"/>
            </a:pPr>
            <a:r>
              <a:rPr lang="en-US" sz="2000" b="1" dirty="0">
                <a:solidFill>
                  <a:srgbClr val="002C77"/>
                </a:solidFill>
                <a:latin typeface="+mn-lt"/>
              </a:rPr>
              <a:t>Consider Using as a General Checklist</a:t>
            </a:r>
          </a:p>
          <a:p>
            <a:pPr marL="342900" indent="-342900">
              <a:buFont typeface="Wingdings" panose="05000000000000000000" pitchFamily="2" charset="2"/>
              <a:buChar char="ü"/>
            </a:pPr>
            <a:endParaRPr lang="en-US" sz="2000" b="1" dirty="0">
              <a:solidFill>
                <a:srgbClr val="002C77"/>
              </a:solidFill>
              <a:latin typeface="+mn-lt"/>
            </a:endParaRPr>
          </a:p>
          <a:p>
            <a:pPr marL="342900" indent="-342900">
              <a:buFont typeface="Wingdings" panose="05000000000000000000" pitchFamily="2" charset="2"/>
              <a:buChar char="ü"/>
            </a:pPr>
            <a:r>
              <a:rPr lang="en-US" sz="2000" b="1" dirty="0">
                <a:solidFill>
                  <a:srgbClr val="002C77"/>
                </a:solidFill>
                <a:latin typeface="+mn-lt"/>
              </a:rPr>
              <a:t>Can be customized for each trial based on decentralized components</a:t>
            </a:r>
          </a:p>
        </p:txBody>
      </p:sp>
    </p:spTree>
    <p:extLst>
      <p:ext uri="{BB962C8B-B14F-4D97-AF65-F5344CB8AC3E}">
        <p14:creationId xmlns:p14="http://schemas.microsoft.com/office/powerpoint/2010/main" val="314516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F1DC-E527-4BEB-9397-9710E7A3AA14}"/>
              </a:ext>
            </a:extLst>
          </p:cNvPr>
          <p:cNvSpPr>
            <a:spLocks noGrp="1"/>
          </p:cNvSpPr>
          <p:nvPr>
            <p:ph type="title"/>
          </p:nvPr>
        </p:nvSpPr>
        <p:spPr>
          <a:xfrm>
            <a:off x="809625" y="390525"/>
            <a:ext cx="6353175" cy="1143000"/>
          </a:xfrm>
        </p:spPr>
        <p:txBody>
          <a:bodyPr/>
          <a:lstStyle/>
          <a:p>
            <a:r>
              <a:rPr lang="en-US" sz="3200" dirty="0"/>
              <a:t>JHU Strategies- Guidance on Third Party Collaborators </a:t>
            </a:r>
          </a:p>
        </p:txBody>
      </p:sp>
      <p:sp>
        <p:nvSpPr>
          <p:cNvPr id="3" name="Content Placeholder 2">
            <a:extLst>
              <a:ext uri="{FF2B5EF4-FFF2-40B4-BE49-F238E27FC236}">
                <a16:creationId xmlns:a16="http://schemas.microsoft.com/office/drawing/2014/main" id="{17DB18EF-EC2E-462E-9275-CD80A897A49F}"/>
              </a:ext>
            </a:extLst>
          </p:cNvPr>
          <p:cNvSpPr>
            <a:spLocks noGrp="1"/>
          </p:cNvSpPr>
          <p:nvPr>
            <p:ph idx="1"/>
          </p:nvPr>
        </p:nvSpPr>
        <p:spPr>
          <a:xfrm>
            <a:off x="381000" y="1828800"/>
            <a:ext cx="8534400" cy="4724400"/>
          </a:xfrm>
        </p:spPr>
        <p:txBody>
          <a:bodyPr/>
          <a:lstStyle/>
          <a:p>
            <a:pPr marL="0" indent="0">
              <a:buNone/>
            </a:pPr>
            <a:r>
              <a:rPr lang="en-US" sz="1800" dirty="0"/>
              <a:t>In September 2022, we developed the following guideline: </a:t>
            </a:r>
            <a:r>
              <a:rPr lang="en-US" sz="1800" dirty="0">
                <a:hlinkClick r:id="rId2"/>
              </a:rPr>
              <a:t>Sponsor Contracted Third-Party Collaborators (hopkinsmedicine.org)</a:t>
            </a:r>
            <a:r>
              <a:rPr lang="en-US" sz="1800" dirty="0"/>
              <a:t>. Key questions this guideline addresses are:</a:t>
            </a:r>
          </a:p>
          <a:p>
            <a:pPr lvl="1"/>
            <a:r>
              <a:rPr lang="en-US" sz="1600" dirty="0"/>
              <a:t>Is a third party engaged in research?</a:t>
            </a:r>
          </a:p>
          <a:p>
            <a:pPr marL="857250" lvl="2" indent="0">
              <a:buNone/>
            </a:pPr>
            <a:r>
              <a:rPr lang="en-US" sz="1600" dirty="0"/>
              <a:t>A third party is engaged in research if:</a:t>
            </a:r>
          </a:p>
          <a:p>
            <a:pPr marL="1314450" lvl="3" indent="0">
              <a:buNone/>
            </a:pPr>
            <a:r>
              <a:rPr lang="en-US" sz="1600" dirty="0"/>
              <a:t>(a) The entity solely provides services for research purposes;</a:t>
            </a:r>
          </a:p>
          <a:p>
            <a:pPr marL="1314450" lvl="3" indent="0">
              <a:buNone/>
            </a:pPr>
            <a:r>
              <a:rPr lang="en-US" sz="1600" dirty="0"/>
              <a:t>(b) The activity of the third-party entity includes the administration of an investigational product; OR</a:t>
            </a:r>
          </a:p>
          <a:p>
            <a:pPr marL="1314450" lvl="3" indent="0">
              <a:buNone/>
            </a:pPr>
            <a:r>
              <a:rPr lang="en-US" sz="1600" dirty="0"/>
              <a:t>(c) The entity conducts activities not otherwise considered routine in the scope of their business.</a:t>
            </a:r>
          </a:p>
          <a:p>
            <a:pPr lvl="1"/>
            <a:r>
              <a:rPr lang="en-US" sz="1600" dirty="0"/>
              <a:t>Does the entity have a separate IRB approval?</a:t>
            </a:r>
          </a:p>
          <a:p>
            <a:pPr marL="857250" lvl="2" indent="0">
              <a:buNone/>
            </a:pPr>
            <a:r>
              <a:rPr lang="en-US" sz="1600" dirty="0"/>
              <a:t>If a third party is engaged in research, they must have their own separate IRB approval for the research activities they will conduct.</a:t>
            </a:r>
          </a:p>
          <a:p>
            <a:pPr lvl="1"/>
            <a:r>
              <a:rPr lang="en-US" sz="1600" dirty="0"/>
              <a:t>Has our contracting team been notified?</a:t>
            </a:r>
          </a:p>
          <a:p>
            <a:pPr marL="857250" lvl="2" indent="0">
              <a:buNone/>
            </a:pPr>
            <a:r>
              <a:rPr lang="en-US" sz="1600" dirty="0"/>
              <a:t>The PI must work with the contracting team to ensure the contract is clear that neither JHU nor the PI may take responsibility for oversight of the third-party entity. </a:t>
            </a:r>
          </a:p>
          <a:p>
            <a:pPr marL="0" indent="0">
              <a:buNone/>
            </a:pPr>
            <a:r>
              <a:rPr lang="en-US" sz="1800" dirty="0"/>
              <a:t> </a:t>
            </a:r>
            <a:endParaRPr lang="en-US" sz="1600" dirty="0"/>
          </a:p>
        </p:txBody>
      </p:sp>
    </p:spTree>
    <p:extLst>
      <p:ext uri="{BB962C8B-B14F-4D97-AF65-F5344CB8AC3E}">
        <p14:creationId xmlns:p14="http://schemas.microsoft.com/office/powerpoint/2010/main" val="191860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5DBD-CD61-4892-B440-32F3EB50167B}"/>
              </a:ext>
            </a:extLst>
          </p:cNvPr>
          <p:cNvSpPr>
            <a:spLocks noGrp="1"/>
          </p:cNvSpPr>
          <p:nvPr>
            <p:ph type="title"/>
          </p:nvPr>
        </p:nvSpPr>
        <p:spPr>
          <a:xfrm>
            <a:off x="228601" y="390525"/>
            <a:ext cx="7315200" cy="1143000"/>
          </a:xfrm>
        </p:spPr>
        <p:txBody>
          <a:bodyPr/>
          <a:lstStyle/>
          <a:p>
            <a:r>
              <a:rPr lang="en-US" sz="3200" dirty="0"/>
              <a:t>eIRB Question added to identify 3</a:t>
            </a:r>
            <a:r>
              <a:rPr lang="en-US" sz="3200" baseline="30000" dirty="0"/>
              <a:t>rd</a:t>
            </a:r>
            <a:r>
              <a:rPr lang="en-US" sz="3200" dirty="0"/>
              <a:t> parties used in decentralized trials</a:t>
            </a:r>
          </a:p>
        </p:txBody>
      </p:sp>
      <p:sp>
        <p:nvSpPr>
          <p:cNvPr id="3" name="Content Placeholder 2">
            <a:extLst>
              <a:ext uri="{FF2B5EF4-FFF2-40B4-BE49-F238E27FC236}">
                <a16:creationId xmlns:a16="http://schemas.microsoft.com/office/drawing/2014/main" id="{ACC51249-A7EF-4743-B3B6-99C8385C7A8E}"/>
              </a:ext>
            </a:extLst>
          </p:cNvPr>
          <p:cNvSpPr>
            <a:spLocks noGrp="1"/>
          </p:cNvSpPr>
          <p:nvPr>
            <p:ph idx="1"/>
          </p:nvPr>
        </p:nvSpPr>
        <p:spPr/>
        <p:txBody>
          <a:bodyPr>
            <a:normAutofit fontScale="70000" lnSpcReduction="20000"/>
          </a:bodyPr>
          <a:lstStyle/>
          <a:p>
            <a:pPr marL="0" indent="0">
              <a:buNone/>
            </a:pPr>
            <a:r>
              <a:rPr lang="en-US" b="1" dirty="0"/>
              <a:t>Will this research study involve any independent 3rd party company that is engaged in research activities? Examples might include the use of a home health agency or a company to deliver surveys to participants?</a:t>
            </a:r>
          </a:p>
          <a:p>
            <a:pPr marL="0" indent="0">
              <a:buNone/>
            </a:pPr>
            <a:endParaRPr lang="en-US" dirty="0"/>
          </a:p>
          <a:p>
            <a:pPr marL="0" indent="0">
              <a:buNone/>
            </a:pPr>
            <a:r>
              <a:rPr lang="en-US" dirty="0"/>
              <a:t>Yes</a:t>
            </a:r>
          </a:p>
          <a:p>
            <a:pPr marL="0" indent="0">
              <a:buNone/>
            </a:pPr>
            <a:r>
              <a:rPr lang="en-US" dirty="0"/>
              <a:t>No</a:t>
            </a:r>
          </a:p>
          <a:p>
            <a:pPr marL="0" indent="0">
              <a:buNone/>
            </a:pPr>
            <a:endParaRPr lang="en-US" dirty="0"/>
          </a:p>
          <a:p>
            <a:pPr marL="0" indent="0">
              <a:buNone/>
            </a:pPr>
            <a:r>
              <a:rPr lang="en-US" dirty="0"/>
              <a:t>If the study team answers “yes” to this question, IRB pre-review staff gather additional information about the 3</a:t>
            </a:r>
            <a:r>
              <a:rPr lang="en-US" baseline="30000" dirty="0"/>
              <a:t>rd</a:t>
            </a:r>
            <a:r>
              <a:rPr lang="en-US" dirty="0"/>
              <a:t> party engagement to facilitate IRB review </a:t>
            </a:r>
          </a:p>
        </p:txBody>
      </p:sp>
    </p:spTree>
    <p:extLst>
      <p:ext uri="{BB962C8B-B14F-4D97-AF65-F5344CB8AC3E}">
        <p14:creationId xmlns:p14="http://schemas.microsoft.com/office/powerpoint/2010/main" val="3301365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8A94-D4B8-4436-98EF-EE656F80C2E3}"/>
              </a:ext>
            </a:extLst>
          </p:cNvPr>
          <p:cNvSpPr>
            <a:spLocks noGrp="1"/>
          </p:cNvSpPr>
          <p:nvPr>
            <p:ph type="title"/>
          </p:nvPr>
        </p:nvSpPr>
        <p:spPr/>
        <p:txBody>
          <a:bodyPr/>
          <a:lstStyle/>
          <a:p>
            <a:r>
              <a:rPr lang="en-US" dirty="0"/>
              <a:t>Resources &amp; Monitoring</a:t>
            </a:r>
          </a:p>
        </p:txBody>
      </p:sp>
      <p:sp>
        <p:nvSpPr>
          <p:cNvPr id="3" name="Content Placeholder 2">
            <a:extLst>
              <a:ext uri="{FF2B5EF4-FFF2-40B4-BE49-F238E27FC236}">
                <a16:creationId xmlns:a16="http://schemas.microsoft.com/office/drawing/2014/main" id="{5F5A5979-3266-40E9-AB2E-B662BAD940BC}"/>
              </a:ext>
            </a:extLst>
          </p:cNvPr>
          <p:cNvSpPr>
            <a:spLocks noGrp="1"/>
          </p:cNvSpPr>
          <p:nvPr>
            <p:ph idx="1"/>
          </p:nvPr>
        </p:nvSpPr>
        <p:spPr/>
        <p:txBody>
          <a:bodyPr/>
          <a:lstStyle/>
          <a:p>
            <a:r>
              <a:rPr lang="en-US" dirty="0"/>
              <a:t>Developed FAQs for Decentralized Trials </a:t>
            </a:r>
          </a:p>
          <a:p>
            <a:pPr marL="0" indent="0">
              <a:buNone/>
            </a:pPr>
            <a:r>
              <a:rPr lang="en-US" dirty="0">
                <a:hlinkClick r:id="rId2"/>
              </a:rPr>
              <a:t>Decentralized Clinical Trials (DCTs) FAQs</a:t>
            </a:r>
            <a:endParaRPr lang="en-US" dirty="0"/>
          </a:p>
          <a:p>
            <a:r>
              <a:rPr lang="en-US" dirty="0"/>
              <a:t>Establishing a Pilot monitoring process for DCTs</a:t>
            </a:r>
          </a:p>
          <a:p>
            <a:pPr lvl="1"/>
            <a:r>
              <a:rPr lang="en-US" dirty="0"/>
              <a:t>Phase 1: pre-enrollment review of roles and responsibilities </a:t>
            </a:r>
          </a:p>
          <a:p>
            <a:pPr lvl="1"/>
            <a:r>
              <a:rPr lang="en-US" dirty="0"/>
              <a:t>Phase 2: Assessing Study compliance </a:t>
            </a:r>
          </a:p>
          <a:p>
            <a:pPr marL="0" indent="0">
              <a:buNone/>
            </a:pPr>
            <a:endParaRPr lang="en-US" dirty="0"/>
          </a:p>
        </p:txBody>
      </p:sp>
    </p:spTree>
    <p:extLst>
      <p:ext uri="{BB962C8B-B14F-4D97-AF65-F5344CB8AC3E}">
        <p14:creationId xmlns:p14="http://schemas.microsoft.com/office/powerpoint/2010/main" val="30439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992-72F9-4AC3-8C07-8378F3B9AD73}"/>
              </a:ext>
            </a:extLst>
          </p:cNvPr>
          <p:cNvSpPr>
            <a:spLocks noGrp="1"/>
          </p:cNvSpPr>
          <p:nvPr>
            <p:ph type="title"/>
          </p:nvPr>
        </p:nvSpPr>
        <p:spPr>
          <a:xfrm>
            <a:off x="457200" y="390525"/>
            <a:ext cx="8124825" cy="1143000"/>
          </a:xfrm>
        </p:spPr>
        <p:txBody>
          <a:bodyPr/>
          <a:lstStyle/>
          <a:p>
            <a:r>
              <a:rPr lang="en-US" sz="3200" dirty="0"/>
              <a:t>Case # 1</a:t>
            </a:r>
          </a:p>
        </p:txBody>
      </p:sp>
      <p:sp>
        <p:nvSpPr>
          <p:cNvPr id="6" name="Rectangle: Rounded Corners 5">
            <a:extLst>
              <a:ext uri="{FF2B5EF4-FFF2-40B4-BE49-F238E27FC236}">
                <a16:creationId xmlns:a16="http://schemas.microsoft.com/office/drawing/2014/main" id="{7BEB0A7B-B361-4DFD-9E73-21F0E0AD8081}"/>
              </a:ext>
            </a:extLst>
          </p:cNvPr>
          <p:cNvSpPr/>
          <p:nvPr/>
        </p:nvSpPr>
        <p:spPr bwMode="auto">
          <a:xfrm>
            <a:off x="228600" y="1676400"/>
            <a:ext cx="8686800" cy="5029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F4833FCB-82AA-4669-9B81-AECD2437666B}"/>
              </a:ext>
            </a:extLst>
          </p:cNvPr>
          <p:cNvSpPr txBox="1"/>
          <p:nvPr/>
        </p:nvSpPr>
        <p:spPr>
          <a:xfrm>
            <a:off x="533400" y="1752600"/>
            <a:ext cx="8153400" cy="4493538"/>
          </a:xfrm>
          <a:prstGeom prst="rect">
            <a:avLst/>
          </a:prstGeom>
          <a:noFill/>
        </p:spPr>
        <p:txBody>
          <a:bodyPr wrap="square" rtlCol="0">
            <a:spAutoFit/>
          </a:bodyPr>
          <a:lstStyle/>
          <a:p>
            <a:pPr marL="0" indent="0">
              <a:buNone/>
            </a:pPr>
            <a:r>
              <a:rPr lang="en-US" sz="2200" dirty="0">
                <a:solidFill>
                  <a:srgbClr val="002C77"/>
                </a:solidFill>
                <a:latin typeface="+mn-lt"/>
              </a:rPr>
              <a:t>A trial tests a new investigational medication for asthma in children delivered via an investigational nebulizer. The trial will also evaluate the ability of caregivers to successfully use the new device. Parents and children are introduced to the trial at clinical sites and then if enrolled, are connected with a sponsor-contracted third party research agency who will send sponsor-trained professionals to homes to train parents on use of the device, monitor delivery of the investigational medication, collect samples for analysis and record outcomes while on site. </a:t>
            </a:r>
          </a:p>
          <a:p>
            <a:pPr marL="0" indent="0">
              <a:buNone/>
            </a:pPr>
            <a:endParaRPr lang="en-US" sz="2200" dirty="0">
              <a:solidFill>
                <a:srgbClr val="002C77"/>
              </a:solidFill>
              <a:latin typeface="+mn-lt"/>
            </a:endParaRPr>
          </a:p>
          <a:p>
            <a:pPr>
              <a:buAutoNum type="arabicPeriod"/>
            </a:pPr>
            <a:r>
              <a:rPr lang="en-US" sz="2200" dirty="0">
                <a:solidFill>
                  <a:srgbClr val="002C77"/>
                </a:solidFill>
                <a:latin typeface="+mn-lt"/>
              </a:rPr>
              <a:t>What are the decentralized components?</a:t>
            </a:r>
          </a:p>
          <a:p>
            <a:pPr>
              <a:buAutoNum type="arabicPeriod"/>
            </a:pPr>
            <a:r>
              <a:rPr lang="en-US" sz="2200" dirty="0">
                <a:solidFill>
                  <a:srgbClr val="002C77"/>
                </a:solidFill>
                <a:latin typeface="+mn-lt"/>
              </a:rPr>
              <a:t>What does the study team need to think about to prepare for this trial?</a:t>
            </a:r>
          </a:p>
        </p:txBody>
      </p:sp>
    </p:spTree>
    <p:extLst>
      <p:ext uri="{BB962C8B-B14F-4D97-AF65-F5344CB8AC3E}">
        <p14:creationId xmlns:p14="http://schemas.microsoft.com/office/powerpoint/2010/main" val="2048344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992-72F9-4AC3-8C07-8378F3B9AD73}"/>
              </a:ext>
            </a:extLst>
          </p:cNvPr>
          <p:cNvSpPr>
            <a:spLocks noGrp="1"/>
          </p:cNvSpPr>
          <p:nvPr>
            <p:ph type="title"/>
          </p:nvPr>
        </p:nvSpPr>
        <p:spPr>
          <a:xfrm>
            <a:off x="457200" y="390525"/>
            <a:ext cx="8124825" cy="1143000"/>
          </a:xfrm>
        </p:spPr>
        <p:txBody>
          <a:bodyPr/>
          <a:lstStyle/>
          <a:p>
            <a:r>
              <a:rPr lang="en-US" sz="3200" dirty="0"/>
              <a:t>Case # 2</a:t>
            </a:r>
          </a:p>
        </p:txBody>
      </p:sp>
      <p:sp>
        <p:nvSpPr>
          <p:cNvPr id="6" name="Rectangle: Rounded Corners 5">
            <a:extLst>
              <a:ext uri="{FF2B5EF4-FFF2-40B4-BE49-F238E27FC236}">
                <a16:creationId xmlns:a16="http://schemas.microsoft.com/office/drawing/2014/main" id="{7BEB0A7B-B361-4DFD-9E73-21F0E0AD8081}"/>
              </a:ext>
            </a:extLst>
          </p:cNvPr>
          <p:cNvSpPr/>
          <p:nvPr/>
        </p:nvSpPr>
        <p:spPr bwMode="auto">
          <a:xfrm>
            <a:off x="228600" y="1676400"/>
            <a:ext cx="8686800" cy="5029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F4833FCB-82AA-4669-9B81-AECD2437666B}"/>
              </a:ext>
            </a:extLst>
          </p:cNvPr>
          <p:cNvSpPr txBox="1"/>
          <p:nvPr/>
        </p:nvSpPr>
        <p:spPr>
          <a:xfrm>
            <a:off x="533400" y="1752600"/>
            <a:ext cx="8153400" cy="4524315"/>
          </a:xfrm>
          <a:prstGeom prst="rect">
            <a:avLst/>
          </a:prstGeom>
          <a:noFill/>
        </p:spPr>
        <p:txBody>
          <a:bodyPr wrap="square" rtlCol="0">
            <a:spAutoFit/>
          </a:bodyPr>
          <a:lstStyle/>
          <a:p>
            <a:pPr marL="0" indent="0">
              <a:buNone/>
            </a:pPr>
            <a:r>
              <a:rPr lang="en-US" dirty="0">
                <a:solidFill>
                  <a:srgbClr val="002C77"/>
                </a:solidFill>
                <a:latin typeface="+mn-lt"/>
              </a:rPr>
              <a:t>A trial proposes to evaluate a weight loss intervention delivered via a mobile health app. Technical support for the app is provided by a third party tech company that is independent from any of the enrolling study teams. The study plan indicates that the tech company will be contacting participants by phone to ask about barriers to app use when scheduled check-ins are not recorded in the app. </a:t>
            </a:r>
          </a:p>
          <a:p>
            <a:pPr marL="0" indent="0">
              <a:buNone/>
            </a:pPr>
            <a:endParaRPr lang="en-US" dirty="0">
              <a:solidFill>
                <a:srgbClr val="002C77"/>
              </a:solidFill>
              <a:latin typeface="+mn-lt"/>
            </a:endParaRPr>
          </a:p>
          <a:p>
            <a:pPr>
              <a:buAutoNum type="arabicPeriod"/>
            </a:pPr>
            <a:r>
              <a:rPr lang="en-US" dirty="0">
                <a:solidFill>
                  <a:srgbClr val="002C77"/>
                </a:solidFill>
                <a:latin typeface="+mn-lt"/>
              </a:rPr>
              <a:t>What are the decentralized components?</a:t>
            </a:r>
          </a:p>
          <a:p>
            <a:pPr>
              <a:buAutoNum type="arabicPeriod"/>
            </a:pPr>
            <a:r>
              <a:rPr lang="en-US" dirty="0">
                <a:solidFill>
                  <a:srgbClr val="002C77"/>
                </a:solidFill>
                <a:latin typeface="+mn-lt"/>
              </a:rPr>
              <a:t>What does the study team need to think about to prepare for this trial?</a:t>
            </a:r>
          </a:p>
        </p:txBody>
      </p:sp>
    </p:spTree>
    <p:extLst>
      <p:ext uri="{BB962C8B-B14F-4D97-AF65-F5344CB8AC3E}">
        <p14:creationId xmlns:p14="http://schemas.microsoft.com/office/powerpoint/2010/main" val="263526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992-72F9-4AC3-8C07-8378F3B9AD73}"/>
              </a:ext>
            </a:extLst>
          </p:cNvPr>
          <p:cNvSpPr>
            <a:spLocks noGrp="1"/>
          </p:cNvSpPr>
          <p:nvPr>
            <p:ph type="title"/>
          </p:nvPr>
        </p:nvSpPr>
        <p:spPr>
          <a:xfrm>
            <a:off x="457200" y="390525"/>
            <a:ext cx="8124825" cy="1143000"/>
          </a:xfrm>
        </p:spPr>
        <p:txBody>
          <a:bodyPr/>
          <a:lstStyle/>
          <a:p>
            <a:r>
              <a:rPr lang="en-US" sz="3200" dirty="0"/>
              <a:t>Case # 3</a:t>
            </a:r>
          </a:p>
        </p:txBody>
      </p:sp>
      <p:sp>
        <p:nvSpPr>
          <p:cNvPr id="6" name="Rectangle: Rounded Corners 5">
            <a:extLst>
              <a:ext uri="{FF2B5EF4-FFF2-40B4-BE49-F238E27FC236}">
                <a16:creationId xmlns:a16="http://schemas.microsoft.com/office/drawing/2014/main" id="{7BEB0A7B-B361-4DFD-9E73-21F0E0AD8081}"/>
              </a:ext>
            </a:extLst>
          </p:cNvPr>
          <p:cNvSpPr/>
          <p:nvPr/>
        </p:nvSpPr>
        <p:spPr bwMode="auto">
          <a:xfrm>
            <a:off x="228600" y="1676400"/>
            <a:ext cx="8686800" cy="5029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F4833FCB-82AA-4669-9B81-AECD2437666B}"/>
              </a:ext>
            </a:extLst>
          </p:cNvPr>
          <p:cNvSpPr txBox="1"/>
          <p:nvPr/>
        </p:nvSpPr>
        <p:spPr>
          <a:xfrm>
            <a:off x="533400" y="1752600"/>
            <a:ext cx="8153400" cy="4708981"/>
          </a:xfrm>
          <a:prstGeom prst="rect">
            <a:avLst/>
          </a:prstGeom>
          <a:noFill/>
        </p:spPr>
        <p:txBody>
          <a:bodyPr wrap="square" rtlCol="0">
            <a:spAutoFit/>
          </a:bodyPr>
          <a:lstStyle/>
          <a:p>
            <a:pPr marL="0" indent="0">
              <a:buNone/>
            </a:pPr>
            <a:r>
              <a:rPr lang="en-US" sz="2000" dirty="0">
                <a:solidFill>
                  <a:srgbClr val="002C77"/>
                </a:solidFill>
                <a:latin typeface="+mn-lt"/>
              </a:rPr>
              <a:t>A study team is reviewing the study protocol in preparation for the site initiation visit for a new decentralized trial. One of the innovations introduced in the trial is a medication reminder system employing a messaging app that participants must download on their smart phones. Very little information about the app is included in the protocol but a supplemental instruction document included in the submission materials suggests that in order to use the app participants must agree to allow the app to access personal contacts, the camera and any photos in the phone’s gallery. The PI asked the study team to consider any questions they have about the decentralized component in advance of the site visit. </a:t>
            </a:r>
          </a:p>
          <a:p>
            <a:pPr marL="0" indent="0">
              <a:buNone/>
            </a:pPr>
            <a:endParaRPr lang="en-US" sz="2000" dirty="0">
              <a:solidFill>
                <a:srgbClr val="002C77"/>
              </a:solidFill>
              <a:latin typeface="+mn-lt"/>
            </a:endParaRPr>
          </a:p>
          <a:p>
            <a:pPr>
              <a:buAutoNum type="arabicPeriod"/>
            </a:pPr>
            <a:r>
              <a:rPr lang="en-US" sz="2000" dirty="0">
                <a:solidFill>
                  <a:srgbClr val="002C77"/>
                </a:solidFill>
                <a:latin typeface="+mn-lt"/>
              </a:rPr>
              <a:t>What are the decentralized components?</a:t>
            </a:r>
          </a:p>
          <a:p>
            <a:pPr>
              <a:buAutoNum type="arabicPeriod"/>
            </a:pPr>
            <a:r>
              <a:rPr lang="en-US" sz="2000" dirty="0">
                <a:solidFill>
                  <a:srgbClr val="002C77"/>
                </a:solidFill>
                <a:latin typeface="+mn-lt"/>
              </a:rPr>
              <a:t>What does the study team need to think about to prepare for this trial?</a:t>
            </a:r>
          </a:p>
        </p:txBody>
      </p:sp>
    </p:spTree>
    <p:extLst>
      <p:ext uri="{BB962C8B-B14F-4D97-AF65-F5344CB8AC3E}">
        <p14:creationId xmlns:p14="http://schemas.microsoft.com/office/powerpoint/2010/main" val="259549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BA21-8617-460A-89A8-7A38E2E92BC4}"/>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CE97D957-AD38-4A78-979F-6A0FACACD141}"/>
              </a:ext>
            </a:extLst>
          </p:cNvPr>
          <p:cNvSpPr>
            <a:spLocks noGrp="1"/>
          </p:cNvSpPr>
          <p:nvPr>
            <p:ph idx="1"/>
          </p:nvPr>
        </p:nvSpPr>
        <p:spPr>
          <a:xfrm>
            <a:off x="533400" y="1981200"/>
            <a:ext cx="8048625" cy="4114800"/>
          </a:xfrm>
        </p:spPr>
        <p:txBody>
          <a:bodyPr/>
          <a:lstStyle/>
          <a:p>
            <a:r>
              <a:rPr lang="en-US" sz="2400" dirty="0">
                <a:hlinkClick r:id="rId2"/>
              </a:rPr>
              <a:t>Decentralized Trials: Perspectives for Clinical Research Professionals </a:t>
            </a:r>
            <a:endParaRPr lang="en-US" sz="2400" dirty="0"/>
          </a:p>
          <a:p>
            <a:r>
              <a:rPr lang="en-US" sz="2400" dirty="0">
                <a:hlinkClick r:id="rId3"/>
              </a:rPr>
              <a:t>Opportunities and Challenges for Decentralized Clinical Trials: European Regulators’ Perspective</a:t>
            </a:r>
            <a:endParaRPr lang="en-US" sz="2400" dirty="0"/>
          </a:p>
          <a:p>
            <a:r>
              <a:rPr lang="en-US" sz="2400" dirty="0">
                <a:hlinkClick r:id="rId4"/>
              </a:rPr>
              <a:t>Clinical Trial Site Readiness for Decentralized Trials- Fitting Trials into Today’s World </a:t>
            </a:r>
            <a:endParaRPr lang="en-US" sz="2400" dirty="0"/>
          </a:p>
          <a:p>
            <a:r>
              <a:rPr lang="en-US" sz="2400" dirty="0">
                <a:hlinkClick r:id="rId5"/>
              </a:rPr>
              <a:t>Decentralized clinical trials in the trial innovation network: Value, strategies, and lessons learned</a:t>
            </a:r>
            <a:endParaRPr lang="en-US" sz="2400" dirty="0"/>
          </a:p>
          <a:p>
            <a:r>
              <a:rPr lang="en-US" sz="2400" dirty="0">
                <a:hlinkClick r:id="rId6"/>
              </a:rPr>
              <a:t>Decentralized Clinical Trials for Drugs, Biological Products, and Devices Draft Guidance for Industry, Investigators, and Other Stakeholders (fda.gov)</a:t>
            </a:r>
            <a:endParaRPr lang="en-US" sz="2400" dirty="0"/>
          </a:p>
          <a:p>
            <a:pPr marL="0" indent="0">
              <a:buNone/>
            </a:pPr>
            <a:endParaRPr lang="en-US" dirty="0"/>
          </a:p>
        </p:txBody>
      </p:sp>
    </p:spTree>
    <p:extLst>
      <p:ext uri="{BB962C8B-B14F-4D97-AF65-F5344CB8AC3E}">
        <p14:creationId xmlns:p14="http://schemas.microsoft.com/office/powerpoint/2010/main" val="211044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Questions/Discussion</a:t>
            </a:r>
          </a:p>
        </p:txBody>
      </p:sp>
      <p:sp>
        <p:nvSpPr>
          <p:cNvPr id="10" name="Content Placeholder 9"/>
          <p:cNvSpPr>
            <a:spLocks noGrp="1"/>
          </p:cNvSpPr>
          <p:nvPr>
            <p:ph idx="1"/>
          </p:nvPr>
        </p:nvSpPr>
        <p:spPr/>
        <p:txBody>
          <a:bodyPr/>
          <a:lstStyle/>
          <a:p>
            <a:pPr marL="0" indent="0">
              <a:buNone/>
            </a:pPr>
            <a:r>
              <a:rPr lang="en-US" sz="2400" b="1" dirty="0"/>
              <a:t>Contact Information:</a:t>
            </a:r>
          </a:p>
          <a:p>
            <a:pPr marL="0" indent="0">
              <a:buNone/>
            </a:pPr>
            <a:r>
              <a:rPr lang="en-US" sz="1800" dirty="0"/>
              <a:t>Megan Kasimatis Singleton, JD, MBE, CIP</a:t>
            </a:r>
          </a:p>
          <a:p>
            <a:pPr marL="0" indent="0">
              <a:buNone/>
            </a:pPr>
            <a:r>
              <a:rPr lang="en-US" sz="1800" dirty="0"/>
              <a:t>Associate Dean, Human Research Protections and Director of the Human Research Protections Program</a:t>
            </a:r>
          </a:p>
          <a:p>
            <a:pPr marL="0" indent="0">
              <a:buNone/>
            </a:pPr>
            <a:r>
              <a:rPr lang="en-US" sz="1800" dirty="0"/>
              <a:t>Office of Human Subjects Research </a:t>
            </a:r>
          </a:p>
          <a:p>
            <a:pPr marL="0" indent="0">
              <a:buNone/>
            </a:pPr>
            <a:r>
              <a:rPr lang="en-US" sz="1800" dirty="0"/>
              <a:t>Johns Hopkins University School of Medicine</a:t>
            </a:r>
          </a:p>
          <a:p>
            <a:pPr marL="0" indent="0">
              <a:buNone/>
            </a:pPr>
            <a:r>
              <a:rPr lang="en-US" sz="1800" dirty="0"/>
              <a:t>733 N. Broadway</a:t>
            </a:r>
          </a:p>
          <a:p>
            <a:pPr marL="0" indent="0">
              <a:buNone/>
            </a:pPr>
            <a:r>
              <a:rPr lang="en-US" sz="1800" dirty="0"/>
              <a:t>Miller Research Building (MRB) Suite 117, </a:t>
            </a:r>
          </a:p>
          <a:p>
            <a:pPr marL="0" indent="0">
              <a:buNone/>
            </a:pPr>
            <a:r>
              <a:rPr lang="en-US" sz="1800" dirty="0"/>
              <a:t>Baltimore, MD 21205 </a:t>
            </a:r>
          </a:p>
          <a:p>
            <a:pPr marL="0" indent="0">
              <a:buNone/>
            </a:pPr>
            <a:r>
              <a:rPr lang="en-US" sz="1800" dirty="0"/>
              <a:t>Phone: 443-927-1489</a:t>
            </a:r>
            <a:br>
              <a:rPr lang="en-US" sz="1800" dirty="0"/>
            </a:br>
            <a:r>
              <a:rPr lang="en-US" sz="1800" u="sng" dirty="0">
                <a:hlinkClick r:id="rId2"/>
              </a:rPr>
              <a:t>MS Teams Chat</a:t>
            </a:r>
            <a:endParaRPr lang="en-US" sz="1800" dirty="0"/>
          </a:p>
          <a:p>
            <a:pPr marL="0" indent="0">
              <a:buNone/>
            </a:pPr>
            <a:r>
              <a:rPr lang="en-US" sz="1800" dirty="0"/>
              <a:t>Email: </a:t>
            </a:r>
            <a:r>
              <a:rPr lang="en-US" sz="1800" u="sng" dirty="0">
                <a:hlinkClick r:id="rId3"/>
              </a:rPr>
              <a:t>msingl16@jhmi.edu</a:t>
            </a:r>
            <a:r>
              <a:rPr lang="en-US" sz="1800" dirty="0"/>
              <a:t> </a:t>
            </a:r>
          </a:p>
          <a:p>
            <a:pPr marL="0" indent="0">
              <a:buNone/>
            </a:pPr>
            <a:endParaRPr lang="en-US" dirty="0"/>
          </a:p>
        </p:txBody>
      </p:sp>
    </p:spTree>
    <p:extLst>
      <p:ext uri="{BB962C8B-B14F-4D97-AF65-F5344CB8AC3E}">
        <p14:creationId xmlns:p14="http://schemas.microsoft.com/office/powerpoint/2010/main" val="94746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97" y="813004"/>
            <a:ext cx="7548593" cy="728042"/>
          </a:xfrm>
        </p:spPr>
        <p:txBody>
          <a:bodyPr/>
          <a:lstStyle/>
          <a:p>
            <a:r>
              <a:rPr lang="en-US" dirty="0"/>
              <a:t>Stages of Preparation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6721470"/>
              </p:ext>
            </p:extLst>
          </p:nvPr>
        </p:nvGraphicFramePr>
        <p:xfrm>
          <a:off x="367362" y="2059243"/>
          <a:ext cx="8007018" cy="3804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06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772400" cy="1143000"/>
          </a:xfrm>
        </p:spPr>
        <p:txBody>
          <a:bodyPr/>
          <a:lstStyle/>
          <a:p>
            <a:r>
              <a:rPr lang="en-US" dirty="0"/>
              <a:t>Definition of Decentralized Trial</a:t>
            </a:r>
          </a:p>
        </p:txBody>
      </p:sp>
      <p:sp>
        <p:nvSpPr>
          <p:cNvPr id="3" name="Content Placeholder 2"/>
          <p:cNvSpPr>
            <a:spLocks noGrp="1"/>
          </p:cNvSpPr>
          <p:nvPr>
            <p:ph idx="1"/>
          </p:nvPr>
        </p:nvSpPr>
        <p:spPr>
          <a:xfrm>
            <a:off x="685800" y="1981200"/>
            <a:ext cx="7896225" cy="4114800"/>
          </a:xfrm>
        </p:spPr>
        <p:txBody>
          <a:bodyPr/>
          <a:lstStyle/>
          <a:p>
            <a:pPr marL="0" indent="0">
              <a:buNone/>
            </a:pPr>
            <a:r>
              <a:rPr lang="en-US" dirty="0"/>
              <a:t>Decentralized clinical trials (DCT) are defined as studies “executed through telemedicine and mobile/local healthcare providers, using processes and technologies differing from the traditional clinical trial model.”</a:t>
            </a:r>
          </a:p>
          <a:p>
            <a:pPr marL="0" indent="0">
              <a:buNone/>
            </a:pPr>
            <a:endParaRPr lang="en-US" u="sng" dirty="0"/>
          </a:p>
          <a:p>
            <a:pPr marL="0" indent="0">
              <a:buNone/>
            </a:pPr>
            <a:r>
              <a:rPr lang="en-US" sz="1600" dirty="0"/>
              <a:t>Clinical Trial Transformation Initiative, </a:t>
            </a:r>
            <a:r>
              <a:rPr lang="en-US" sz="1600" i="1" dirty="0"/>
              <a:t>CTTI Recommendations: Decentralized Clinical Trials</a:t>
            </a:r>
            <a:r>
              <a:rPr lang="en-US" sz="1600" dirty="0"/>
              <a:t> 2 (2018), available at https://www.ctti-clinicaltrials.org/sites/www.ctti-clinicaltrials.org/files/dct_recommendations_final.pdf.</a:t>
            </a:r>
            <a:endParaRPr lang="en-US" sz="1600" u="sng" dirty="0"/>
          </a:p>
        </p:txBody>
      </p:sp>
      <p:sp>
        <p:nvSpPr>
          <p:cNvPr id="4" name="Date Placeholder 3"/>
          <p:cNvSpPr>
            <a:spLocks noGrp="1"/>
          </p:cNvSpPr>
          <p:nvPr>
            <p:ph type="dt" sz="half" idx="10"/>
          </p:nvPr>
        </p:nvSpPr>
        <p:spPr/>
        <p:txBody>
          <a:bodyPr/>
          <a:lstStyle/>
          <a:p>
            <a:fld id="{75FD3480-59CE-43C7-9D35-D4CF7E792AD5}" type="datetime1">
              <a:rPr lang="en-US" altLang="en-US" smtClean="0"/>
              <a:pPr/>
              <a:t>9/11/2024</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44564F7-5BC1-417F-9C68-E7A290AEDACB}" type="slidenum">
              <a:rPr lang="en-US" altLang="en-US" smtClean="0"/>
              <a:pPr/>
              <a:t>4</a:t>
            </a:fld>
            <a:endParaRPr lang="en-US" altLang="en-US">
              <a:solidFill>
                <a:srgbClr val="002C77"/>
              </a:solidFill>
            </a:endParaRPr>
          </a:p>
        </p:txBody>
      </p:sp>
    </p:spTree>
    <p:extLst>
      <p:ext uri="{BB962C8B-B14F-4D97-AF65-F5344CB8AC3E}">
        <p14:creationId xmlns:p14="http://schemas.microsoft.com/office/powerpoint/2010/main" val="87890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4FBE-C4A3-4B80-B395-599477AF617A}"/>
              </a:ext>
            </a:extLst>
          </p:cNvPr>
          <p:cNvSpPr>
            <a:spLocks noGrp="1"/>
          </p:cNvSpPr>
          <p:nvPr>
            <p:ph type="title"/>
          </p:nvPr>
        </p:nvSpPr>
        <p:spPr>
          <a:xfrm>
            <a:off x="76200" y="390525"/>
            <a:ext cx="7772400" cy="1143000"/>
          </a:xfrm>
        </p:spPr>
        <p:txBody>
          <a:bodyPr/>
          <a:lstStyle/>
          <a:p>
            <a:r>
              <a:rPr lang="en-US" dirty="0"/>
              <a:t>Identification: How decentralized is your study?</a:t>
            </a:r>
          </a:p>
        </p:txBody>
      </p:sp>
      <p:pic>
        <p:nvPicPr>
          <p:cNvPr id="6" name="Picture 5">
            <a:extLst>
              <a:ext uri="{FF2B5EF4-FFF2-40B4-BE49-F238E27FC236}">
                <a16:creationId xmlns:a16="http://schemas.microsoft.com/office/drawing/2014/main" id="{751BD204-8EA4-4053-BBD3-6AB992E9CC1E}"/>
              </a:ext>
            </a:extLst>
          </p:cNvPr>
          <p:cNvPicPr>
            <a:picLocks noChangeAspect="1"/>
          </p:cNvPicPr>
          <p:nvPr/>
        </p:nvPicPr>
        <p:blipFill rotWithShape="1">
          <a:blip r:embed="rId2"/>
          <a:srcRect t="32222" b="33334"/>
          <a:stretch/>
        </p:blipFill>
        <p:spPr>
          <a:xfrm>
            <a:off x="304800" y="1676400"/>
            <a:ext cx="8381999" cy="3657600"/>
          </a:xfrm>
          <a:prstGeom prst="rect">
            <a:avLst/>
          </a:prstGeom>
        </p:spPr>
      </p:pic>
      <p:sp>
        <p:nvSpPr>
          <p:cNvPr id="7" name="TextBox 6">
            <a:extLst>
              <a:ext uri="{FF2B5EF4-FFF2-40B4-BE49-F238E27FC236}">
                <a16:creationId xmlns:a16="http://schemas.microsoft.com/office/drawing/2014/main" id="{08D71BD5-8CD4-4CC0-BF13-9F22F5DAFEA1}"/>
              </a:ext>
            </a:extLst>
          </p:cNvPr>
          <p:cNvSpPr txBox="1"/>
          <p:nvPr/>
        </p:nvSpPr>
        <p:spPr>
          <a:xfrm>
            <a:off x="609600" y="5562600"/>
            <a:ext cx="7543800" cy="1200329"/>
          </a:xfrm>
          <a:prstGeom prst="rect">
            <a:avLst/>
          </a:prstGeom>
          <a:noFill/>
        </p:spPr>
        <p:txBody>
          <a:bodyPr wrap="square" rtlCol="0">
            <a:spAutoFit/>
          </a:bodyPr>
          <a:lstStyle/>
          <a:p>
            <a:r>
              <a:rPr lang="en-US" b="1" dirty="0">
                <a:solidFill>
                  <a:srgbClr val="002C77"/>
                </a:solidFill>
                <a:latin typeface="+mn-lt"/>
              </a:rPr>
              <a:t>Reference: Decentralized Clinical Trials</a:t>
            </a:r>
          </a:p>
          <a:p>
            <a:r>
              <a:rPr lang="en-US" dirty="0">
                <a:solidFill>
                  <a:srgbClr val="002C77"/>
                </a:solidFill>
                <a:latin typeface="+mn-lt"/>
                <a:hlinkClick r:id="rId3"/>
              </a:rPr>
              <a:t>https://www.advarra.com/solutions-for/clinical-technology-by-need/decentralized-clinical-trials/</a:t>
            </a:r>
            <a:r>
              <a:rPr lang="en-US" dirty="0">
                <a:solidFill>
                  <a:srgbClr val="002C77"/>
                </a:solidFill>
                <a:latin typeface="+mn-lt"/>
              </a:rPr>
              <a:t> </a:t>
            </a:r>
          </a:p>
        </p:txBody>
      </p:sp>
      <p:sp>
        <p:nvSpPr>
          <p:cNvPr id="8" name="Oval 7">
            <a:extLst>
              <a:ext uri="{FF2B5EF4-FFF2-40B4-BE49-F238E27FC236}">
                <a16:creationId xmlns:a16="http://schemas.microsoft.com/office/drawing/2014/main" id="{D8081D11-71F5-4C7D-ACDF-FC1DFBDA81E3}"/>
              </a:ext>
            </a:extLst>
          </p:cNvPr>
          <p:cNvSpPr/>
          <p:nvPr/>
        </p:nvSpPr>
        <p:spPr bwMode="auto">
          <a:xfrm>
            <a:off x="3505200" y="2971800"/>
            <a:ext cx="2362200" cy="22098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50584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992-72F9-4AC3-8C07-8378F3B9AD73}"/>
              </a:ext>
            </a:extLst>
          </p:cNvPr>
          <p:cNvSpPr>
            <a:spLocks noGrp="1"/>
          </p:cNvSpPr>
          <p:nvPr>
            <p:ph type="title"/>
          </p:nvPr>
        </p:nvSpPr>
        <p:spPr>
          <a:xfrm>
            <a:off x="304800" y="439162"/>
            <a:ext cx="8124825" cy="1143000"/>
          </a:xfrm>
        </p:spPr>
        <p:txBody>
          <a:bodyPr/>
          <a:lstStyle/>
          <a:p>
            <a:r>
              <a:rPr lang="en-US" sz="3200" dirty="0"/>
              <a:t>Identification: Example 1</a:t>
            </a:r>
            <a:br>
              <a:rPr lang="en-US" sz="3200" dirty="0"/>
            </a:br>
            <a:endParaRPr lang="en-US" sz="3200" dirty="0"/>
          </a:p>
        </p:txBody>
      </p:sp>
      <p:sp>
        <p:nvSpPr>
          <p:cNvPr id="6" name="Rectangle: Rounded Corners 5">
            <a:extLst>
              <a:ext uri="{FF2B5EF4-FFF2-40B4-BE49-F238E27FC236}">
                <a16:creationId xmlns:a16="http://schemas.microsoft.com/office/drawing/2014/main" id="{7BEB0A7B-B361-4DFD-9E73-21F0E0AD8081}"/>
              </a:ext>
            </a:extLst>
          </p:cNvPr>
          <p:cNvSpPr/>
          <p:nvPr/>
        </p:nvSpPr>
        <p:spPr bwMode="auto">
          <a:xfrm>
            <a:off x="304800" y="1838325"/>
            <a:ext cx="8534400" cy="479107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F4833FCB-82AA-4669-9B81-AECD2437666B}"/>
              </a:ext>
            </a:extLst>
          </p:cNvPr>
          <p:cNvSpPr txBox="1"/>
          <p:nvPr/>
        </p:nvSpPr>
        <p:spPr>
          <a:xfrm>
            <a:off x="685800" y="2209800"/>
            <a:ext cx="7696200" cy="3785652"/>
          </a:xfrm>
          <a:prstGeom prst="rect">
            <a:avLst/>
          </a:prstGeom>
          <a:noFill/>
        </p:spPr>
        <p:txBody>
          <a:bodyPr wrap="square" rtlCol="0">
            <a:spAutoFit/>
          </a:bodyPr>
          <a:lstStyle/>
          <a:p>
            <a:pPr marL="0" indent="0">
              <a:buNone/>
            </a:pPr>
            <a:r>
              <a:rPr lang="en-US" sz="2000" dirty="0">
                <a:solidFill>
                  <a:srgbClr val="002C77"/>
                </a:solidFill>
                <a:latin typeface="+mn-lt"/>
              </a:rPr>
              <a:t>“Study treatment will be administered by a member of the study team or a qualified home health aide approved by the site.”</a:t>
            </a:r>
          </a:p>
          <a:p>
            <a:pPr marL="0" indent="0">
              <a:buNone/>
            </a:pPr>
            <a:endParaRPr lang="en-US" sz="2000" dirty="0">
              <a:solidFill>
                <a:srgbClr val="002C77"/>
              </a:solidFill>
              <a:latin typeface="+mn-lt"/>
            </a:endParaRPr>
          </a:p>
          <a:p>
            <a:pPr marL="0" indent="0">
              <a:buNone/>
            </a:pPr>
            <a:r>
              <a:rPr lang="en-US" sz="2000" dirty="0">
                <a:solidFill>
                  <a:srgbClr val="002C77"/>
                </a:solidFill>
                <a:latin typeface="+mn-lt"/>
              </a:rPr>
              <a:t>“If administration occurs at the participants home, the home health aide will record this data and provide to the site.”</a:t>
            </a:r>
          </a:p>
          <a:p>
            <a:pPr marL="0" indent="0">
              <a:buNone/>
            </a:pPr>
            <a:endParaRPr lang="en-US" sz="2000" dirty="0">
              <a:solidFill>
                <a:srgbClr val="002C77"/>
              </a:solidFill>
              <a:latin typeface="+mn-lt"/>
            </a:endParaRPr>
          </a:p>
          <a:p>
            <a:pPr marL="0" indent="0">
              <a:buNone/>
            </a:pPr>
            <a:r>
              <a:rPr lang="en-US" sz="2000" dirty="0">
                <a:solidFill>
                  <a:srgbClr val="002C77"/>
                </a:solidFill>
                <a:latin typeface="+mn-lt"/>
              </a:rPr>
              <a:t>“Home health aides must be approved by the Investigator. Training on study treatment administration will be provided to the home health aide prior to administering study treatment.”</a:t>
            </a:r>
          </a:p>
          <a:p>
            <a:pPr marL="0" indent="0">
              <a:buNone/>
            </a:pPr>
            <a:endParaRPr lang="en-US" sz="2000" dirty="0">
              <a:solidFill>
                <a:srgbClr val="002C77"/>
              </a:solidFill>
              <a:latin typeface="+mn-lt"/>
            </a:endParaRPr>
          </a:p>
          <a:p>
            <a:pPr marL="0" indent="0">
              <a:buNone/>
            </a:pPr>
            <a:r>
              <a:rPr lang="en-US" sz="2000" dirty="0">
                <a:solidFill>
                  <a:srgbClr val="002C77"/>
                </a:solidFill>
                <a:latin typeface="+mn-lt"/>
              </a:rPr>
              <a:t>“The home health aide will also notify the site if they notice changes in a participant’s general condition or health.”</a:t>
            </a:r>
          </a:p>
        </p:txBody>
      </p:sp>
    </p:spTree>
    <p:extLst>
      <p:ext uri="{BB962C8B-B14F-4D97-AF65-F5344CB8AC3E}">
        <p14:creationId xmlns:p14="http://schemas.microsoft.com/office/powerpoint/2010/main" val="405780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992-72F9-4AC3-8C07-8378F3B9AD73}"/>
              </a:ext>
            </a:extLst>
          </p:cNvPr>
          <p:cNvSpPr>
            <a:spLocks noGrp="1"/>
          </p:cNvSpPr>
          <p:nvPr>
            <p:ph type="title"/>
          </p:nvPr>
        </p:nvSpPr>
        <p:spPr>
          <a:xfrm>
            <a:off x="304800" y="439162"/>
            <a:ext cx="8124825" cy="1143000"/>
          </a:xfrm>
        </p:spPr>
        <p:txBody>
          <a:bodyPr/>
          <a:lstStyle/>
          <a:p>
            <a:r>
              <a:rPr lang="en-US" sz="3200" dirty="0"/>
              <a:t>Identification: Example 2</a:t>
            </a:r>
            <a:br>
              <a:rPr lang="en-US" sz="3200" dirty="0"/>
            </a:br>
            <a:endParaRPr lang="en-US" sz="3200" dirty="0"/>
          </a:p>
        </p:txBody>
      </p:sp>
      <p:sp>
        <p:nvSpPr>
          <p:cNvPr id="6" name="Rectangle: Rounded Corners 5">
            <a:extLst>
              <a:ext uri="{FF2B5EF4-FFF2-40B4-BE49-F238E27FC236}">
                <a16:creationId xmlns:a16="http://schemas.microsoft.com/office/drawing/2014/main" id="{7BEB0A7B-B361-4DFD-9E73-21F0E0AD8081}"/>
              </a:ext>
            </a:extLst>
          </p:cNvPr>
          <p:cNvSpPr/>
          <p:nvPr/>
        </p:nvSpPr>
        <p:spPr bwMode="auto">
          <a:xfrm>
            <a:off x="304800" y="1838325"/>
            <a:ext cx="8534400" cy="479107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F4833FCB-82AA-4669-9B81-AECD2437666B}"/>
              </a:ext>
            </a:extLst>
          </p:cNvPr>
          <p:cNvSpPr txBox="1"/>
          <p:nvPr/>
        </p:nvSpPr>
        <p:spPr>
          <a:xfrm>
            <a:off x="838200" y="1981200"/>
            <a:ext cx="7696200" cy="4524315"/>
          </a:xfrm>
          <a:prstGeom prst="rect">
            <a:avLst/>
          </a:prstGeom>
          <a:noFill/>
        </p:spPr>
        <p:txBody>
          <a:bodyPr wrap="square" rtlCol="0">
            <a:spAutoFit/>
          </a:bodyPr>
          <a:lstStyle/>
          <a:p>
            <a:pPr marL="0" indent="0">
              <a:buNone/>
            </a:pPr>
            <a:r>
              <a:rPr lang="en-US" dirty="0">
                <a:solidFill>
                  <a:srgbClr val="002C77"/>
                </a:solidFill>
                <a:latin typeface="+mn-lt"/>
              </a:rPr>
              <a:t>“As part of participation in this trial, up to 30 participants will participate in a cross-sectional, noninterventional qualitative research sub-study. Data collected will be used to evaluate participant's QoL and to generate evidence of perceived meaningful improvement. Interviews will be performed by a vendor via telephone contact on a one-to-one basis, and the interview duration will be approximately 60 minutes.” </a:t>
            </a:r>
          </a:p>
          <a:p>
            <a:pPr marL="0" indent="0">
              <a:buNone/>
            </a:pPr>
            <a:endParaRPr lang="en-US" dirty="0">
              <a:solidFill>
                <a:srgbClr val="002C77"/>
              </a:solidFill>
              <a:latin typeface="+mn-lt"/>
            </a:endParaRPr>
          </a:p>
          <a:p>
            <a:pPr marL="0" indent="0">
              <a:buNone/>
            </a:pPr>
            <a:r>
              <a:rPr lang="en-US" dirty="0">
                <a:solidFill>
                  <a:srgbClr val="002C77"/>
                </a:solidFill>
                <a:latin typeface="+mn-lt"/>
              </a:rPr>
              <a:t>NOTE: No mention of the separate study was included in the consent form and NO separate sub-study consent was provided. </a:t>
            </a:r>
          </a:p>
        </p:txBody>
      </p:sp>
    </p:spTree>
    <p:extLst>
      <p:ext uri="{BB962C8B-B14F-4D97-AF65-F5344CB8AC3E}">
        <p14:creationId xmlns:p14="http://schemas.microsoft.com/office/powerpoint/2010/main" val="338436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992-72F9-4AC3-8C07-8378F3B9AD73}"/>
              </a:ext>
            </a:extLst>
          </p:cNvPr>
          <p:cNvSpPr>
            <a:spLocks noGrp="1"/>
          </p:cNvSpPr>
          <p:nvPr>
            <p:ph type="title"/>
          </p:nvPr>
        </p:nvSpPr>
        <p:spPr>
          <a:xfrm>
            <a:off x="304800" y="439162"/>
            <a:ext cx="8124825" cy="1143000"/>
          </a:xfrm>
        </p:spPr>
        <p:txBody>
          <a:bodyPr/>
          <a:lstStyle/>
          <a:p>
            <a:r>
              <a:rPr lang="en-US" sz="3200" dirty="0"/>
              <a:t>Identification: Example 3</a:t>
            </a:r>
            <a:br>
              <a:rPr lang="en-US" sz="3200" dirty="0"/>
            </a:br>
            <a:endParaRPr lang="en-US" sz="3200" dirty="0"/>
          </a:p>
        </p:txBody>
      </p:sp>
      <p:sp>
        <p:nvSpPr>
          <p:cNvPr id="6" name="Rectangle: Rounded Corners 5">
            <a:extLst>
              <a:ext uri="{FF2B5EF4-FFF2-40B4-BE49-F238E27FC236}">
                <a16:creationId xmlns:a16="http://schemas.microsoft.com/office/drawing/2014/main" id="{7BEB0A7B-B361-4DFD-9E73-21F0E0AD8081}"/>
              </a:ext>
            </a:extLst>
          </p:cNvPr>
          <p:cNvSpPr/>
          <p:nvPr/>
        </p:nvSpPr>
        <p:spPr bwMode="auto">
          <a:xfrm>
            <a:off x="304800" y="1838325"/>
            <a:ext cx="8534400" cy="479107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a:extLst>
              <a:ext uri="{FF2B5EF4-FFF2-40B4-BE49-F238E27FC236}">
                <a16:creationId xmlns:a16="http://schemas.microsoft.com/office/drawing/2014/main" id="{F4833FCB-82AA-4669-9B81-AECD2437666B}"/>
              </a:ext>
            </a:extLst>
          </p:cNvPr>
          <p:cNvSpPr txBox="1"/>
          <p:nvPr/>
        </p:nvSpPr>
        <p:spPr>
          <a:xfrm>
            <a:off x="838200" y="2209800"/>
            <a:ext cx="7696200" cy="4154984"/>
          </a:xfrm>
          <a:prstGeom prst="rect">
            <a:avLst/>
          </a:prstGeom>
          <a:noFill/>
        </p:spPr>
        <p:txBody>
          <a:bodyPr wrap="square" rtlCol="0">
            <a:spAutoFit/>
          </a:bodyPr>
          <a:lstStyle/>
          <a:p>
            <a:pPr marL="0" indent="0">
              <a:buNone/>
            </a:pPr>
            <a:r>
              <a:rPr lang="en-US" dirty="0">
                <a:solidFill>
                  <a:srgbClr val="002C77"/>
                </a:solidFill>
                <a:latin typeface="+mn-lt"/>
              </a:rPr>
              <a:t>“Some of your study visits may take place at your home, if this is more convenient for you and if your study doctor thinks that it is safe for you. A third party vendor will arrange home trial support visits in association with local nursing providers in your area. You do not have to agree to home visits to participate in the study. Home visits can only happen during the Follow up Period. ”</a:t>
            </a:r>
          </a:p>
          <a:p>
            <a:pPr marL="0" indent="0">
              <a:buNone/>
            </a:pPr>
            <a:endParaRPr lang="en-US" dirty="0">
              <a:solidFill>
                <a:srgbClr val="002C77"/>
              </a:solidFill>
              <a:latin typeface="+mn-lt"/>
            </a:endParaRPr>
          </a:p>
          <a:p>
            <a:pPr marL="0" indent="0">
              <a:buNone/>
            </a:pPr>
            <a:r>
              <a:rPr lang="en-US" dirty="0">
                <a:solidFill>
                  <a:srgbClr val="002C77"/>
                </a:solidFill>
                <a:latin typeface="+mn-lt"/>
              </a:rPr>
              <a:t>Protocol has a footnote in the study procedures table indicating only “This visit may be completed at home” </a:t>
            </a:r>
            <a:endParaRPr lang="en-US" sz="4000" dirty="0">
              <a:solidFill>
                <a:srgbClr val="002C77"/>
              </a:solidFill>
              <a:latin typeface="+mn-lt"/>
            </a:endParaRPr>
          </a:p>
        </p:txBody>
      </p:sp>
    </p:spTree>
    <p:extLst>
      <p:ext uri="{BB962C8B-B14F-4D97-AF65-F5344CB8AC3E}">
        <p14:creationId xmlns:p14="http://schemas.microsoft.com/office/powerpoint/2010/main" val="177261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C006-1CE9-4682-AE8B-5AB76072944D}"/>
              </a:ext>
            </a:extLst>
          </p:cNvPr>
          <p:cNvSpPr>
            <a:spLocks noGrp="1"/>
          </p:cNvSpPr>
          <p:nvPr>
            <p:ph type="title"/>
          </p:nvPr>
        </p:nvSpPr>
        <p:spPr>
          <a:xfrm>
            <a:off x="457201" y="390525"/>
            <a:ext cx="6705600" cy="1143000"/>
          </a:xfrm>
        </p:spPr>
        <p:txBody>
          <a:bodyPr/>
          <a:lstStyle/>
          <a:p>
            <a:r>
              <a:rPr lang="en-US" dirty="0"/>
              <a:t>Tips for Identifying Decentralized Components</a:t>
            </a:r>
          </a:p>
        </p:txBody>
      </p:sp>
      <p:sp>
        <p:nvSpPr>
          <p:cNvPr id="3" name="Content Placeholder 2">
            <a:extLst>
              <a:ext uri="{FF2B5EF4-FFF2-40B4-BE49-F238E27FC236}">
                <a16:creationId xmlns:a16="http://schemas.microsoft.com/office/drawing/2014/main" id="{1386F18D-2300-43E9-889A-D8CD61BD1FF7}"/>
              </a:ext>
            </a:extLst>
          </p:cNvPr>
          <p:cNvSpPr>
            <a:spLocks noGrp="1"/>
          </p:cNvSpPr>
          <p:nvPr>
            <p:ph idx="1"/>
          </p:nvPr>
        </p:nvSpPr>
        <p:spPr/>
        <p:txBody>
          <a:bodyPr/>
          <a:lstStyle/>
          <a:p>
            <a:r>
              <a:rPr lang="en-US" dirty="0"/>
              <a:t>Carefully review the protocol, consent and any supplemental documents</a:t>
            </a:r>
          </a:p>
          <a:p>
            <a:r>
              <a:rPr lang="en-US" dirty="0"/>
              <a:t>Don’t assume the decentralized components will be called out</a:t>
            </a:r>
          </a:p>
          <a:p>
            <a:r>
              <a:rPr lang="en-US" dirty="0"/>
              <a:t>Verify with your investigator/the sponsor whether YOUR site plans to utilize the decentralized components- Are these optional or required?</a:t>
            </a:r>
          </a:p>
          <a:p>
            <a:endParaRPr lang="en-US" dirty="0"/>
          </a:p>
        </p:txBody>
      </p:sp>
    </p:spTree>
    <p:extLst>
      <p:ext uri="{BB962C8B-B14F-4D97-AF65-F5344CB8AC3E}">
        <p14:creationId xmlns:p14="http://schemas.microsoft.com/office/powerpoint/2010/main" val="5327881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8297829D0C1C4EB3193ACC80C46A36" ma:contentTypeVersion="22" ma:contentTypeDescription="Create a new document." ma:contentTypeScope="" ma:versionID="bac9418ccdb4fd4a834a237ce5ebbd89">
  <xsd:schema xmlns:xsd="http://www.w3.org/2001/XMLSchema" xmlns:xs="http://www.w3.org/2001/XMLSchema" xmlns:p="http://schemas.microsoft.com/office/2006/metadata/properties" xmlns:ns1="http://schemas.microsoft.com/sharepoint/v3" xmlns:ns2="3ca6847d-3f9c-4349-a6e3-60b55d2074b7" xmlns:ns3="8a0e4d58-e775-4cb3-a47d-aeeefdd6f813" targetNamespace="http://schemas.microsoft.com/office/2006/metadata/properties" ma:root="true" ma:fieldsID="9d82dfa04d4e7b5df2e7a162b9118e0d" ns1:_="" ns2:_="" ns3:_="">
    <xsd:import namespace="http://schemas.microsoft.com/sharepoint/v3"/>
    <xsd:import namespace="3ca6847d-3f9c-4349-a6e3-60b55d2074b7"/>
    <xsd:import namespace="8a0e4d58-e775-4cb3-a47d-aeeefdd6f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a6847d-3f9c-4349-a6e3-60b55d207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0e4d58-e775-4cb3-a47d-aeeefdd6f8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1ca95a-2488-413a-b102-5bd600ddd36b}" ma:internalName="TaxCatchAll" ma:showField="CatchAllData" ma:web="8a0e4d58-e775-4cb3-a47d-aeeefdd6f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ca6847d-3f9c-4349-a6e3-60b55d2074b7">
      <Terms xmlns="http://schemas.microsoft.com/office/infopath/2007/PartnerControls"/>
    </lcf76f155ced4ddcb4097134ff3c332f>
    <_ip_UnifiedCompliancePolicyProperties xmlns="http://schemas.microsoft.com/sharepoint/v3" xsi:nil="true"/>
    <TaxCatchAll xmlns="8a0e4d58-e775-4cb3-a47d-aeeefdd6f813" xsi:nil="true"/>
  </documentManagement>
</p:properties>
</file>

<file path=customXml/itemProps1.xml><?xml version="1.0" encoding="utf-8"?>
<ds:datastoreItem xmlns:ds="http://schemas.openxmlformats.org/officeDocument/2006/customXml" ds:itemID="{BD20CAC1-CB09-4EE8-9E35-B0D84BB2B68B}"/>
</file>

<file path=customXml/itemProps2.xml><?xml version="1.0" encoding="utf-8"?>
<ds:datastoreItem xmlns:ds="http://schemas.openxmlformats.org/officeDocument/2006/customXml" ds:itemID="{33856108-9F65-4AD4-AB44-9065BE9E9DF7}"/>
</file>

<file path=customXml/itemProps3.xml><?xml version="1.0" encoding="utf-8"?>
<ds:datastoreItem xmlns:ds="http://schemas.openxmlformats.org/officeDocument/2006/customXml" ds:itemID="{8BBE32B4-1DC6-42C4-A789-A924FE0F73D1}"/>
</file>

<file path=docProps/app.xml><?xml version="1.0" encoding="utf-8"?>
<Properties xmlns="http://schemas.openxmlformats.org/officeDocument/2006/extended-properties" xmlns:vt="http://schemas.openxmlformats.org/officeDocument/2006/docPropsVTypes">
  <Template>JHM_White</Template>
  <TotalTime>3607</TotalTime>
  <Words>2388</Words>
  <Application>Microsoft Office PowerPoint</Application>
  <PresentationFormat>On-screen Show (4:3)</PresentationFormat>
  <Paragraphs>181</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Times</vt:lpstr>
      <vt:lpstr>Wingdings</vt:lpstr>
      <vt:lpstr>Office Theme</vt:lpstr>
      <vt:lpstr>Remote Research: Navigating De-Centralized Trials Considerations for Study Teams and the Human Research Protections Program (HRPP)        September 13, 2024 </vt:lpstr>
      <vt:lpstr>Objectives</vt:lpstr>
      <vt:lpstr>Stages of Preparation</vt:lpstr>
      <vt:lpstr>Definition of Decentralized Trial</vt:lpstr>
      <vt:lpstr>Identification: How decentralized is your study?</vt:lpstr>
      <vt:lpstr>Identification: Example 1 </vt:lpstr>
      <vt:lpstr>Identification: Example 2 </vt:lpstr>
      <vt:lpstr>Identification: Example 3 </vt:lpstr>
      <vt:lpstr>Tips for Identifying Decentralized Components</vt:lpstr>
      <vt:lpstr>The Trial IS a Decentralized Trial- Now What? </vt:lpstr>
      <vt:lpstr>Understand local reviews that may be required and how to trigger/secure them</vt:lpstr>
      <vt:lpstr>Example Contractual Requirement</vt:lpstr>
      <vt:lpstr> Develop a Plan: How to Prepare</vt:lpstr>
      <vt:lpstr>Experience from the Field: Technology</vt:lpstr>
      <vt:lpstr>Experience from the Field: Technology</vt:lpstr>
      <vt:lpstr>Experience from the Field: Communication</vt:lpstr>
      <vt:lpstr>Experience from the Field:  Reliance on Participant Compliance</vt:lpstr>
      <vt:lpstr>The Trial Innovation Network Experience </vt:lpstr>
      <vt:lpstr>The Trial Innovation Network Experience </vt:lpstr>
      <vt:lpstr>Site Readiness Framework: Decentralized Trials </vt:lpstr>
      <vt:lpstr>JHU Strategies- Guidance on Third Party Collaborators </vt:lpstr>
      <vt:lpstr>eIRB Question added to identify 3rd parties used in decentralized trials</vt:lpstr>
      <vt:lpstr>Resources &amp; Monitoring</vt:lpstr>
      <vt:lpstr>Case # 1</vt:lpstr>
      <vt:lpstr>Case # 2</vt:lpstr>
      <vt:lpstr>Case # 3</vt:lpstr>
      <vt:lpstr>Resources </vt:lpstr>
      <vt:lpstr> Questions/Discussion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Landscape of Human Research Protections</dc:title>
  <dc:creator>Megan Singleton</dc:creator>
  <cp:lastModifiedBy>Megan Singleton</cp:lastModifiedBy>
  <cp:revision>242</cp:revision>
  <dcterms:created xsi:type="dcterms:W3CDTF">2017-01-31T11:51:26Z</dcterms:created>
  <dcterms:modified xsi:type="dcterms:W3CDTF">2024-09-12T01:43:15Z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0x010100878297829D0C1C4EB3193ACC80C46A36</vt:lpwstr>
  </property>
</Properties>
</file>