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488" r:id="rId3"/>
    <p:sldId id="276" r:id="rId4"/>
    <p:sldId id="2653" r:id="rId5"/>
    <p:sldId id="2648" r:id="rId6"/>
    <p:sldId id="2666" r:id="rId7"/>
    <p:sldId id="310" r:id="rId8"/>
    <p:sldId id="2649" r:id="rId9"/>
    <p:sldId id="2640" r:id="rId10"/>
    <p:sldId id="2619" r:id="rId11"/>
    <p:sldId id="2665" r:id="rId12"/>
    <p:sldId id="2650" r:id="rId13"/>
    <p:sldId id="2651" r:id="rId14"/>
    <p:sldId id="2652" r:id="rId15"/>
    <p:sldId id="2656" r:id="rId16"/>
    <p:sldId id="2655" r:id="rId17"/>
    <p:sldId id="2654" r:id="rId18"/>
    <p:sldId id="2657" r:id="rId19"/>
    <p:sldId id="2659" r:id="rId20"/>
    <p:sldId id="2661" r:id="rId21"/>
    <p:sldId id="2658" r:id="rId22"/>
    <p:sldId id="2660" r:id="rId23"/>
    <p:sldId id="2662" r:id="rId24"/>
    <p:sldId id="2663" r:id="rId25"/>
    <p:sldId id="2664" r:id="rId26"/>
    <p:sldId id="266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0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AD173-00AA-BDB1-3CE6-29CDEA729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745C21-A8DE-8ADC-1608-F07BD23E7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9A107-B4C3-B26F-ECDC-022B48199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9BE7-6F84-4B83-9963-775670082BF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B3A3C-228E-1561-3E5E-0943D9C2C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6778-2D1D-8F0C-4A71-79E32124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D713-DBF1-42FA-8C98-42C2776F5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0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1F593-F41D-00DC-F27C-BE36ABFA1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DA7465-483D-2FE4-8EED-2CA9E2D7B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2457E-0F2D-73E6-60DD-A7578DD77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9BE7-6F84-4B83-9963-775670082BF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A9E5E-E6BE-DEB8-2E8A-BEDDBB846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A57FC-72CC-8BA9-7576-09BAA2C7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D713-DBF1-42FA-8C98-42C2776F5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5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A2F0E7-4DB9-B488-835F-23CA2ED6B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81C62-4232-A25A-1AB2-C2DAE1030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AB944-641D-C650-485A-E50C3F16F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9BE7-6F84-4B83-9963-775670082BF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93249-1F9C-2BE7-9B2F-3144B5CB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715C0-0D4E-A451-1033-C19E14333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D713-DBF1-42FA-8C98-42C2776F5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5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: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8B66C09-8CC3-AA43-AB7E-C092BEFBE29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3B10EC2-F1AA-9244-B79C-C4086B32A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8481" y="685800"/>
            <a:ext cx="4669536" cy="1523494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Headline Title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C39CBE9-B4E6-F149-B01B-42DD4760CCE8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6888481" y="2286000"/>
            <a:ext cx="4669536" cy="3084616"/>
          </a:xfrm>
        </p:spPr>
        <p:txBody>
          <a:bodyPr anchor="t" anchorCtr="0">
            <a:normAutofit/>
          </a:bodyPr>
          <a:lstStyle>
            <a:lvl1pPr marL="0" algn="l">
              <a:buNone/>
              <a:defRPr sz="1800" b="0" i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2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620F-F173-905D-2A73-D562BBB3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0BEE0-982C-C294-709D-E56C2D511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49143-F1EE-1C41-FE35-2D158409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9BE7-6F84-4B83-9963-775670082BF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BE1FC-A210-FEBF-79AB-7A0C155B0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685D2-38FB-B1C4-376D-4CAAE920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D713-DBF1-42FA-8C98-42C2776F5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5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92A8D-1BC7-F42A-77EC-E6BF1EAA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15E14-3050-9A38-E176-F800FA3FE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1E3C6-F1EC-B691-A3F7-0B67DFBA6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9BE7-6F84-4B83-9963-775670082BF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1A308-500C-1719-0B48-CE095284D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4F8BB-E646-A7B7-E27B-A615E4C3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D713-DBF1-42FA-8C98-42C2776F5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6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93F8E-B040-0A1E-B83C-D8E3D289A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8BE74-DA40-BD3B-62FA-7691DBC9D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1A5D3-E232-4A1C-D85A-740EB0309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B45CD-D7FC-9329-88A7-EBDBF75D7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9BE7-6F84-4B83-9963-775670082BF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3F7F2-586B-4739-4E84-441C93621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64AAE-61E8-615A-2025-720B5AC29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D713-DBF1-42FA-8C98-42C2776F5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4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0C4B6-7E71-A51C-5799-E91D741A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4D25-15A2-8573-6129-4C634BF93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BB3F1-E332-09D6-E36D-0F1C26CDB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34CB08-4418-DF01-50BF-9F3846905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6E3BC8-4210-62D2-9B1D-597D32EC7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C8AE6C-F223-7411-6D0F-5A4BE2668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9BE7-6F84-4B83-9963-775670082BF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0E432B-DC79-BDD0-D034-8D120BAA3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6B607-E651-91AA-6E72-68A730134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D713-DBF1-42FA-8C98-42C2776F5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5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F3341-CC87-563E-C8AB-A47C6DCF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BF831-F389-6047-2159-1C989C32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9BE7-6F84-4B83-9963-775670082BF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62621C-834D-0712-CDED-C095146D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DCD03A-B496-314F-34AE-1B789154A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D713-DBF1-42FA-8C98-42C2776F5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4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460684-10F8-3E7D-5C52-4CD5F8B3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9BE7-6F84-4B83-9963-775670082BF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9ACC0E-2C95-AC2A-049E-302293A0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A701D-FDE7-652C-46C9-28CA819BB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D713-DBF1-42FA-8C98-42C2776F5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9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BF3F7-8E50-8DC2-38DA-EB7ED92B8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97FB3-3F30-4B90-3300-B402A4024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ABAA0-F300-B0CC-AA7A-31CFC08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29CD6E-1457-9C0C-1460-91C346E0B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9BE7-6F84-4B83-9963-775670082BF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34044-198C-C5A9-E676-D0A051EC5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841D8-5D4E-0F3A-1AB7-5DAA8B9B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D713-DBF1-42FA-8C98-42C2776F5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1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3A27-D819-10D1-216E-8B990D9D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B22EC8-DBA5-AD46-B93C-08FC04D78F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E3F66-8F85-3DDA-4CB5-E82E5742A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B9133-B9FE-4D0D-756A-FAC582160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9BE7-6F84-4B83-9963-775670082BF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4643B-EF98-5708-786D-8F37C8D32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C989A-3C6D-AB5B-7C5C-588077E8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D713-DBF1-42FA-8C98-42C2776F5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9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A4AC68-8560-CDA5-8257-C645E76B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D0D30-A521-F6F6-3DFF-73DE49456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2A098-8CB1-A893-E050-25581AC95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59BE7-6F84-4B83-9963-775670082BF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F4334-BD10-E1ED-D1B9-B1FF02AA2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00129-0CC5-2B7F-5F6A-53480E73D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CD713-DBF1-42FA-8C98-42C2776F5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2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rchive.nytimes.com/www.nytimes.com/2010/04/12/science/12psychedelics.html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7B636-A989-E83D-4935-E3728FB37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Protecting the </a:t>
            </a:r>
            <a:br>
              <a:rPr lang="en-US" sz="5400"/>
            </a:br>
            <a:r>
              <a:rPr lang="en-US" sz="5400"/>
              <a:t>Unbound Mind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427AE-28EB-4400-B3DF-A48D86D07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IRB Oversite of Research on Consciousness Altering Interventions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Lou Lukas, MD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A4476-5419-4900-FDAB-5BBDB4E740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36" r="19540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02828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D4617-E10C-3E2A-DF85-42A33248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988" y="1473854"/>
            <a:ext cx="5401491" cy="495407"/>
          </a:xfrm>
        </p:spPr>
        <p:txBody>
          <a:bodyPr>
            <a:normAutofit/>
          </a:bodyPr>
          <a:lstStyle/>
          <a:p>
            <a:r>
              <a:rPr lang="en-US" sz="2800" spc="100" dirty="0">
                <a:solidFill>
                  <a:srgbClr val="002060"/>
                </a:solidFill>
              </a:rPr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A3A93-F35C-364C-D4B2-5FBD7F137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826" y="3509876"/>
            <a:ext cx="5017817" cy="16762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solidFill>
                  <a:srgbClr val="002060"/>
                </a:solidFill>
              </a:rPr>
              <a:t>Comfortable living room like space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solidFill>
                  <a:srgbClr val="002060"/>
                </a:solidFill>
              </a:rPr>
              <a:t>1-2 guides/facilitators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solidFill>
                  <a:srgbClr val="002060"/>
                </a:solidFill>
              </a:rPr>
              <a:t>Single moderately-high dose (25mg oral capsule)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solidFill>
                  <a:srgbClr val="002060"/>
                </a:solidFill>
              </a:rPr>
              <a:t>~6-hour session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solidFill>
                  <a:srgbClr val="002060"/>
                </a:solidFill>
              </a:rPr>
              <a:t>Internally focused- head phones, eye shades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8394FB-717E-D81D-7043-9786BCAE9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37" r="18014" b="1"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49B3AE-7F51-F1E7-5AA2-03C690173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025" y="0"/>
            <a:ext cx="4580098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E96C13-F742-D821-2C6A-E621F5ED5667}"/>
              </a:ext>
            </a:extLst>
          </p:cNvPr>
          <p:cNvSpPr txBox="1"/>
          <p:nvPr/>
        </p:nvSpPr>
        <p:spPr>
          <a:xfrm>
            <a:off x="776988" y="287529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ntium Book Basic"/>
                <a:ea typeface="+mn-ea"/>
                <a:cs typeface="+mn-cs"/>
              </a:rPr>
              <a:t>Dosing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2910C7F-C6E1-724E-DA24-5F347FB74EC3}"/>
              </a:ext>
            </a:extLst>
          </p:cNvPr>
          <p:cNvSpPr txBox="1">
            <a:spLocks/>
          </p:cNvSpPr>
          <p:nvPr/>
        </p:nvSpPr>
        <p:spPr>
          <a:xfrm>
            <a:off x="968826" y="2068481"/>
            <a:ext cx="5977938" cy="8068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E785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Several hours of counseling about experience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E785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Skills to navigate non-ordinary consciousness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15A3915-7191-282B-7ADD-0579EFDCCB0B}"/>
              </a:ext>
            </a:extLst>
          </p:cNvPr>
          <p:cNvSpPr txBox="1">
            <a:spLocks/>
          </p:cNvSpPr>
          <p:nvPr/>
        </p:nvSpPr>
        <p:spPr>
          <a:xfrm>
            <a:off x="654821" y="5101726"/>
            <a:ext cx="5401491" cy="6202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ntium Book Basic"/>
                <a:ea typeface="+mj-ea"/>
                <a:cs typeface="+mj-cs"/>
              </a:rPr>
              <a:t>Integration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9BB0B07-4FE6-D796-D44E-56EBE492A3B9}"/>
              </a:ext>
            </a:extLst>
          </p:cNvPr>
          <p:cNvSpPr txBox="1">
            <a:spLocks/>
          </p:cNvSpPr>
          <p:nvPr/>
        </p:nvSpPr>
        <p:spPr>
          <a:xfrm>
            <a:off x="968826" y="5709299"/>
            <a:ext cx="5977938" cy="8068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E785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A few hours of debriefing, sensemaking, weaving the extraordinary into the ordinary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755C020-F130-D008-4761-45ADEAE47466}"/>
              </a:ext>
            </a:extLst>
          </p:cNvPr>
          <p:cNvSpPr txBox="1">
            <a:spLocks/>
          </p:cNvSpPr>
          <p:nvPr/>
        </p:nvSpPr>
        <p:spPr>
          <a:xfrm>
            <a:off x="776988" y="653293"/>
            <a:ext cx="5401491" cy="4954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ntium Book Basic"/>
                <a:ea typeface="+mj-ea"/>
                <a:cs typeface="+mj-cs"/>
              </a:rPr>
              <a:t>Screening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3716AF-6679-A433-EC52-69525CE2D55C}"/>
              </a:ext>
            </a:extLst>
          </p:cNvPr>
          <p:cNvSpPr txBox="1">
            <a:spLocks/>
          </p:cNvSpPr>
          <p:nvPr/>
        </p:nvSpPr>
        <p:spPr>
          <a:xfrm>
            <a:off x="968826" y="1104309"/>
            <a:ext cx="5977938" cy="3539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E785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Assuring fit between person and protocol</a:t>
            </a:r>
          </a:p>
        </p:txBody>
      </p:sp>
    </p:spTree>
    <p:extLst>
      <p:ext uri="{BB962C8B-B14F-4D97-AF65-F5344CB8AC3E}">
        <p14:creationId xmlns:p14="http://schemas.microsoft.com/office/powerpoint/2010/main" val="304510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034321-8935-D117-40F6-257A01261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There are many ways to alter consciousness</a:t>
            </a:r>
          </a:p>
        </p:txBody>
      </p:sp>
    </p:spTree>
    <p:extLst>
      <p:ext uri="{BB962C8B-B14F-4D97-AF65-F5344CB8AC3E}">
        <p14:creationId xmlns:p14="http://schemas.microsoft.com/office/powerpoint/2010/main" val="4104033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29AC3F-8B05-E9BC-427E-DEA082391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830" t="7" r="1"/>
          <a:stretch/>
        </p:blipFill>
        <p:spPr>
          <a:xfrm>
            <a:off x="3697284" y="420"/>
            <a:ext cx="8494716" cy="6857579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42432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D0F5F-5777-9767-BD93-DE3284D8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308" b="418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73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C1F69F85-4CA8-3106-1EE1-C778636E69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96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034321-8935-D117-40F6-257A01261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5"/>
            <a:ext cx="9749590" cy="35235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There are many ways to alter consciousness</a:t>
            </a:r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They all work to “unbind the mind”</a:t>
            </a:r>
          </a:p>
        </p:txBody>
      </p:sp>
    </p:spTree>
    <p:extLst>
      <p:ext uri="{BB962C8B-B14F-4D97-AF65-F5344CB8AC3E}">
        <p14:creationId xmlns:p14="http://schemas.microsoft.com/office/powerpoint/2010/main" val="1411052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34321-8935-D117-40F6-257A01261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What’s so bad about an unbound mind?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34C14-DAD0-02EC-8899-74A95E941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104" y="2130426"/>
            <a:ext cx="96591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9700" dirty="0"/>
              <a:t>Vulnerability!</a:t>
            </a:r>
          </a:p>
        </p:txBody>
      </p:sp>
    </p:spTree>
    <p:extLst>
      <p:ext uri="{BB962C8B-B14F-4D97-AF65-F5344CB8AC3E}">
        <p14:creationId xmlns:p14="http://schemas.microsoft.com/office/powerpoint/2010/main" val="129464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34321-8935-D117-40F6-257A01261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587" y="1390390"/>
            <a:ext cx="5276943" cy="320666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Vulnerability From Yourself</a:t>
            </a:r>
            <a:b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“Be careful spending too much time in your head, it’s a bad neighborhood.”</a:t>
            </a:r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831EE471-2D4B-34C5-C3E7-F7869167D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2901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45F109-32D6-9649-7061-8FBD63B2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3012"/>
            <a:ext cx="4495800" cy="4792027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2"/>
                </a:solidFill>
              </a:rPr>
              <a:t>Vulnerability to Others</a:t>
            </a:r>
            <a:br>
              <a:rPr lang="en-US" sz="3600" dirty="0">
                <a:solidFill>
                  <a:schemeClr val="tx2"/>
                </a:solidFill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1C058-0A0A-013E-D03B-8D48ECB74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Suggestibility</a:t>
            </a:r>
          </a:p>
          <a:p>
            <a:r>
              <a:rPr lang="en-US" sz="3600" dirty="0">
                <a:solidFill>
                  <a:schemeClr val="tx2"/>
                </a:solidFill>
              </a:rPr>
              <a:t>Coercion</a:t>
            </a:r>
          </a:p>
          <a:p>
            <a:r>
              <a:rPr lang="en-US" sz="3600" dirty="0">
                <a:solidFill>
                  <a:schemeClr val="tx2"/>
                </a:solidFill>
              </a:rPr>
              <a:t>Unwanted sexual romantic attention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42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034321-8935-D117-40F6-257A01261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5"/>
            <a:ext cx="9749590" cy="35235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Issues for Human Protection</a:t>
            </a:r>
            <a:endParaRPr lang="en-US" sz="5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2524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ows of American flags in twilight">
            <a:extLst>
              <a:ext uri="{FF2B5EF4-FFF2-40B4-BE49-F238E27FC236}">
                <a16:creationId xmlns:a16="http://schemas.microsoft.com/office/drawing/2014/main" id="{5EF7439B-C6AC-2FE5-FEDD-76B6DEB4C4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9" b="2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04CA771-921A-DE50-D1E7-4CA2CA59C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work for VA, </a:t>
            </a:r>
            <a:b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 NOT speak for VA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A21278-EE14-8490-5C5D-D54081A4D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79" y="4387025"/>
            <a:ext cx="9646921" cy="11430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opinions and information are mine and are not endorsed or supported by VA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COI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99F9FE4-D246-BC72-7797-27D10810A3DC}"/>
              </a:ext>
            </a:extLst>
          </p:cNvPr>
          <p:cNvSpPr txBox="1">
            <a:spLocks/>
          </p:cNvSpPr>
          <p:nvPr/>
        </p:nvSpPr>
        <p:spPr>
          <a:xfrm>
            <a:off x="685801" y="842201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0" i="0" u="none" strike="noStrike" kern="1200" cap="all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Disclaimer 1:</a:t>
            </a:r>
          </a:p>
        </p:txBody>
      </p:sp>
    </p:spTree>
    <p:extLst>
      <p:ext uri="{BB962C8B-B14F-4D97-AF65-F5344CB8AC3E}">
        <p14:creationId xmlns:p14="http://schemas.microsoft.com/office/powerpoint/2010/main" val="73974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148E-32D5-73F0-6DFC-D4D87081A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/>
              <a:t>Who is the PI?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79DBE-0516-BDE5-804C-54A69753A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and Training</a:t>
            </a:r>
          </a:p>
          <a:p>
            <a:r>
              <a:rPr lang="en-US" dirty="0"/>
              <a:t>Experiences with substance or method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Mentors</a:t>
            </a:r>
          </a:p>
          <a:p>
            <a:r>
              <a:rPr lang="en-US" dirty="0"/>
              <a:t>Collaborators</a:t>
            </a:r>
          </a:p>
          <a:p>
            <a:r>
              <a:rPr lang="en-US" dirty="0"/>
              <a:t>Beware of Gurus and Messiahs</a:t>
            </a:r>
          </a:p>
        </p:txBody>
      </p:sp>
    </p:spTree>
    <p:extLst>
      <p:ext uri="{BB962C8B-B14F-4D97-AF65-F5344CB8AC3E}">
        <p14:creationId xmlns:p14="http://schemas.microsoft.com/office/powerpoint/2010/main" val="3679006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0EBBF-D4CF-CC7A-E75E-65D66B10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/>
              <a:t>Consent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91B17A-16E0-B19C-72C4-ACACB9045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How can you provide consent for an experience you can’t imagine?</a:t>
            </a:r>
          </a:p>
          <a:p>
            <a:pPr lvl="1"/>
            <a:r>
              <a:rPr lang="en-US" sz="3200" dirty="0"/>
              <a:t>Layered/ Repeated Consent </a:t>
            </a:r>
          </a:p>
          <a:p>
            <a:pPr lvl="1"/>
            <a:r>
              <a:rPr lang="en-US" sz="3200" dirty="0"/>
              <a:t>Consent from different parts of the subject</a:t>
            </a:r>
          </a:p>
          <a:p>
            <a:r>
              <a:rPr lang="en-US" sz="3600" dirty="0"/>
              <a:t>What is the escape hatch?</a:t>
            </a:r>
          </a:p>
          <a:p>
            <a:r>
              <a:rPr lang="en-US" sz="3600" dirty="0"/>
              <a:t>How is Hype dealt with?</a:t>
            </a:r>
          </a:p>
          <a:p>
            <a:r>
              <a:rPr lang="en-US" sz="3600" dirty="0"/>
              <a:t>In-session Behavior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03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148E-32D5-73F0-6DFC-D4D87081A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/>
              <a:t>Screening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79DBE-0516-BDE5-804C-54A69753A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Is this subject right for this study?</a:t>
            </a:r>
          </a:p>
          <a:p>
            <a:pPr lvl="1"/>
            <a:r>
              <a:rPr lang="en-US" dirty="0"/>
              <a:t>Mental health history</a:t>
            </a:r>
          </a:p>
          <a:p>
            <a:pPr lvl="2"/>
            <a:r>
              <a:rPr lang="en-US" dirty="0"/>
              <a:t>Psychosis</a:t>
            </a:r>
          </a:p>
          <a:p>
            <a:pPr lvl="2"/>
            <a:r>
              <a:rPr lang="en-US" dirty="0"/>
              <a:t>Trauma (often unrecognized)</a:t>
            </a:r>
          </a:p>
          <a:p>
            <a:pPr lvl="2"/>
            <a:r>
              <a:rPr lang="en-US" dirty="0"/>
              <a:t>Substance Abuse</a:t>
            </a:r>
          </a:p>
          <a:p>
            <a:pPr lvl="1"/>
            <a:r>
              <a:rPr lang="en-US" dirty="0"/>
              <a:t>Previous introspection/therapy</a:t>
            </a:r>
          </a:p>
          <a:p>
            <a:pPr lvl="1"/>
            <a:r>
              <a:rPr lang="en-US" dirty="0"/>
              <a:t>Safety</a:t>
            </a:r>
          </a:p>
          <a:p>
            <a:pPr lvl="1"/>
            <a:r>
              <a:rPr lang="en-US" dirty="0"/>
              <a:t>Support</a:t>
            </a:r>
          </a:p>
          <a:p>
            <a:r>
              <a:rPr lang="en-US" dirty="0"/>
              <a:t>Is the Study right for the Population?</a:t>
            </a:r>
          </a:p>
          <a:p>
            <a:pPr lvl="1"/>
            <a:r>
              <a:rPr lang="en-US" dirty="0"/>
              <a:t>How long is preparation?</a:t>
            </a:r>
          </a:p>
          <a:p>
            <a:pPr lvl="1"/>
            <a:r>
              <a:rPr lang="en-US" dirty="0"/>
              <a:t>How long is integration?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91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148E-32D5-73F0-6DFC-D4D87081A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/>
              <a:t>Preparation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79DBE-0516-BDE5-804C-54A69753A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will subject be prepared for the experience? </a:t>
            </a:r>
          </a:p>
          <a:p>
            <a:r>
              <a:rPr lang="en-US" dirty="0"/>
              <a:t>Proportional to experience?</a:t>
            </a:r>
          </a:p>
          <a:p>
            <a:r>
              <a:rPr lang="en-US" dirty="0"/>
              <a:t>Who is doing it?</a:t>
            </a:r>
          </a:p>
          <a:p>
            <a:r>
              <a:rPr lang="en-US" dirty="0"/>
              <a:t>How are they supervised?</a:t>
            </a:r>
          </a:p>
        </p:txBody>
      </p:sp>
    </p:spTree>
    <p:extLst>
      <p:ext uri="{BB962C8B-B14F-4D97-AF65-F5344CB8AC3E}">
        <p14:creationId xmlns:p14="http://schemas.microsoft.com/office/powerpoint/2010/main" val="692158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148E-32D5-73F0-6DFC-D4D87081A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/>
              <a:t>Setting for “dosing”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79DBE-0516-BDE5-804C-54A69753A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Place?</a:t>
            </a:r>
          </a:p>
          <a:p>
            <a:r>
              <a:rPr lang="en-US" dirty="0"/>
              <a:t>Group or individual?</a:t>
            </a:r>
          </a:p>
          <a:p>
            <a:r>
              <a:rPr lang="en-US" dirty="0"/>
              <a:t>Appropriate for intervention?</a:t>
            </a:r>
          </a:p>
          <a:p>
            <a:r>
              <a:rPr lang="en-US" dirty="0"/>
              <a:t>Privacy</a:t>
            </a:r>
          </a:p>
          <a:p>
            <a:r>
              <a:rPr lang="en-US" dirty="0"/>
              <a:t>Bathrooms</a:t>
            </a:r>
          </a:p>
          <a:p>
            <a:r>
              <a:rPr lang="en-US" dirty="0"/>
              <a:t>Surveillance</a:t>
            </a:r>
          </a:p>
        </p:txBody>
      </p:sp>
    </p:spTree>
    <p:extLst>
      <p:ext uri="{BB962C8B-B14F-4D97-AF65-F5344CB8AC3E}">
        <p14:creationId xmlns:p14="http://schemas.microsoft.com/office/powerpoint/2010/main" val="826048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148E-32D5-73F0-6DFC-D4D87081A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/>
              <a:t>Long Term Follow Up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79DBE-0516-BDE5-804C-54A69753A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you monitoring AE’s, the golden oldies aren’t enough.</a:t>
            </a:r>
          </a:p>
          <a:p>
            <a:r>
              <a:rPr lang="en-US" dirty="0"/>
              <a:t>Acute AEs</a:t>
            </a:r>
          </a:p>
          <a:p>
            <a:pPr lvl="1"/>
            <a:r>
              <a:rPr lang="en-US" dirty="0"/>
              <a:t>What is the emergency plan (rarely needed)?</a:t>
            </a:r>
          </a:p>
          <a:p>
            <a:r>
              <a:rPr lang="en-US" dirty="0"/>
              <a:t>Longer Term AE’s</a:t>
            </a:r>
          </a:p>
          <a:p>
            <a:pPr lvl="1"/>
            <a:r>
              <a:rPr lang="en-US" dirty="0"/>
              <a:t>Anxiety, Derealization</a:t>
            </a:r>
          </a:p>
          <a:p>
            <a:pPr lvl="1"/>
            <a:r>
              <a:rPr lang="en-US" dirty="0"/>
              <a:t>Existential or ontological shock</a:t>
            </a:r>
          </a:p>
          <a:p>
            <a:r>
              <a:rPr lang="en-US" dirty="0"/>
              <a:t>6-months minimum</a:t>
            </a:r>
          </a:p>
        </p:txBody>
      </p:sp>
    </p:spTree>
    <p:extLst>
      <p:ext uri="{BB962C8B-B14F-4D97-AF65-F5344CB8AC3E}">
        <p14:creationId xmlns:p14="http://schemas.microsoft.com/office/powerpoint/2010/main" val="2999984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7B636-A989-E83D-4935-E3728FB37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Protecting the </a:t>
            </a:r>
            <a:br>
              <a:rPr lang="en-US" sz="5400"/>
            </a:br>
            <a:r>
              <a:rPr lang="en-US" sz="5400"/>
              <a:t>Unbound Mind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427AE-28EB-4400-B3DF-A48D86D07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 sz="6000" dirty="0"/>
              <a:t>Questions?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A4476-5419-4900-FDAB-5BBDB4E740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36" r="19540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6604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C0B6B2-2276-15E4-A1DE-6251F873CB25}"/>
              </a:ext>
            </a:extLst>
          </p:cNvPr>
          <p:cNvSpPr/>
          <p:nvPr/>
        </p:nvSpPr>
        <p:spPr>
          <a:xfrm>
            <a:off x="0" y="0"/>
            <a:ext cx="474162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0AF897-BAAD-44F1-977F-6CD6D961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08" y="640080"/>
            <a:ext cx="3084844" cy="21038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kern="1200" spc="-5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I’m here because of my study on Psilocybin For Cancer Distress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8900EE-7619-30B9-F497-19F70DD24023}"/>
              </a:ext>
            </a:extLst>
          </p:cNvPr>
          <p:cNvSpPr txBox="1"/>
          <p:nvPr/>
        </p:nvSpPr>
        <p:spPr>
          <a:xfrm>
            <a:off x="651901" y="5874825"/>
            <a:ext cx="3084844" cy="9326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500" dirty="0">
                <a:solidFill>
                  <a:srgbClr val="FF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https://archive.nytimes.com/www.nytimes.com/2010/04/12/science/12psychedelics.html</a:t>
            </a:r>
            <a:endParaRPr lang="en-US" sz="1500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00E6DE-0368-02F3-582F-668A76DA98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56" b="1"/>
          <a:stretch/>
        </p:blipFill>
        <p:spPr>
          <a:xfrm>
            <a:off x="5078902" y="640080"/>
            <a:ext cx="6798082" cy="5577840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D619B43B-C820-305B-426C-FFDD3D67F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333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</p:txBody>
      </p:sp>
    </p:spTree>
    <p:extLst>
      <p:ext uri="{BB962C8B-B14F-4D97-AF65-F5344CB8AC3E}">
        <p14:creationId xmlns:p14="http://schemas.microsoft.com/office/powerpoint/2010/main" val="343961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034321-8935-D117-40F6-257A01261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31" y="2047108"/>
            <a:ext cx="10291012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the Mind Binds Us to Reality</a:t>
            </a:r>
          </a:p>
        </p:txBody>
      </p:sp>
    </p:spTree>
    <p:extLst>
      <p:ext uri="{BB962C8B-B14F-4D97-AF65-F5344CB8AC3E}">
        <p14:creationId xmlns:p14="http://schemas.microsoft.com/office/powerpoint/2010/main" val="451280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7F690AB-B436-522A-0238-EC4CA42F4DB2}"/>
              </a:ext>
            </a:extLst>
          </p:cNvPr>
          <p:cNvGrpSpPr/>
          <p:nvPr/>
        </p:nvGrpSpPr>
        <p:grpSpPr>
          <a:xfrm flipH="1">
            <a:off x="20392" y="-12028"/>
            <a:ext cx="6095980" cy="6565181"/>
            <a:chOff x="20" y="0"/>
            <a:chExt cx="6095980" cy="656518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A3D84A-EE63-5C06-05D3-7434427B89B7}"/>
                </a:ext>
              </a:extLst>
            </p:cNvPr>
            <p:cNvSpPr/>
            <p:nvPr/>
          </p:nvSpPr>
          <p:spPr>
            <a:xfrm>
              <a:off x="20" y="0"/>
              <a:ext cx="6095980" cy="6565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0BEE48-B52B-36AE-A281-B72AD702B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374" y="747043"/>
              <a:ext cx="5887272" cy="570627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7D864A3-BB37-9388-D942-D877F0AD98B5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7015220" y="1265412"/>
            <a:ext cx="4861559" cy="4873547"/>
          </a:xfrm>
        </p:spPr>
        <p:txBody>
          <a:bodyPr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spc="-50" dirty="0"/>
              <a:t>Our knowledge of reality is comprised of perceptions produced by the brain’s cortex.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spc="-50" dirty="0"/>
              <a:t>The brain is the most complex network in the universe, but it is locked inside the vault of your skull.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spc="-50" dirty="0"/>
              <a:t>A</a:t>
            </a:r>
            <a:r>
              <a:rPr lang="en-US" sz="1600" kern="1200" spc="-50" baseline="0" dirty="0"/>
              <a:t>ll it has are millions of electro-chemical</a:t>
            </a:r>
            <a:r>
              <a:rPr lang="en-US" sz="1600" kern="1200" spc="-50" dirty="0"/>
              <a:t> </a:t>
            </a:r>
            <a:r>
              <a:rPr lang="en-US" sz="1600" spc="-50" dirty="0"/>
              <a:t>im</a:t>
            </a:r>
            <a:r>
              <a:rPr lang="en-US" sz="1600" kern="1200" spc="-50" baseline="0" dirty="0"/>
              <a:t>pulses carried through nerves to let it know what is going on inside your body and in the worl</a:t>
            </a:r>
            <a:r>
              <a:rPr lang="en-US" sz="1600" spc="-50" dirty="0"/>
              <a:t>d at large</a:t>
            </a:r>
            <a:r>
              <a:rPr lang="en-US" sz="1600" kern="1200" spc="-50" baseline="0" dirty="0"/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kern="1200" spc="-50" baseline="0" dirty="0"/>
              <a:t>All of reality is too much information to process,</a:t>
            </a:r>
            <a:r>
              <a:rPr lang="en-US" sz="1600" kern="1200" spc="-50" dirty="0"/>
              <a:t> so m</a:t>
            </a:r>
            <a:r>
              <a:rPr lang="en-US" sz="1600" kern="1200" spc="-50" baseline="0" dirty="0"/>
              <a:t>ost of our brain’s function is filtering out excess stimulus.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spc="-50" dirty="0"/>
              <a:t>It builds a simplified, good-enough version of reality- all maintained by a delicate web of nerves- that you can use to navigate through the crazy world around you.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spc="-50" dirty="0"/>
              <a:t>It’s almost like your brain is staging the Lego-movie version of a real-life event, and you’re the star of the movie!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0679D-F21A-AD7F-5E02-8DA077818B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1D3E3C9B-E0C1-47B6-BBE2-09248D988C3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707DEC-4B3B-5D22-6ACB-FAD1DB67FF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8"/>
          <a:stretch/>
        </p:blipFill>
        <p:spPr>
          <a:xfrm>
            <a:off x="17940" y="0"/>
            <a:ext cx="6484599" cy="656516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695A59-1202-3578-7F49-47584912E455}"/>
              </a:ext>
            </a:extLst>
          </p:cNvPr>
          <p:cNvSpPr/>
          <p:nvPr/>
        </p:nvSpPr>
        <p:spPr>
          <a:xfrm>
            <a:off x="36026" y="6483340"/>
            <a:ext cx="12191980" cy="29281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CBEF7C-62E1-93A3-38D2-1CE5F2EAF0E7}"/>
              </a:ext>
            </a:extLst>
          </p:cNvPr>
          <p:cNvCxnSpPr/>
          <p:nvPr/>
        </p:nvCxnSpPr>
        <p:spPr>
          <a:xfrm>
            <a:off x="31269" y="6467200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">
            <a:extLst>
              <a:ext uri="{FF2B5EF4-FFF2-40B4-BE49-F238E27FC236}">
                <a16:creationId xmlns:a16="http://schemas.microsoft.com/office/drawing/2014/main" id="{AD9AF6EA-2B31-767B-DAA2-B5E6A11A4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808" y="373904"/>
            <a:ext cx="5629376" cy="71423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0DF"/>
                </a:solidFill>
              </a:rPr>
              <a:t>What’s the Mind Doing?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77FF8F-C520-BA91-4564-D3EB3F7B77D6}"/>
              </a:ext>
            </a:extLst>
          </p:cNvPr>
          <p:cNvGrpSpPr/>
          <p:nvPr/>
        </p:nvGrpSpPr>
        <p:grpSpPr>
          <a:xfrm>
            <a:off x="0" y="-24044"/>
            <a:ext cx="6515868" cy="6565161"/>
            <a:chOff x="-31269" y="0"/>
            <a:chExt cx="6515868" cy="656516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436AB0-6497-F0CC-DE64-858EDF10434A}"/>
                </a:ext>
              </a:extLst>
            </p:cNvPr>
            <p:cNvSpPr/>
            <p:nvPr/>
          </p:nvSpPr>
          <p:spPr>
            <a:xfrm>
              <a:off x="0" y="0"/>
              <a:ext cx="6484599" cy="65651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E0AC22B-0A46-3BF9-F80E-F29EF579E0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45" t="-3660" r="4697" b="-7002"/>
            <a:stretch/>
          </p:blipFill>
          <p:spPr>
            <a:xfrm>
              <a:off x="-31269" y="248420"/>
              <a:ext cx="6484599" cy="6163535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6D316BB-B365-3291-A476-767D8412B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8" y="-53750"/>
            <a:ext cx="6422062" cy="65302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506465D-4F5B-6055-5CF4-FC6632C9A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60" y="-12028"/>
            <a:ext cx="6484599" cy="6600065"/>
          </a:xfrm>
          <a:prstGeom prst="rect">
            <a:avLst/>
          </a:prstGeo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60F39B8-A261-7B23-9383-4920AE7D02F0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7"/>
          <a:srcRect l="16867" r="19354" b="-2"/>
          <a:stretch/>
        </p:blipFill>
        <p:spPr>
          <a:xfrm>
            <a:off x="36026" y="-53751"/>
            <a:ext cx="6477389" cy="6641788"/>
          </a:xfrm>
          <a:noFill/>
        </p:spPr>
      </p:pic>
    </p:spTree>
    <p:extLst>
      <p:ext uri="{BB962C8B-B14F-4D97-AF65-F5344CB8AC3E}">
        <p14:creationId xmlns:p14="http://schemas.microsoft.com/office/powerpoint/2010/main" val="401329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034321-8935-D117-40F6-257A01261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31" y="2047108"/>
            <a:ext cx="10291012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</a:t>
            </a:r>
            <a:r>
              <a:rPr lang="en-US" sz="5600" dirty="0">
                <a:solidFill>
                  <a:schemeClr val="bg1"/>
                </a:solidFill>
              </a:rPr>
              <a:t>Psychedelics </a:t>
            </a:r>
            <a:br>
              <a:rPr lang="en-US" sz="5600" dirty="0">
                <a:solidFill>
                  <a:schemeClr val="bg1"/>
                </a:solidFill>
              </a:rPr>
            </a:br>
            <a:r>
              <a:rPr lang="en-US" sz="5600" dirty="0">
                <a:solidFill>
                  <a:schemeClr val="bg1"/>
                </a:solidFill>
              </a:rPr>
              <a:t>Unbind the</a:t>
            </a:r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Mind</a:t>
            </a:r>
          </a:p>
        </p:txBody>
      </p:sp>
    </p:spTree>
    <p:extLst>
      <p:ext uri="{BB962C8B-B14F-4D97-AF65-F5344CB8AC3E}">
        <p14:creationId xmlns:p14="http://schemas.microsoft.com/office/powerpoint/2010/main" val="50347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FB3EFF-3BBE-4738-BC32-C4B1EE4DC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" y="1412309"/>
            <a:ext cx="3506577" cy="20166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583850-AF90-45F5-B33E-D4B181E07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5662"/>
            <a:ext cx="3508513" cy="21012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0DF7EF-A3E8-43E0-AEC4-807CADDB9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32" y="4677161"/>
            <a:ext cx="2694722" cy="17053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BCE3DB5-E553-45D0-8035-905C95AA6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299550" y="3377587"/>
            <a:ext cx="2139920" cy="31160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6C57BD-23E4-4754-B08C-3B19F742B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1473" y="1409685"/>
            <a:ext cx="3116071" cy="21082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1DDED0-B78D-4501-8016-8BFA0F84EC7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7836"/>
          <a:stretch/>
        </p:blipFill>
        <p:spPr>
          <a:xfrm>
            <a:off x="4812633" y="1328161"/>
            <a:ext cx="2694722" cy="14210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A9779EE-2599-4053-B480-615EE14B61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2632" y="2879347"/>
            <a:ext cx="2694722" cy="162600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8D90E3-FA41-4AB2-AE3B-40A50631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4" y="112741"/>
            <a:ext cx="11251096" cy="980469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Psychedelic agents are ubiquitous in nature and synthesized in labs</a:t>
            </a:r>
          </a:p>
        </p:txBody>
      </p:sp>
    </p:spTree>
    <p:extLst>
      <p:ext uri="{BB962C8B-B14F-4D97-AF65-F5344CB8AC3E}">
        <p14:creationId xmlns:p14="http://schemas.microsoft.com/office/powerpoint/2010/main" val="2732326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F3BCF21-6A0B-08ED-DD37-C38C01AE947D}"/>
              </a:ext>
            </a:extLst>
          </p:cNvPr>
          <p:cNvSpPr txBox="1"/>
          <p:nvPr/>
        </p:nvSpPr>
        <p:spPr>
          <a:xfrm>
            <a:off x="6919589" y="517527"/>
            <a:ext cx="20361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“Psychedelic Trip”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Perceived Phenomena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(new stories, meaning making)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AF4A28-A4E0-3FA7-815A-5F517C9DAEA2}"/>
              </a:ext>
            </a:extLst>
          </p:cNvPr>
          <p:cNvGrpSpPr/>
          <p:nvPr/>
        </p:nvGrpSpPr>
        <p:grpSpPr>
          <a:xfrm>
            <a:off x="197963" y="1368722"/>
            <a:ext cx="9566154" cy="5236615"/>
            <a:chOff x="197963" y="1266846"/>
            <a:chExt cx="8947133" cy="44670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4E84133-DC11-8AEC-1BC5-77D3E14AF5C4}"/>
                </a:ext>
              </a:extLst>
            </p:cNvPr>
            <p:cNvSpPr/>
            <p:nvPr/>
          </p:nvSpPr>
          <p:spPr>
            <a:xfrm>
              <a:off x="197963" y="2828041"/>
              <a:ext cx="1272618" cy="8107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Psilocyn</a:t>
              </a:r>
            </a:p>
          </p:txBody>
        </p:sp>
        <p:pic>
          <p:nvPicPr>
            <p:cNvPr id="7" name="Graphic 6" descr="Nerve with solid fill">
              <a:extLst>
                <a:ext uri="{FF2B5EF4-FFF2-40B4-BE49-F238E27FC236}">
                  <a16:creationId xmlns:a16="http://schemas.microsoft.com/office/drawing/2014/main" id="{EB6C4BB5-EE4C-D40A-DC07-013D7E282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2766375">
              <a:off x="1506532" y="2686772"/>
              <a:ext cx="1155812" cy="1155812"/>
            </a:xfrm>
            <a:prstGeom prst="rect">
              <a:avLst/>
            </a:prstGeom>
          </p:spPr>
        </p:pic>
        <p:pic>
          <p:nvPicPr>
            <p:cNvPr id="8" name="Graphic 7" descr="Nerve with solid fill">
              <a:extLst>
                <a:ext uri="{FF2B5EF4-FFF2-40B4-BE49-F238E27FC236}">
                  <a16:creationId xmlns:a16="http://schemas.microsoft.com/office/drawing/2014/main" id="{01213434-14A0-8D95-88E9-AF8EAD462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2766375">
              <a:off x="2550100" y="2114924"/>
              <a:ext cx="1155812" cy="1155812"/>
            </a:xfrm>
            <a:prstGeom prst="rect">
              <a:avLst/>
            </a:prstGeom>
          </p:spPr>
        </p:pic>
        <p:pic>
          <p:nvPicPr>
            <p:cNvPr id="9" name="Graphic 8" descr="Nerve with solid fill">
              <a:extLst>
                <a:ext uri="{FF2B5EF4-FFF2-40B4-BE49-F238E27FC236}">
                  <a16:creationId xmlns:a16="http://schemas.microsoft.com/office/drawing/2014/main" id="{470EB157-A2D8-7113-AE87-020DEB443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2766375">
              <a:off x="3691754" y="1468688"/>
              <a:ext cx="1307204" cy="1307204"/>
            </a:xfrm>
            <a:prstGeom prst="rect">
              <a:avLst/>
            </a:prstGeom>
          </p:spPr>
        </p:pic>
        <p:pic>
          <p:nvPicPr>
            <p:cNvPr id="10" name="Graphic 9" descr="Nerve with solid fill">
              <a:extLst>
                <a:ext uri="{FF2B5EF4-FFF2-40B4-BE49-F238E27FC236}">
                  <a16:creationId xmlns:a16="http://schemas.microsoft.com/office/drawing/2014/main" id="{211F22A3-C584-C9B6-6FC7-98AC3BFDD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577612">
              <a:off x="2340397" y="3207245"/>
              <a:ext cx="1155812" cy="1155812"/>
            </a:xfrm>
            <a:prstGeom prst="rect">
              <a:avLst/>
            </a:prstGeom>
          </p:spPr>
        </p:pic>
        <p:pic>
          <p:nvPicPr>
            <p:cNvPr id="11" name="Graphic 10" descr="Nerve with solid fill">
              <a:extLst>
                <a:ext uri="{FF2B5EF4-FFF2-40B4-BE49-F238E27FC236}">
                  <a16:creationId xmlns:a16="http://schemas.microsoft.com/office/drawing/2014/main" id="{A46B6390-C7F3-C046-91A0-D260D867B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2766375">
              <a:off x="3419213" y="3727720"/>
              <a:ext cx="1155812" cy="115581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162536-5489-0916-17FA-2E897107FBC2}"/>
                </a:ext>
              </a:extLst>
            </p:cNvPr>
            <p:cNvSpPr txBox="1"/>
            <p:nvPr/>
          </p:nvSpPr>
          <p:spPr>
            <a:xfrm>
              <a:off x="6374260" y="4256543"/>
              <a:ext cx="230384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Neural network activation --&gt;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Neuroplasticity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prstClr val="black"/>
                  </a:solidFill>
                  <a:latin typeface="Candara" panose="020E0502030303020204"/>
                </a:rPr>
                <a:t>&amp;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Long-term changes)</a:t>
              </a:r>
            </a:p>
          </p:txBody>
        </p:sp>
        <p:sp>
          <p:nvSpPr>
            <p:cNvPr id="14" name="Arrow: Curved Right 13">
              <a:extLst>
                <a:ext uri="{FF2B5EF4-FFF2-40B4-BE49-F238E27FC236}">
                  <a16:creationId xmlns:a16="http://schemas.microsoft.com/office/drawing/2014/main" id="{D5834741-0781-F569-76B5-93A77FB17773}"/>
                </a:ext>
              </a:extLst>
            </p:cNvPr>
            <p:cNvSpPr/>
            <p:nvPr/>
          </p:nvSpPr>
          <p:spPr>
            <a:xfrm>
              <a:off x="5874448" y="1334902"/>
              <a:ext cx="734838" cy="3508573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endParaRPr>
            </a:p>
          </p:txBody>
        </p:sp>
        <p:sp>
          <p:nvSpPr>
            <p:cNvPr id="15" name="Arrow: Curved Right 14">
              <a:extLst>
                <a:ext uri="{FF2B5EF4-FFF2-40B4-BE49-F238E27FC236}">
                  <a16:creationId xmlns:a16="http://schemas.microsoft.com/office/drawing/2014/main" id="{669C6BC4-FDA1-B89F-E48D-DD7958C660CC}"/>
                </a:ext>
              </a:extLst>
            </p:cNvPr>
            <p:cNvSpPr/>
            <p:nvPr/>
          </p:nvSpPr>
          <p:spPr>
            <a:xfrm rot="10800000">
              <a:off x="8410258" y="1284684"/>
              <a:ext cx="734838" cy="3508573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endParaRPr>
            </a:p>
          </p:txBody>
        </p:sp>
        <p:pic>
          <p:nvPicPr>
            <p:cNvPr id="21" name="Graphic 20" descr="Right And Left Brain with solid fill">
              <a:extLst>
                <a:ext uri="{FF2B5EF4-FFF2-40B4-BE49-F238E27FC236}">
                  <a16:creationId xmlns:a16="http://schemas.microsoft.com/office/drawing/2014/main" id="{C1FD4A40-25F9-6CDC-DF5A-C452AA9E9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63888" y="1891411"/>
              <a:ext cx="2414216" cy="2414215"/>
            </a:xfrm>
            <a:prstGeom prst="rect">
              <a:avLst/>
            </a:prstGeom>
          </p:spPr>
        </p:pic>
        <p:pic>
          <p:nvPicPr>
            <p:cNvPr id="22" name="Graphic 21" descr="Nerve with solid fill">
              <a:extLst>
                <a:ext uri="{FF2B5EF4-FFF2-40B4-BE49-F238E27FC236}">
                  <a16:creationId xmlns:a16="http://schemas.microsoft.com/office/drawing/2014/main" id="{2DC382B7-FB80-6497-E003-53799E6B7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4340045">
              <a:off x="5149775" y="1266846"/>
              <a:ext cx="1440335" cy="1440335"/>
            </a:xfrm>
            <a:prstGeom prst="rect">
              <a:avLst/>
            </a:prstGeom>
          </p:spPr>
        </p:pic>
        <p:pic>
          <p:nvPicPr>
            <p:cNvPr id="23" name="Graphic 22" descr="Nerve with solid fill">
              <a:extLst>
                <a:ext uri="{FF2B5EF4-FFF2-40B4-BE49-F238E27FC236}">
                  <a16:creationId xmlns:a16="http://schemas.microsoft.com/office/drawing/2014/main" id="{07FD5813-4D03-F184-0261-ECD91AD31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2766375">
              <a:off x="4325698" y="4130575"/>
              <a:ext cx="1155812" cy="1155812"/>
            </a:xfrm>
            <a:prstGeom prst="rect">
              <a:avLst/>
            </a:prstGeom>
          </p:spPr>
        </p:pic>
        <p:pic>
          <p:nvPicPr>
            <p:cNvPr id="24" name="Graphic 23" descr="Nerve with solid fill">
              <a:extLst>
                <a:ext uri="{FF2B5EF4-FFF2-40B4-BE49-F238E27FC236}">
                  <a16:creationId xmlns:a16="http://schemas.microsoft.com/office/drawing/2014/main" id="{B5829ECA-377B-71BB-E6A6-EE7034BF6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6957834" flipV="1">
              <a:off x="5465791" y="3549581"/>
              <a:ext cx="1155812" cy="1155812"/>
            </a:xfrm>
            <a:prstGeom prst="rect">
              <a:avLst/>
            </a:prstGeom>
          </p:spPr>
        </p:pic>
        <p:sp>
          <p:nvSpPr>
            <p:cNvPr id="2" name="Callout: Line with Border and Accent Bar 1">
              <a:extLst>
                <a:ext uri="{FF2B5EF4-FFF2-40B4-BE49-F238E27FC236}">
                  <a16:creationId xmlns:a16="http://schemas.microsoft.com/office/drawing/2014/main" id="{3F7307CA-7800-A0B8-15B6-8081CAE6E42A}"/>
                </a:ext>
              </a:extLst>
            </p:cNvPr>
            <p:cNvSpPr/>
            <p:nvPr/>
          </p:nvSpPr>
          <p:spPr>
            <a:xfrm rot="2600077">
              <a:off x="1383811" y="4315051"/>
              <a:ext cx="1234484" cy="570620"/>
            </a:xfrm>
            <a:prstGeom prst="accentBorderCallout1">
              <a:avLst>
                <a:gd name="adj1" fmla="val 18750"/>
                <a:gd name="adj2" fmla="val -8333"/>
                <a:gd name="adj3" fmla="val -73260"/>
                <a:gd name="adj4" fmla="val -55120"/>
              </a:avLst>
            </a:prstGeom>
            <a:solidFill>
              <a:srgbClr val="75379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Serotonin 2A receptor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7632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8F6A-7806-B50E-E828-42B002A17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312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Common Psychedelic Experiences and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98751-9477-652C-5E75-0FC168865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671" y="1678358"/>
            <a:ext cx="5080431" cy="4667358"/>
          </a:xfrm>
        </p:spPr>
        <p:txBody>
          <a:bodyPr>
            <a:normAutofit/>
          </a:bodyPr>
          <a:lstStyle/>
          <a:p>
            <a:pPr marL="225425" indent="-16668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Mystical Experiences (experiential spirituality)</a:t>
            </a:r>
          </a:p>
          <a:p>
            <a:pPr marL="408305" lvl="2" indent="-16668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Sacred, positive mood, outside time and space, noetic </a:t>
            </a:r>
          </a:p>
          <a:p>
            <a:pPr marL="225425" indent="-16668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Awe</a:t>
            </a:r>
          </a:p>
          <a:p>
            <a:pPr marL="518033" lvl="1" indent="-16668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Grandness of the world</a:t>
            </a:r>
          </a:p>
          <a:p>
            <a:pPr marL="518033" lvl="1" indent="-16668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Promotion of the “the small self”</a:t>
            </a:r>
          </a:p>
          <a:p>
            <a:pPr marL="225425" indent="-16668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Emotional Breakthroughs</a:t>
            </a:r>
          </a:p>
          <a:p>
            <a:pPr marL="518033" lvl="1" indent="-16668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Cathartic resolution of internal conflict</a:t>
            </a:r>
          </a:p>
          <a:p>
            <a:pPr marL="225425" indent="-16668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Connectedness</a:t>
            </a:r>
          </a:p>
          <a:p>
            <a:pPr marL="518033" lvl="1" indent="-16668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Self, others, nature </a:t>
            </a:r>
          </a:p>
          <a:p>
            <a:pPr marL="225425" indent="-16668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Cognitive Flexibility</a:t>
            </a:r>
          </a:p>
          <a:p>
            <a:pPr marL="518033" lvl="1" indent="-16668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Perspective taking</a:t>
            </a:r>
          </a:p>
          <a:p>
            <a:pPr marL="225425" indent="-16668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“Among the most personally meaningful or spiritually powerful experiences of my life”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A7D90B-F309-C311-CF87-105787362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990" y="1678358"/>
            <a:ext cx="4229690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08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8297829D0C1C4EB3193ACC80C46A36" ma:contentTypeVersion="22" ma:contentTypeDescription="Create a new document." ma:contentTypeScope="" ma:versionID="bac9418ccdb4fd4a834a237ce5ebbd89">
  <xsd:schema xmlns:xsd="http://www.w3.org/2001/XMLSchema" xmlns:xs="http://www.w3.org/2001/XMLSchema" xmlns:p="http://schemas.microsoft.com/office/2006/metadata/properties" xmlns:ns1="http://schemas.microsoft.com/sharepoint/v3" xmlns:ns2="3ca6847d-3f9c-4349-a6e3-60b55d2074b7" xmlns:ns3="8a0e4d58-e775-4cb3-a47d-aeeefdd6f813" targetNamespace="http://schemas.microsoft.com/office/2006/metadata/properties" ma:root="true" ma:fieldsID="9d82dfa04d4e7b5df2e7a162b9118e0d" ns1:_="" ns2:_="" ns3:_="">
    <xsd:import namespace="http://schemas.microsoft.com/sharepoint/v3"/>
    <xsd:import namespace="3ca6847d-3f9c-4349-a6e3-60b55d2074b7"/>
    <xsd:import namespace="8a0e4d58-e775-4cb3-a47d-aeeefdd6f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a6847d-3f9c-4349-a6e3-60b55d2074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a1d4a69-9812-4340-96bf-3c60240190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0e4d58-e775-4cb3-a47d-aeeefdd6f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91ca95a-2488-413a-b102-5bd600ddd36b}" ma:internalName="TaxCatchAll" ma:showField="CatchAllData" ma:web="8a0e4d58-e775-4cb3-a47d-aeeefdd6f8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3ca6847d-3f9c-4349-a6e3-60b55d2074b7">
      <Terms xmlns="http://schemas.microsoft.com/office/infopath/2007/PartnerControls"/>
    </lcf76f155ced4ddcb4097134ff3c332f>
    <_ip_UnifiedCompliancePolicyProperties xmlns="http://schemas.microsoft.com/sharepoint/v3" xsi:nil="true"/>
    <TaxCatchAll xmlns="8a0e4d58-e775-4cb3-a47d-aeeefdd6f813" xsi:nil="true"/>
  </documentManagement>
</p:properties>
</file>

<file path=customXml/itemProps1.xml><?xml version="1.0" encoding="utf-8"?>
<ds:datastoreItem xmlns:ds="http://schemas.openxmlformats.org/officeDocument/2006/customXml" ds:itemID="{0167F231-6CAD-4349-933F-84CDF310674E}"/>
</file>

<file path=customXml/itemProps2.xml><?xml version="1.0" encoding="utf-8"?>
<ds:datastoreItem xmlns:ds="http://schemas.openxmlformats.org/officeDocument/2006/customXml" ds:itemID="{726598FD-6B40-4B43-8348-4F85402D4ACB}"/>
</file>

<file path=customXml/itemProps3.xml><?xml version="1.0" encoding="utf-8"?>
<ds:datastoreItem xmlns:ds="http://schemas.openxmlformats.org/officeDocument/2006/customXml" ds:itemID="{4B4FAE60-4210-49D8-A8AD-41EA48A3DDA7}"/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665</Words>
  <Application>Microsoft Office PowerPoint</Application>
  <PresentationFormat>Widescreen</PresentationFormat>
  <Paragraphs>117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BlinkMacSystemFont</vt:lpstr>
      <vt:lpstr>Calibri</vt:lpstr>
      <vt:lpstr>Calibri Light</vt:lpstr>
      <vt:lpstr>Candara</vt:lpstr>
      <vt:lpstr>Gentium Book Basic</vt:lpstr>
      <vt:lpstr>Quicksand</vt:lpstr>
      <vt:lpstr>Office Theme</vt:lpstr>
      <vt:lpstr>Protecting the  Unbound Mind</vt:lpstr>
      <vt:lpstr>I work for VA,  I do NOT speak for VA</vt:lpstr>
      <vt:lpstr>I’m here because of my study on Psilocybin For Cancer Distress</vt:lpstr>
      <vt:lpstr>How the Mind Binds Us to Reality</vt:lpstr>
      <vt:lpstr>What’s the Mind Doing?</vt:lpstr>
      <vt:lpstr>How Psychedelics  Unbind the Mind</vt:lpstr>
      <vt:lpstr>Psychedelic agents are ubiquitous in nature and synthesized in labs</vt:lpstr>
      <vt:lpstr>PowerPoint Presentation</vt:lpstr>
      <vt:lpstr>Common Psychedelic Experiences and Outcomes</vt:lpstr>
      <vt:lpstr>Preparation</vt:lpstr>
      <vt:lpstr>There are many ways to alter consciousness</vt:lpstr>
      <vt:lpstr>PowerPoint Presentation</vt:lpstr>
      <vt:lpstr>PowerPoint Presentation</vt:lpstr>
      <vt:lpstr>PowerPoint Presentation</vt:lpstr>
      <vt:lpstr>There are many ways to alter consciousness  They all work to “unbind the mind”</vt:lpstr>
      <vt:lpstr>What’s so bad about an unbound mind?</vt:lpstr>
      <vt:lpstr>Vulnerability From Yourself   “Be careful spending too much time in your head, it’s a bad neighborhood.”</vt:lpstr>
      <vt:lpstr>Vulnerability to Others </vt:lpstr>
      <vt:lpstr>Issues for Human Protection</vt:lpstr>
      <vt:lpstr>Who is the PI?</vt:lpstr>
      <vt:lpstr>Consent</vt:lpstr>
      <vt:lpstr>Screening</vt:lpstr>
      <vt:lpstr>Preparation</vt:lpstr>
      <vt:lpstr>Setting for “dosing”</vt:lpstr>
      <vt:lpstr>Long Term Follow Up</vt:lpstr>
      <vt:lpstr>Protecting the  Unbound Mind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the  Unbound Mind</dc:title>
  <dc:creator>Lukas, Lou A.</dc:creator>
  <cp:lastModifiedBy>Lukas, Lou A.</cp:lastModifiedBy>
  <cp:revision>1</cp:revision>
  <dcterms:created xsi:type="dcterms:W3CDTF">2024-09-12T23:18:59Z</dcterms:created>
  <dcterms:modified xsi:type="dcterms:W3CDTF">2024-09-13T00:47:29Z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0x010100878297829D0C1C4EB3193ACC80C46A36</vt:lpwstr>
  </property>
</Properties>
</file>