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 id="2147483804" r:id="rId5"/>
  </p:sldMasterIdLst>
  <p:notesMasterIdLst>
    <p:notesMasterId r:id="rId111"/>
  </p:notesMasterIdLst>
  <p:sldIdLst>
    <p:sldId id="1200" r:id="rId6"/>
    <p:sldId id="1620" r:id="rId7"/>
    <p:sldId id="714" r:id="rId8"/>
    <p:sldId id="1663" r:id="rId9"/>
    <p:sldId id="1604" r:id="rId10"/>
    <p:sldId id="434" r:id="rId11"/>
    <p:sldId id="1716" r:id="rId12"/>
    <p:sldId id="1715" r:id="rId13"/>
    <p:sldId id="1714" r:id="rId14"/>
    <p:sldId id="1626" r:id="rId15"/>
    <p:sldId id="1674" r:id="rId16"/>
    <p:sldId id="1650" r:id="rId17"/>
    <p:sldId id="1627" r:id="rId18"/>
    <p:sldId id="800" r:id="rId19"/>
    <p:sldId id="1708" r:id="rId20"/>
    <p:sldId id="1688" r:id="rId21"/>
    <p:sldId id="1669" r:id="rId22"/>
    <p:sldId id="1685" r:id="rId23"/>
    <p:sldId id="1686" r:id="rId24"/>
    <p:sldId id="1706" r:id="rId25"/>
    <p:sldId id="1707" r:id="rId26"/>
    <p:sldId id="1684" r:id="rId27"/>
    <p:sldId id="753" r:id="rId28"/>
    <p:sldId id="762" r:id="rId29"/>
    <p:sldId id="763" r:id="rId30"/>
    <p:sldId id="1703" r:id="rId31"/>
    <p:sldId id="1709" r:id="rId32"/>
    <p:sldId id="761" r:id="rId33"/>
    <p:sldId id="801" r:id="rId34"/>
    <p:sldId id="1701" r:id="rId35"/>
    <p:sldId id="765" r:id="rId36"/>
    <p:sldId id="768" r:id="rId37"/>
    <p:sldId id="764" r:id="rId38"/>
    <p:sldId id="775" r:id="rId39"/>
    <p:sldId id="766" r:id="rId40"/>
    <p:sldId id="767" r:id="rId41"/>
    <p:sldId id="803" r:id="rId42"/>
    <p:sldId id="1628" r:id="rId43"/>
    <p:sldId id="1630" r:id="rId44"/>
    <p:sldId id="1658" r:id="rId45"/>
    <p:sldId id="1664" r:id="rId46"/>
    <p:sldId id="1667" r:id="rId47"/>
    <p:sldId id="1659" r:id="rId48"/>
    <p:sldId id="1632" r:id="rId49"/>
    <p:sldId id="1742" r:id="rId50"/>
    <p:sldId id="1601" r:id="rId51"/>
    <p:sldId id="724" r:id="rId52"/>
    <p:sldId id="1710" r:id="rId53"/>
    <p:sldId id="1681" r:id="rId54"/>
    <p:sldId id="1675" r:id="rId55"/>
    <p:sldId id="1474" r:id="rId56"/>
    <p:sldId id="1454" r:id="rId57"/>
    <p:sldId id="1609" r:id="rId58"/>
    <p:sldId id="1676" r:id="rId59"/>
    <p:sldId id="1743" r:id="rId60"/>
    <p:sldId id="1636" r:id="rId61"/>
    <p:sldId id="1679" r:id="rId62"/>
    <p:sldId id="1680" r:id="rId63"/>
    <p:sldId id="1711" r:id="rId64"/>
    <p:sldId id="1690" r:id="rId65"/>
    <p:sldId id="1660" r:id="rId66"/>
    <p:sldId id="1637" r:id="rId67"/>
    <p:sldId id="1691" r:id="rId68"/>
    <p:sldId id="1647" r:id="rId69"/>
    <p:sldId id="1683" r:id="rId70"/>
    <p:sldId id="1692" r:id="rId71"/>
    <p:sldId id="1645" r:id="rId72"/>
    <p:sldId id="1646" r:id="rId73"/>
    <p:sldId id="1739" r:id="rId74"/>
    <p:sldId id="1733" r:id="rId75"/>
    <p:sldId id="1729" r:id="rId76"/>
    <p:sldId id="1693" r:id="rId77"/>
    <p:sldId id="1730" r:id="rId78"/>
    <p:sldId id="1249" r:id="rId79"/>
    <p:sldId id="1635" r:id="rId80"/>
    <p:sldId id="1700" r:id="rId81"/>
    <p:sldId id="1666" r:id="rId82"/>
    <p:sldId id="1606" r:id="rId83"/>
    <p:sldId id="1625" r:id="rId84"/>
    <p:sldId id="1597" r:id="rId85"/>
    <p:sldId id="1613" r:id="rId86"/>
    <p:sldId id="1697" r:id="rId87"/>
    <p:sldId id="1612" r:id="rId88"/>
    <p:sldId id="1460" r:id="rId89"/>
    <p:sldId id="1642" r:id="rId90"/>
    <p:sldId id="1668" r:id="rId91"/>
    <p:sldId id="1678" r:id="rId92"/>
    <p:sldId id="1744" r:id="rId93"/>
    <p:sldId id="1745" r:id="rId94"/>
    <p:sldId id="1653" r:id="rId95"/>
    <p:sldId id="1723" r:id="rId96"/>
    <p:sldId id="1740" r:id="rId97"/>
    <p:sldId id="1724" r:id="rId98"/>
    <p:sldId id="1644" r:id="rId99"/>
    <p:sldId id="843" r:id="rId100"/>
    <p:sldId id="1696" r:id="rId101"/>
    <p:sldId id="1727" r:id="rId102"/>
    <p:sldId id="1726" r:id="rId103"/>
    <p:sldId id="1722" r:id="rId104"/>
    <p:sldId id="1712" r:id="rId105"/>
    <p:sldId id="1720" r:id="rId106"/>
    <p:sldId id="1698" r:id="rId107"/>
    <p:sldId id="1699" r:id="rId108"/>
    <p:sldId id="1741" r:id="rId109"/>
    <p:sldId id="1731" r:id="rId1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7CA9F0-FF12-2B8E-3F8B-EB87C7EF093D}" v="58" dt="2024-09-12T01:11:25.373"/>
    <p1510:client id="{87477B05-6A55-969C-D82D-45E88DF8D6E7}" v="11" dt="2024-09-12T02:35:56.626"/>
    <p1510:client id="{8B19DBCE-DF38-F8C9-3B6A-2C28EF2169F8}" v="338" dt="2024-09-12T02:12:01.452"/>
    <p1510:client id="{BDF0FC33-1C81-4316-A02C-A89579A3FFFC}" v="43" dt="2024-09-11T21:17:24.814"/>
    <p1510:client id="{D47DE3B5-FB0E-47FC-A8AF-CB6D9B7B87EB}" v="20" dt="2024-09-12T19:49:17.3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14" autoAdjust="0"/>
  </p:normalViewPr>
  <p:slideViewPr>
    <p:cSldViewPr snapToGrid="0">
      <p:cViewPr varScale="1">
        <p:scale>
          <a:sx n="87" d="100"/>
          <a:sy n="87" d="100"/>
        </p:scale>
        <p:origin x="174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presProps" Target="pres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viewProps" Target="viewProp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936F48-A766-44DB-87A4-A002A901FB52}" type="datetimeFigureOut">
              <a:rPr lang="en-US" smtClean="0"/>
              <a:pPr/>
              <a:t>9/12/2024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A1340D-3F2F-4C28-A54F-54EF1D5E9739}" type="slidenum">
              <a:rPr lang="en-US" smtClean="0"/>
              <a:pPr/>
              <a:t>‹#›</a:t>
            </a:fld>
            <a:endParaRPr lang="en-US"/>
          </a:p>
        </p:txBody>
      </p:sp>
    </p:spTree>
    <p:extLst>
      <p:ext uri="{BB962C8B-B14F-4D97-AF65-F5344CB8AC3E}">
        <p14:creationId xmlns:p14="http://schemas.microsoft.com/office/powerpoint/2010/main" val="3286867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private information …</a:t>
            </a:r>
          </a:p>
          <a:p>
            <a:r>
              <a:rPr lang="en-US"/>
              <a:t>Information about that occurs in a context where individual can reasonably expect no observation or recording, or information provided for purposes that individual can reasonably expect will not be made public (</a:t>
            </a:r>
            <a:r>
              <a:rPr lang="en-US" err="1"/>
              <a:t>eg</a:t>
            </a:r>
            <a:r>
              <a:rPr lang="en-US"/>
              <a:t>, medical records)</a:t>
            </a:r>
          </a:p>
          <a:p>
            <a:r>
              <a:rPr lang="en-US" b="1">
                <a:latin typeface="Constantia" panose="02030602050306030303" pitchFamily="18" charset="0"/>
              </a:rPr>
              <a:t>identifiable …</a:t>
            </a:r>
          </a:p>
          <a:p>
            <a:r>
              <a:rPr lang="en-US">
                <a:latin typeface="Constantia" panose="02030602050306030303" pitchFamily="18" charset="0"/>
              </a:rPr>
              <a:t>the identity of the subject is or may readily be ascertained by the investigator or is associated with the information or biospecimen</a:t>
            </a:r>
          </a:p>
          <a:p>
            <a:endParaRPr lang="en-US"/>
          </a:p>
          <a:p>
            <a:endParaRPr lang="en-US"/>
          </a:p>
        </p:txBody>
      </p:sp>
      <p:sp>
        <p:nvSpPr>
          <p:cNvPr id="4" name="Slide Number Placeholder 3"/>
          <p:cNvSpPr>
            <a:spLocks noGrp="1"/>
          </p:cNvSpPr>
          <p:nvPr>
            <p:ph type="sldNum" sz="quarter" idx="5"/>
          </p:nvPr>
        </p:nvSpPr>
        <p:spPr/>
        <p:txBody>
          <a:bodyPr/>
          <a:lstStyle/>
          <a:p>
            <a:fld id="{00AF9539-523C-49F3-8685-F418C79CCBE1}" type="slidenum">
              <a:rPr lang="en-US" smtClean="0"/>
              <a:pPr/>
              <a:t>3</a:t>
            </a:fld>
            <a:endParaRPr lang="en-US"/>
          </a:p>
        </p:txBody>
      </p:sp>
    </p:spTree>
    <p:extLst>
      <p:ext uri="{BB962C8B-B14F-4D97-AF65-F5344CB8AC3E}">
        <p14:creationId xmlns:p14="http://schemas.microsoft.com/office/powerpoint/2010/main" val="3346810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Hastings Center report 2006, modified by …</a:t>
            </a:r>
          </a:p>
        </p:txBody>
      </p:sp>
      <p:sp>
        <p:nvSpPr>
          <p:cNvPr id="4" name="Slide Number Placeholder 3"/>
          <p:cNvSpPr>
            <a:spLocks noGrp="1"/>
          </p:cNvSpPr>
          <p:nvPr>
            <p:ph type="sldNum" sz="quarter" idx="5"/>
          </p:nvPr>
        </p:nvSpPr>
        <p:spPr/>
        <p:txBody>
          <a:bodyPr/>
          <a:lstStyle/>
          <a:p>
            <a:fld id="{D5A1340D-3F2F-4C28-A54F-54EF1D5E9739}" type="slidenum">
              <a:rPr lang="en-US" smtClean="0"/>
              <a:pPr/>
              <a:t>20</a:t>
            </a:fld>
            <a:endParaRPr lang="en-US"/>
          </a:p>
        </p:txBody>
      </p:sp>
    </p:spTree>
    <p:extLst>
      <p:ext uri="{BB962C8B-B14F-4D97-AF65-F5344CB8AC3E}">
        <p14:creationId xmlns:p14="http://schemas.microsoft.com/office/powerpoint/2010/main" val="236950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isn't about "does this [intervention] work"; it is about "can we do it here …"</a:t>
            </a:r>
          </a:p>
        </p:txBody>
      </p:sp>
      <p:sp>
        <p:nvSpPr>
          <p:cNvPr id="4" name="Slide Number Placeholder 3"/>
          <p:cNvSpPr>
            <a:spLocks noGrp="1"/>
          </p:cNvSpPr>
          <p:nvPr>
            <p:ph type="sldNum" sz="quarter" idx="5"/>
          </p:nvPr>
        </p:nvSpPr>
        <p:spPr/>
        <p:txBody>
          <a:bodyPr/>
          <a:lstStyle/>
          <a:p>
            <a:fld id="{D5A1340D-3F2F-4C28-A54F-54EF1D5E9739}" type="slidenum">
              <a:rPr lang="en-US" smtClean="0"/>
              <a:pPr/>
              <a:t>23</a:t>
            </a:fld>
            <a:endParaRPr lang="en-US"/>
          </a:p>
        </p:txBody>
      </p:sp>
    </p:spTree>
    <p:extLst>
      <p:ext uri="{BB962C8B-B14F-4D97-AF65-F5344CB8AC3E}">
        <p14:creationId xmlns:p14="http://schemas.microsoft.com/office/powerpoint/2010/main" val="475668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 Davidoff, P </a:t>
            </a:r>
            <a:r>
              <a:rPr lang="en-US" err="1"/>
              <a:t>Batalden</a:t>
            </a:r>
            <a:r>
              <a:rPr lang="en-US"/>
              <a:t>: "Toward stronger evidence on quality improvement. Draft publication guidelines: the beginning of a consensus project"</a:t>
            </a:r>
          </a:p>
          <a:p>
            <a:r>
              <a:rPr lang="en-US"/>
              <a:t>Qual </a:t>
            </a:r>
            <a:r>
              <a:rPr lang="en-US" err="1"/>
              <a:t>Saf</a:t>
            </a:r>
            <a:r>
              <a:rPr lang="en-US"/>
              <a:t> Health Care 2005;14:319–325. </a:t>
            </a:r>
            <a:r>
              <a:rPr lang="en-US" err="1"/>
              <a:t>doi</a:t>
            </a:r>
            <a:r>
              <a:rPr lang="en-US"/>
              <a:t>: 10.1136/qshc.2005.014787</a:t>
            </a:r>
          </a:p>
        </p:txBody>
      </p:sp>
      <p:sp>
        <p:nvSpPr>
          <p:cNvPr id="4" name="Slide Number Placeholder 3"/>
          <p:cNvSpPr>
            <a:spLocks noGrp="1"/>
          </p:cNvSpPr>
          <p:nvPr>
            <p:ph type="sldNum" sz="quarter" idx="5"/>
          </p:nvPr>
        </p:nvSpPr>
        <p:spPr/>
        <p:txBody>
          <a:bodyPr/>
          <a:lstStyle/>
          <a:p>
            <a:fld id="{D5A1340D-3F2F-4C28-A54F-54EF1D5E9739}" type="slidenum">
              <a:rPr lang="en-US" smtClean="0"/>
              <a:pPr/>
              <a:t>27</a:t>
            </a:fld>
            <a:endParaRPr lang="en-US"/>
          </a:p>
        </p:txBody>
      </p:sp>
    </p:spTree>
    <p:extLst>
      <p:ext uri="{BB962C8B-B14F-4D97-AF65-F5344CB8AC3E}">
        <p14:creationId xmlns:p14="http://schemas.microsoft.com/office/powerpoint/2010/main" val="4129732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https://www.hhs.gov/ohrp/regulations-and-policy/guidance/faq/quality-improvement-activities/index.html</a:t>
            </a:r>
          </a:p>
          <a:p>
            <a:endParaRPr lang="en-US"/>
          </a:p>
        </p:txBody>
      </p:sp>
      <p:sp>
        <p:nvSpPr>
          <p:cNvPr id="4" name="Slide Number Placeholder 3"/>
          <p:cNvSpPr>
            <a:spLocks noGrp="1"/>
          </p:cNvSpPr>
          <p:nvPr>
            <p:ph type="sldNum" sz="quarter" idx="5"/>
          </p:nvPr>
        </p:nvSpPr>
        <p:spPr/>
        <p:txBody>
          <a:bodyPr/>
          <a:lstStyle/>
          <a:p>
            <a:fld id="{D5A1340D-3F2F-4C28-A54F-54EF1D5E9739}" type="slidenum">
              <a:rPr lang="en-US" smtClean="0"/>
              <a:pPr/>
              <a:t>32</a:t>
            </a:fld>
            <a:endParaRPr lang="en-US"/>
          </a:p>
        </p:txBody>
      </p:sp>
    </p:spTree>
    <p:extLst>
      <p:ext uri="{BB962C8B-B14F-4D97-AF65-F5344CB8AC3E}">
        <p14:creationId xmlns:p14="http://schemas.microsoft.com/office/powerpoint/2010/main" val="1637719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CLABSI = central line associated blood stream infection</a:t>
            </a:r>
          </a:p>
        </p:txBody>
      </p:sp>
      <p:sp>
        <p:nvSpPr>
          <p:cNvPr id="4" name="Slide Number Placeholder 3"/>
          <p:cNvSpPr>
            <a:spLocks noGrp="1"/>
          </p:cNvSpPr>
          <p:nvPr>
            <p:ph type="sldNum" sz="quarter" idx="5"/>
          </p:nvPr>
        </p:nvSpPr>
        <p:spPr/>
        <p:txBody>
          <a:bodyPr/>
          <a:lstStyle/>
          <a:p>
            <a:fld id="{D5A1340D-3F2F-4C28-A54F-54EF1D5E9739}" type="slidenum">
              <a:rPr lang="en-US" smtClean="0"/>
              <a:pPr/>
              <a:t>35</a:t>
            </a:fld>
            <a:endParaRPr lang="en-US"/>
          </a:p>
        </p:txBody>
      </p:sp>
    </p:spTree>
    <p:extLst>
      <p:ext uri="{BB962C8B-B14F-4D97-AF65-F5344CB8AC3E}">
        <p14:creationId xmlns:p14="http://schemas.microsoft.com/office/powerpoint/2010/main" val="3234257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systematic investigation </a:t>
            </a:r>
            <a:r>
              <a:rPr lang="en-US"/>
              <a:t>is a detailed, methodical activity, planned in advance, that involves data collection and analysis, in order to answer a scientific or scholarly question</a:t>
            </a:r>
          </a:p>
          <a:p>
            <a:endParaRPr lang="en-US"/>
          </a:p>
        </p:txBody>
      </p:sp>
      <p:sp>
        <p:nvSpPr>
          <p:cNvPr id="4" name="Slide Number Placeholder 3"/>
          <p:cNvSpPr>
            <a:spLocks noGrp="1"/>
          </p:cNvSpPr>
          <p:nvPr>
            <p:ph type="sldNum" sz="quarter" idx="5"/>
          </p:nvPr>
        </p:nvSpPr>
        <p:spPr/>
        <p:txBody>
          <a:bodyPr/>
          <a:lstStyle/>
          <a:p>
            <a:fld id="{D5A1340D-3F2F-4C28-A54F-54EF1D5E9739}" type="slidenum">
              <a:rPr lang="en-US" smtClean="0"/>
              <a:pPr/>
              <a:t>39</a:t>
            </a:fld>
            <a:endParaRPr lang="en-US"/>
          </a:p>
        </p:txBody>
      </p:sp>
    </p:spTree>
    <p:extLst>
      <p:ext uri="{BB962C8B-B14F-4D97-AF65-F5344CB8AC3E}">
        <p14:creationId xmlns:p14="http://schemas.microsoft.com/office/powerpoint/2010/main" val="1028077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6323D-0D0C-6C17-0A38-CAF9EFDF15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6FCA37-F809-EC16-A0B6-2A54FF38F9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9751B5-4BBE-2293-CBA6-D1E4FA58DC0B}"/>
              </a:ext>
            </a:extLst>
          </p:cNvPr>
          <p:cNvSpPr>
            <a:spLocks noGrp="1"/>
          </p:cNvSpPr>
          <p:nvPr>
            <p:ph type="body" idx="1"/>
          </p:nvPr>
        </p:nvSpPr>
        <p:spPr/>
        <p:txBody>
          <a:bodyPr/>
          <a:lstStyle/>
          <a:p>
            <a:r>
              <a:rPr lang="en-US" b="1"/>
              <a:t>Systematic Investigation </a:t>
            </a:r>
            <a:r>
              <a:rPr lang="en-US"/>
              <a:t>is a detailed, methodical activity, planned in advance, that involves data collection and analysis, in order to answer a scientific or scholarly question</a:t>
            </a:r>
          </a:p>
          <a:p>
            <a:endParaRPr lang="en-US"/>
          </a:p>
          <a:p>
            <a:r>
              <a:rPr lang="en-US"/>
              <a:t>See combination of definitions from Journal of Medical Case Reports 2013, 7:239 and </a:t>
            </a:r>
            <a:r>
              <a:rPr lang="nn-NO"/>
              <a:t>Singapore Med J 2010;51(1): 10-14</a:t>
            </a:r>
            <a:endParaRPr lang="en-US"/>
          </a:p>
        </p:txBody>
      </p:sp>
      <p:sp>
        <p:nvSpPr>
          <p:cNvPr id="4" name="Slide Number Placeholder 3">
            <a:extLst>
              <a:ext uri="{FF2B5EF4-FFF2-40B4-BE49-F238E27FC236}">
                <a16:creationId xmlns:a16="http://schemas.microsoft.com/office/drawing/2014/main" id="{3775D0DA-2AAC-7CA3-08F5-A024CC7807F6}"/>
              </a:ext>
            </a:extLst>
          </p:cNvPr>
          <p:cNvSpPr>
            <a:spLocks noGrp="1"/>
          </p:cNvSpPr>
          <p:nvPr>
            <p:ph type="sldNum" sz="quarter" idx="5"/>
          </p:nvPr>
        </p:nvSpPr>
        <p:spPr/>
        <p:txBody>
          <a:bodyPr/>
          <a:lstStyle/>
          <a:p>
            <a:fld id="{D5A1340D-3F2F-4C28-A54F-54EF1D5E9739}" type="slidenum">
              <a:rPr lang="en-US" smtClean="0"/>
              <a:pPr/>
              <a:t>40</a:t>
            </a:fld>
            <a:endParaRPr lang="en-US"/>
          </a:p>
        </p:txBody>
      </p:sp>
    </p:spTree>
    <p:extLst>
      <p:ext uri="{BB962C8B-B14F-4D97-AF65-F5344CB8AC3E}">
        <p14:creationId xmlns:p14="http://schemas.microsoft.com/office/powerpoint/2010/main" val="3648154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6323D-0D0C-6C17-0A38-CAF9EFDF15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6FCA37-F809-EC16-A0B6-2A54FF38F9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9751B5-4BBE-2293-CBA6-D1E4FA58DC0B}"/>
              </a:ext>
            </a:extLst>
          </p:cNvPr>
          <p:cNvSpPr>
            <a:spLocks noGrp="1"/>
          </p:cNvSpPr>
          <p:nvPr>
            <p:ph type="body" idx="1"/>
          </p:nvPr>
        </p:nvSpPr>
        <p:spPr/>
        <p:txBody>
          <a:bodyPr/>
          <a:lstStyle/>
          <a:p>
            <a:r>
              <a:rPr lang="en-US"/>
              <a:t>See combination of definitions from Journal of Medical Case Reports 2013, 7:239 and </a:t>
            </a:r>
            <a:r>
              <a:rPr lang="nn-NO"/>
              <a:t>Singapore Med J 2010;51(1): 10-14</a:t>
            </a:r>
            <a:endParaRPr lang="en-US"/>
          </a:p>
        </p:txBody>
      </p:sp>
      <p:sp>
        <p:nvSpPr>
          <p:cNvPr id="4" name="Slide Number Placeholder 3">
            <a:extLst>
              <a:ext uri="{FF2B5EF4-FFF2-40B4-BE49-F238E27FC236}">
                <a16:creationId xmlns:a16="http://schemas.microsoft.com/office/drawing/2014/main" id="{3775D0DA-2AAC-7CA3-08F5-A024CC7807F6}"/>
              </a:ext>
            </a:extLst>
          </p:cNvPr>
          <p:cNvSpPr>
            <a:spLocks noGrp="1"/>
          </p:cNvSpPr>
          <p:nvPr>
            <p:ph type="sldNum" sz="quarter" idx="5"/>
          </p:nvPr>
        </p:nvSpPr>
        <p:spPr/>
        <p:txBody>
          <a:bodyPr/>
          <a:lstStyle/>
          <a:p>
            <a:fld id="{D5A1340D-3F2F-4C28-A54F-54EF1D5E9739}" type="slidenum">
              <a:rPr lang="en-US" smtClean="0"/>
              <a:pPr/>
              <a:t>41</a:t>
            </a:fld>
            <a:endParaRPr lang="en-US"/>
          </a:p>
        </p:txBody>
      </p:sp>
    </p:spTree>
    <p:extLst>
      <p:ext uri="{BB962C8B-B14F-4D97-AF65-F5344CB8AC3E}">
        <p14:creationId xmlns:p14="http://schemas.microsoft.com/office/powerpoint/2010/main" val="2417281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6323D-0D0C-6C17-0A38-CAF9EFDF15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6FCA37-F809-EC16-A0B6-2A54FF38F9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9751B5-4BBE-2293-CBA6-D1E4FA58DC0B}"/>
              </a:ext>
            </a:extLst>
          </p:cNvPr>
          <p:cNvSpPr>
            <a:spLocks noGrp="1"/>
          </p:cNvSpPr>
          <p:nvPr>
            <p:ph type="body" idx="1"/>
          </p:nvPr>
        </p:nvSpPr>
        <p:spPr/>
        <p:txBody>
          <a:bodyPr/>
          <a:lstStyle/>
          <a:p>
            <a:r>
              <a:rPr lang="en-US"/>
              <a:t>See combination of definitions from Journal of Medical Case Reports 2013, 7:239 and </a:t>
            </a:r>
            <a:r>
              <a:rPr lang="nn-NO"/>
              <a:t>Singapore Med J 2010;51(1): 10-14</a:t>
            </a:r>
            <a:endParaRPr lang="en-US"/>
          </a:p>
        </p:txBody>
      </p:sp>
      <p:sp>
        <p:nvSpPr>
          <p:cNvPr id="4" name="Slide Number Placeholder 3">
            <a:extLst>
              <a:ext uri="{FF2B5EF4-FFF2-40B4-BE49-F238E27FC236}">
                <a16:creationId xmlns:a16="http://schemas.microsoft.com/office/drawing/2014/main" id="{3775D0DA-2AAC-7CA3-08F5-A024CC7807F6}"/>
              </a:ext>
            </a:extLst>
          </p:cNvPr>
          <p:cNvSpPr>
            <a:spLocks noGrp="1"/>
          </p:cNvSpPr>
          <p:nvPr>
            <p:ph type="sldNum" sz="quarter" idx="5"/>
          </p:nvPr>
        </p:nvSpPr>
        <p:spPr/>
        <p:txBody>
          <a:bodyPr/>
          <a:lstStyle/>
          <a:p>
            <a:fld id="{D5A1340D-3F2F-4C28-A54F-54EF1D5E9739}" type="slidenum">
              <a:rPr lang="en-US" smtClean="0"/>
              <a:pPr/>
              <a:t>42</a:t>
            </a:fld>
            <a:endParaRPr lang="en-US"/>
          </a:p>
        </p:txBody>
      </p:sp>
    </p:spTree>
    <p:extLst>
      <p:ext uri="{BB962C8B-B14F-4D97-AF65-F5344CB8AC3E}">
        <p14:creationId xmlns:p14="http://schemas.microsoft.com/office/powerpoint/2010/main" val="2779734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Get consent (ethical obligation)</a:t>
            </a:r>
          </a:p>
          <a:p>
            <a:r>
              <a:rPr lang="en-US"/>
              <a:t>	respect for autonomy (privacy)</a:t>
            </a:r>
          </a:p>
          <a:p>
            <a:r>
              <a:rPr lang="en-US"/>
              <a:t>Get HIPAA authorization if identifiers</a:t>
            </a:r>
          </a:p>
          <a:p>
            <a:r>
              <a:rPr lang="en-US"/>
              <a:t>	usually no names or MRNs but may include dates, or "Any ... unique identifying number</a:t>
            </a:r>
            <a:r>
              <a:rPr lang="en-US" b="1"/>
              <a:t>, characteristic</a:t>
            </a:r>
            <a:r>
              <a:rPr lang="en-US"/>
              <a:t>, or code….” )</a:t>
            </a:r>
          </a:p>
          <a:p>
            <a:endParaRPr lang="en-US"/>
          </a:p>
          <a:p>
            <a:r>
              <a:rPr lang="en-US"/>
              <a:t>Remember HIPAA Privacy rule includes deceased individuals</a:t>
            </a:r>
          </a:p>
        </p:txBody>
      </p:sp>
      <p:sp>
        <p:nvSpPr>
          <p:cNvPr id="4" name="Slide Number Placeholder 3"/>
          <p:cNvSpPr>
            <a:spLocks noGrp="1"/>
          </p:cNvSpPr>
          <p:nvPr>
            <p:ph type="sldNum" sz="quarter" idx="5"/>
          </p:nvPr>
        </p:nvSpPr>
        <p:spPr/>
        <p:txBody>
          <a:bodyPr/>
          <a:lstStyle/>
          <a:p>
            <a:fld id="{D5A1340D-3F2F-4C28-A54F-54EF1D5E9739}" type="slidenum">
              <a:rPr lang="en-US" smtClean="0"/>
              <a:pPr/>
              <a:t>43</a:t>
            </a:fld>
            <a:endParaRPr lang="en-US"/>
          </a:p>
        </p:txBody>
      </p:sp>
    </p:spTree>
    <p:extLst>
      <p:ext uri="{BB962C8B-B14F-4D97-AF65-F5344CB8AC3E}">
        <p14:creationId xmlns:p14="http://schemas.microsoft.com/office/powerpoint/2010/main" val="876242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interaction – if I get information from you by talking or thru a  survey … you are a human subject</a:t>
            </a:r>
            <a:endParaRPr lang="en-US" b="0" dirty="0">
              <a:latin typeface="Constantia" panose="02030602050306030303"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00AF9539-523C-49F3-8685-F418C79CCBE1}" type="slidenum">
              <a:rPr lang="en-US" smtClean="0"/>
              <a:pPr/>
              <a:t>4</a:t>
            </a:fld>
            <a:endParaRPr lang="en-US"/>
          </a:p>
        </p:txBody>
      </p:sp>
    </p:spTree>
    <p:extLst>
      <p:ext uri="{BB962C8B-B14F-4D97-AF65-F5344CB8AC3E}">
        <p14:creationId xmlns:p14="http://schemas.microsoft.com/office/powerpoint/2010/main" val="503349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applies to both tissue and data banking …</a:t>
            </a:r>
          </a:p>
        </p:txBody>
      </p:sp>
      <p:sp>
        <p:nvSpPr>
          <p:cNvPr id="4" name="Slide Number Placeholder 3"/>
          <p:cNvSpPr>
            <a:spLocks noGrp="1"/>
          </p:cNvSpPr>
          <p:nvPr>
            <p:ph type="sldNum" sz="quarter" idx="5"/>
          </p:nvPr>
        </p:nvSpPr>
        <p:spPr/>
        <p:txBody>
          <a:bodyPr/>
          <a:lstStyle/>
          <a:p>
            <a:fld id="{D5A1340D-3F2F-4C28-A54F-54EF1D5E9739}" type="slidenum">
              <a:rPr lang="en-US" smtClean="0"/>
              <a:pPr/>
              <a:t>47</a:t>
            </a:fld>
            <a:endParaRPr lang="en-US"/>
          </a:p>
        </p:txBody>
      </p:sp>
    </p:spTree>
    <p:extLst>
      <p:ext uri="{BB962C8B-B14F-4D97-AF65-F5344CB8AC3E}">
        <p14:creationId xmlns:p14="http://schemas.microsoft.com/office/powerpoint/2010/main" val="3899618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OPRR 1997</a:t>
            </a:r>
          </a:p>
          <a:p>
            <a:r>
              <a:rPr lang="en-US"/>
              <a:t>https://www.hhs.gov/ohrp/regulations-and-policy/guidance/issues-to-consider-in-use-of-stored-data-or-tissues/index.html</a:t>
            </a:r>
          </a:p>
        </p:txBody>
      </p:sp>
      <p:sp>
        <p:nvSpPr>
          <p:cNvPr id="4" name="Slide Number Placeholder 3"/>
          <p:cNvSpPr>
            <a:spLocks noGrp="1"/>
          </p:cNvSpPr>
          <p:nvPr>
            <p:ph type="sldNum" sz="quarter" idx="5"/>
          </p:nvPr>
        </p:nvSpPr>
        <p:spPr/>
        <p:txBody>
          <a:bodyPr/>
          <a:lstStyle/>
          <a:p>
            <a:fld id="{D5A1340D-3F2F-4C28-A54F-54EF1D5E9739}" type="slidenum">
              <a:rPr lang="en-US" smtClean="0"/>
              <a:pPr/>
              <a:t>56</a:t>
            </a:fld>
            <a:endParaRPr lang="en-US"/>
          </a:p>
        </p:txBody>
      </p:sp>
    </p:spTree>
    <p:extLst>
      <p:ext uri="{BB962C8B-B14F-4D97-AF65-F5344CB8AC3E}">
        <p14:creationId xmlns:p14="http://schemas.microsoft.com/office/powerpoint/2010/main" val="936033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A1340D-3F2F-4C28-A54F-54EF1D5E9739}" type="slidenum">
              <a:rPr lang="en-US" smtClean="0"/>
              <a:pPr/>
              <a:t>57</a:t>
            </a:fld>
            <a:endParaRPr lang="en-US"/>
          </a:p>
        </p:txBody>
      </p:sp>
    </p:spTree>
    <p:extLst>
      <p:ext uri="{BB962C8B-B14F-4D97-AF65-F5344CB8AC3E}">
        <p14:creationId xmlns:p14="http://schemas.microsoft.com/office/powerpoint/2010/main" val="2459483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systematic investigation </a:t>
            </a:r>
            <a:r>
              <a:rPr lang="en-US"/>
              <a:t>is a detailed, methodical activity, planned in advance, that involves data collection and analysis, in order to answer a scientific or scholarly question</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1340D-3F2F-4C28-A54F-54EF1D5E97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5342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Baby Fae?</a:t>
            </a:r>
          </a:p>
        </p:txBody>
      </p:sp>
      <p:sp>
        <p:nvSpPr>
          <p:cNvPr id="4" name="Slide Number Placeholder 3"/>
          <p:cNvSpPr>
            <a:spLocks noGrp="1"/>
          </p:cNvSpPr>
          <p:nvPr>
            <p:ph type="sldNum" sz="quarter" idx="5"/>
          </p:nvPr>
        </p:nvSpPr>
        <p:spPr/>
        <p:txBody>
          <a:bodyPr/>
          <a:lstStyle/>
          <a:p>
            <a:fld id="{D5A1340D-3F2F-4C28-A54F-54EF1D5E9739}" type="slidenum">
              <a:rPr lang="en-US" smtClean="0"/>
              <a:pPr/>
              <a:t>66</a:t>
            </a:fld>
            <a:endParaRPr lang="en-US"/>
          </a:p>
        </p:txBody>
      </p:sp>
    </p:spTree>
    <p:extLst>
      <p:ext uri="{BB962C8B-B14F-4D97-AF65-F5344CB8AC3E}">
        <p14:creationId xmlns:p14="http://schemas.microsoft.com/office/powerpoint/2010/main" val="868989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Belmont</a:t>
            </a:r>
          </a:p>
        </p:txBody>
      </p:sp>
      <p:sp>
        <p:nvSpPr>
          <p:cNvPr id="4" name="Slide Number Placeholder 3"/>
          <p:cNvSpPr>
            <a:spLocks noGrp="1"/>
          </p:cNvSpPr>
          <p:nvPr>
            <p:ph type="sldNum" sz="quarter" idx="5"/>
          </p:nvPr>
        </p:nvSpPr>
        <p:spPr/>
        <p:txBody>
          <a:bodyPr/>
          <a:lstStyle/>
          <a:p>
            <a:fld id="{D5A1340D-3F2F-4C28-A54F-54EF1D5E9739}" type="slidenum">
              <a:rPr lang="en-US" smtClean="0"/>
              <a:pPr/>
              <a:t>67</a:t>
            </a:fld>
            <a:endParaRPr lang="en-US"/>
          </a:p>
        </p:txBody>
      </p:sp>
    </p:spTree>
    <p:extLst>
      <p:ext uri="{BB962C8B-B14F-4D97-AF65-F5344CB8AC3E}">
        <p14:creationId xmlns:p14="http://schemas.microsoft.com/office/powerpoint/2010/main" val="3438302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Later reiterated by NBAC in report "Ethical and Policy Issues in Research Involving Human </a:t>
            </a:r>
            <a:r>
              <a:rPr lang="en-US" err="1"/>
              <a:t>Particpants</a:t>
            </a:r>
            <a:r>
              <a:rPr lang="en-US"/>
              <a:t>"</a:t>
            </a:r>
          </a:p>
        </p:txBody>
      </p:sp>
      <p:sp>
        <p:nvSpPr>
          <p:cNvPr id="4" name="Slide Number Placeholder 3"/>
          <p:cNvSpPr>
            <a:spLocks noGrp="1"/>
          </p:cNvSpPr>
          <p:nvPr>
            <p:ph type="sldNum" sz="quarter" idx="5"/>
          </p:nvPr>
        </p:nvSpPr>
        <p:spPr/>
        <p:txBody>
          <a:bodyPr/>
          <a:lstStyle/>
          <a:p>
            <a:fld id="{D5A1340D-3F2F-4C28-A54F-54EF1D5E9739}" type="slidenum">
              <a:rPr lang="en-US" smtClean="0"/>
              <a:pPr/>
              <a:t>68</a:t>
            </a:fld>
            <a:endParaRPr lang="en-US"/>
          </a:p>
        </p:txBody>
      </p:sp>
    </p:spTree>
    <p:extLst>
      <p:ext uri="{BB962C8B-B14F-4D97-AF65-F5344CB8AC3E}">
        <p14:creationId xmlns:p14="http://schemas.microsoft.com/office/powerpoint/2010/main" val="3453078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Later reiterated by NBAC in report "Ethical and Policy Issues in Research Involving Human </a:t>
            </a:r>
            <a:r>
              <a:rPr lang="en-US" err="1"/>
              <a:t>Particpants</a:t>
            </a:r>
            <a:r>
              <a:rPr lang="en-US"/>
              <a:t>" 2001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1340D-3F2F-4C28-A54F-54EF1D5E97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3571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should we move do research sooner rather than later on innovative practices?</a:t>
            </a:r>
          </a:p>
          <a:p>
            <a:r>
              <a:rPr lang="en-US">
                <a:ea typeface="Calibri"/>
                <a:cs typeface="Calibri"/>
              </a:rPr>
              <a:t>National Commission and NBAC agree</a:t>
            </a: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1340D-3F2F-4C28-A54F-54EF1D5E97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7908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Biffl et al : Responsible Development and Application of Surgical Innovations: A Position Statement of the Society of University Surgeons</a:t>
            </a:r>
          </a:p>
          <a:p>
            <a:r>
              <a:rPr lang="en-US"/>
              <a:t>J Am Coll Surg 2008</a:t>
            </a:r>
          </a:p>
          <a:p>
            <a:r>
              <a:rPr lang="en-US"/>
              <a:t>doi:10.1016/j.jamcollsurg.2008.02.011</a:t>
            </a:r>
          </a:p>
          <a:p>
            <a:endParaRPr lang="en-US"/>
          </a:p>
        </p:txBody>
      </p:sp>
      <p:sp>
        <p:nvSpPr>
          <p:cNvPr id="4" name="Slide Number Placeholder 3"/>
          <p:cNvSpPr>
            <a:spLocks noGrp="1"/>
          </p:cNvSpPr>
          <p:nvPr>
            <p:ph type="sldNum" sz="quarter" idx="5"/>
          </p:nvPr>
        </p:nvSpPr>
        <p:spPr/>
        <p:txBody>
          <a:bodyPr/>
          <a:lstStyle/>
          <a:p>
            <a:fld id="{D5A1340D-3F2F-4C28-A54F-54EF1D5E9739}" type="slidenum">
              <a:rPr lang="en-US" smtClean="0"/>
              <a:pPr/>
              <a:t>72</a:t>
            </a:fld>
            <a:endParaRPr lang="en-US"/>
          </a:p>
        </p:txBody>
      </p:sp>
    </p:spTree>
    <p:extLst>
      <p:ext uri="{BB962C8B-B14F-4D97-AF65-F5344CB8AC3E}">
        <p14:creationId xmlns:p14="http://schemas.microsoft.com/office/powerpoint/2010/main" val="3781184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we'll get back to the meaning and significance of "identifiability" later …</a:t>
            </a:r>
            <a:endParaRPr lang="en-US" b="0">
              <a:latin typeface="Constantia" panose="02030602050306030303" pitchFamily="18" charset="0"/>
            </a:endParaRPr>
          </a:p>
          <a:p>
            <a:endParaRPr lang="en-US"/>
          </a:p>
          <a:p>
            <a:endParaRPr lang="en-US"/>
          </a:p>
        </p:txBody>
      </p:sp>
      <p:sp>
        <p:nvSpPr>
          <p:cNvPr id="4" name="Slide Number Placeholder 3"/>
          <p:cNvSpPr>
            <a:spLocks noGrp="1"/>
          </p:cNvSpPr>
          <p:nvPr>
            <p:ph type="sldNum" sz="quarter" idx="5"/>
          </p:nvPr>
        </p:nvSpPr>
        <p:spPr/>
        <p:txBody>
          <a:bodyPr/>
          <a:lstStyle/>
          <a:p>
            <a:fld id="{00AF9539-523C-49F3-8685-F418C79CCBE1}" type="slidenum">
              <a:rPr lang="en-US" smtClean="0"/>
              <a:pPr/>
              <a:t>5</a:t>
            </a:fld>
            <a:endParaRPr lang="en-US"/>
          </a:p>
        </p:txBody>
      </p:sp>
    </p:spTree>
    <p:extLst>
      <p:ext uri="{BB962C8B-B14F-4D97-AF65-F5344CB8AC3E}">
        <p14:creationId xmlns:p14="http://schemas.microsoft.com/office/powerpoint/2010/main" val="4275869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onstantia" panose="02030602050306030303" pitchFamily="18" charset="0"/>
              </a:rPr>
              <a:t>identifiable …</a:t>
            </a:r>
          </a:p>
          <a:p>
            <a:r>
              <a:rPr lang="en-US">
                <a:latin typeface="Constantia" panose="02030602050306030303" pitchFamily="18" charset="0"/>
              </a:rPr>
              <a:t>the identity of the subject is or may readily be ascertained by the investigator or is associated with the information or biospecimen</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AF9539-523C-49F3-8685-F418C79CCB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5127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Examples:</a:t>
            </a:r>
          </a:p>
          <a:p>
            <a:r>
              <a:rPr lang="en-US"/>
              <a:t>1.</a:t>
            </a:r>
            <a:r>
              <a:rPr lang="en-US" baseline="0"/>
              <a:t> </a:t>
            </a:r>
            <a:r>
              <a:rPr lang="en-US"/>
              <a:t>key to decipher the code is destroyed</a:t>
            </a:r>
          </a:p>
          <a:p>
            <a:r>
              <a:rPr lang="en-US"/>
              <a:t>2. agreement with the investigator or repository policies prohibit the release of the key</a:t>
            </a:r>
          </a:p>
          <a:p>
            <a:r>
              <a:rPr lang="en-US"/>
              <a:t>3. release of key is prohibited by law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6E3B66-CC66-4520-908C-FA1A8A6D0E8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0824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Exemption from 45 CFR 46 does not mean exempt from ethics review</a:t>
            </a:r>
          </a:p>
          <a:p>
            <a:r>
              <a:rPr lang="en-US"/>
              <a:t>investigators performing exempt studies may need to make provisions to obtain informed consent, protect confidentiality, minimize risks</a:t>
            </a:r>
          </a:p>
          <a:p>
            <a:endParaRPr lang="en-US"/>
          </a:p>
        </p:txBody>
      </p:sp>
      <p:sp>
        <p:nvSpPr>
          <p:cNvPr id="4" name="Slide Number Placeholder 3"/>
          <p:cNvSpPr>
            <a:spLocks noGrp="1"/>
          </p:cNvSpPr>
          <p:nvPr>
            <p:ph type="sldNum" sz="quarter" idx="5"/>
          </p:nvPr>
        </p:nvSpPr>
        <p:spPr/>
        <p:txBody>
          <a:bodyPr/>
          <a:lstStyle/>
          <a:p>
            <a:fld id="{D5A1340D-3F2F-4C28-A54F-54EF1D5E9739}" type="slidenum">
              <a:rPr lang="en-US" smtClean="0"/>
              <a:pPr/>
              <a:t>81</a:t>
            </a:fld>
            <a:endParaRPr lang="en-US"/>
          </a:p>
        </p:txBody>
      </p:sp>
    </p:spTree>
    <p:extLst>
      <p:ext uri="{BB962C8B-B14F-4D97-AF65-F5344CB8AC3E}">
        <p14:creationId xmlns:p14="http://schemas.microsoft.com/office/powerpoint/2010/main" val="646870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Exemption from 45 CFR 46 does not mean exempt from ethics review</a:t>
            </a:r>
          </a:p>
          <a:p>
            <a:r>
              <a:rPr lang="en-US"/>
              <a:t>investigators performing exempt studies may need to make provisions to obtain informed consent, protect confidentiality, minimize risks</a:t>
            </a:r>
          </a:p>
          <a:p>
            <a:endParaRPr lang="en-US"/>
          </a:p>
        </p:txBody>
      </p:sp>
      <p:sp>
        <p:nvSpPr>
          <p:cNvPr id="4" name="Slide Number Placeholder 3"/>
          <p:cNvSpPr>
            <a:spLocks noGrp="1"/>
          </p:cNvSpPr>
          <p:nvPr>
            <p:ph type="sldNum" sz="quarter" idx="5"/>
          </p:nvPr>
        </p:nvSpPr>
        <p:spPr/>
        <p:txBody>
          <a:bodyPr/>
          <a:lstStyle/>
          <a:p>
            <a:fld id="{D5A1340D-3F2F-4C28-A54F-54EF1D5E9739}" type="slidenum">
              <a:rPr lang="en-US" smtClean="0"/>
              <a:pPr/>
              <a:t>82</a:t>
            </a:fld>
            <a:endParaRPr lang="en-US"/>
          </a:p>
        </p:txBody>
      </p:sp>
    </p:spTree>
    <p:extLst>
      <p:ext uri="{BB962C8B-B14F-4D97-AF65-F5344CB8AC3E}">
        <p14:creationId xmlns:p14="http://schemas.microsoft.com/office/powerpoint/2010/main" val="3350173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OHRP Guidance: Coded Private Information or Biospecimens Used in Research (2018)</a:t>
            </a:r>
          </a:p>
          <a:p>
            <a:endParaRPr lang="en-US"/>
          </a:p>
        </p:txBody>
      </p:sp>
      <p:sp>
        <p:nvSpPr>
          <p:cNvPr id="4" name="Slide Number Placeholder 3"/>
          <p:cNvSpPr>
            <a:spLocks noGrp="1"/>
          </p:cNvSpPr>
          <p:nvPr>
            <p:ph type="sldNum" sz="quarter" idx="5"/>
          </p:nvPr>
        </p:nvSpPr>
        <p:spPr/>
        <p:txBody>
          <a:bodyPr/>
          <a:lstStyle/>
          <a:p>
            <a:fld id="{FDA23DC4-FEE2-4E4E-9A46-9594BDB1C1A2}" type="slidenum">
              <a:rPr lang="en-US" smtClean="0"/>
              <a:t>85</a:t>
            </a:fld>
            <a:endParaRPr lang="en-US"/>
          </a:p>
        </p:txBody>
      </p:sp>
    </p:spTree>
    <p:extLst>
      <p:ext uri="{BB962C8B-B14F-4D97-AF65-F5344CB8AC3E}">
        <p14:creationId xmlns:p14="http://schemas.microsoft.com/office/powerpoint/2010/main" val="1349142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private information …</a:t>
            </a:r>
          </a:p>
          <a:p>
            <a:r>
              <a:rPr lang="en-US"/>
              <a:t>Information about that occurs in a context where individual can reasonably expect no observation or recording, or information provided for purposes that individual can reasonably expect will not be made public (</a:t>
            </a:r>
            <a:r>
              <a:rPr lang="en-US" err="1"/>
              <a:t>eg</a:t>
            </a:r>
            <a:r>
              <a:rPr lang="en-US"/>
              <a:t>, medical records)</a:t>
            </a:r>
          </a:p>
          <a:p>
            <a:r>
              <a:rPr lang="en-US" b="1">
                <a:latin typeface="Constantia" panose="02030602050306030303" pitchFamily="18" charset="0"/>
              </a:rPr>
              <a:t>identifiable …</a:t>
            </a:r>
          </a:p>
          <a:p>
            <a:r>
              <a:rPr lang="en-US">
                <a:latin typeface="Constantia" panose="02030602050306030303" pitchFamily="18" charset="0"/>
              </a:rPr>
              <a:t>the identity of the subject is or may readily be ascertained by the investigator or is associated with the information or biospecimen</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AF9539-523C-49F3-8685-F418C79CCB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19230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AF9539-523C-49F3-8685-F418C79CCB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31263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1340D-3F2F-4C28-A54F-54EF1D5E97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99523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previously mentioned in context of identifiability of data</a:t>
            </a:r>
          </a:p>
          <a:p>
            <a:endParaRPr lang="en-US"/>
          </a:p>
        </p:txBody>
      </p:sp>
      <p:sp>
        <p:nvSpPr>
          <p:cNvPr id="4" name="Slide Number Placeholder 3"/>
          <p:cNvSpPr>
            <a:spLocks noGrp="1"/>
          </p:cNvSpPr>
          <p:nvPr>
            <p:ph type="sldNum" sz="quarter" idx="5"/>
          </p:nvPr>
        </p:nvSpPr>
        <p:spPr/>
        <p:txBody>
          <a:bodyPr/>
          <a:lstStyle/>
          <a:p>
            <a:fld id="{D5A1340D-3F2F-4C28-A54F-54EF1D5E9739}" type="slidenum">
              <a:rPr lang="en-US" smtClean="0"/>
              <a:pPr/>
              <a:t>94</a:t>
            </a:fld>
            <a:endParaRPr lang="en-US"/>
          </a:p>
        </p:txBody>
      </p:sp>
    </p:spTree>
    <p:extLst>
      <p:ext uri="{BB962C8B-B14F-4D97-AF65-F5344CB8AC3E}">
        <p14:creationId xmlns:p14="http://schemas.microsoft.com/office/powerpoint/2010/main" val="22716722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previously mentioned in context of identifiability of data</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1340D-3F2F-4C28-A54F-54EF1D5E97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8293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p>
        </p:txBody>
      </p:sp>
      <p:sp>
        <p:nvSpPr>
          <p:cNvPr id="4" name="Slide Number Placeholder 3"/>
          <p:cNvSpPr>
            <a:spLocks noGrp="1"/>
          </p:cNvSpPr>
          <p:nvPr>
            <p:ph type="sldNum" sz="quarter" idx="10"/>
          </p:nvPr>
        </p:nvSpPr>
        <p:spPr/>
        <p:txBody>
          <a:bodyPr/>
          <a:lstStyle/>
          <a:p>
            <a:fld id="{00AF9539-523C-49F3-8685-F418C79CCBE1}"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1768615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AF9539-523C-49F3-8685-F418C79CCB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0045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p>
        </p:txBody>
      </p:sp>
      <p:sp>
        <p:nvSpPr>
          <p:cNvPr id="4" name="Slide Number Placeholder 3"/>
          <p:cNvSpPr>
            <a:spLocks noGrp="1"/>
          </p:cNvSpPr>
          <p:nvPr>
            <p:ph type="sldNum" sz="quarter" idx="10"/>
          </p:nvPr>
        </p:nvSpPr>
        <p:spPr/>
        <p:txBody>
          <a:bodyPr/>
          <a:lstStyle/>
          <a:p>
            <a:fld id="{00AF9539-523C-49F3-8685-F418C79CCBE1}"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075962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p>
        </p:txBody>
      </p:sp>
      <p:sp>
        <p:nvSpPr>
          <p:cNvPr id="4" name="Slide Number Placeholder 3"/>
          <p:cNvSpPr>
            <a:spLocks noGrp="1"/>
          </p:cNvSpPr>
          <p:nvPr>
            <p:ph type="sldNum" sz="quarter" idx="10"/>
          </p:nvPr>
        </p:nvSpPr>
        <p:spPr/>
        <p:txBody>
          <a:bodyPr/>
          <a:lstStyle/>
          <a:p>
            <a:fld id="{00AF9539-523C-49F3-8685-F418C79CCBE1}"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88924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p>
        </p:txBody>
      </p:sp>
      <p:sp>
        <p:nvSpPr>
          <p:cNvPr id="4" name="Slide Number Placeholder 3"/>
          <p:cNvSpPr>
            <a:spLocks noGrp="1"/>
          </p:cNvSpPr>
          <p:nvPr>
            <p:ph type="sldNum" sz="quarter" idx="10"/>
          </p:nvPr>
        </p:nvSpPr>
        <p:spPr/>
        <p:txBody>
          <a:bodyPr/>
          <a:lstStyle/>
          <a:p>
            <a:fld id="{00AF9539-523C-49F3-8685-F418C79CCBE1}"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207412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2018 revision to the Common Rule (HHS regulations) presented 4 types of activities which were specifically designated as "not human subject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Public health surveillance - "… necessary to allow a public health authority to identify, monitor, assess, or investigate potential public health signals, onsets of disease outbreaks, or conditions of public health importance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In general, public health surveillance involves collecting, testing, analyzing, and using information or biospecimens to improve public health and prevent disease. It provides timely and useful evidence, and it enables public health authorities to be more effective in their efforts to protect and promote public health</a:t>
            </a:r>
          </a:p>
          <a:p>
            <a:r>
              <a:rPr lang="en-US"/>
              <a:t>Public health surveillance uses information and biospecimens from a variety of sources, and often uses the same analytical and laboratory techniques as epidemiological research. However, the difference between public health surveillance and research in this context is that the purpose of the surveillance is to inform the decisions or actions that must be made by a public health authority.</a:t>
            </a:r>
          </a:p>
          <a:p>
            <a:r>
              <a:rPr lang="en-US"/>
              <a:t>The direct link to decision making and action by a public health authority is a hallmark of public health surveillance. </a:t>
            </a:r>
          </a:p>
          <a:p>
            <a:endParaRPr lang="en-US"/>
          </a:p>
          <a:p>
            <a:r>
              <a:rPr lang="en-US"/>
              <a:t>https://www.hhs.gov/ohrp/regulations-and-policy/requests-for-comments/draft-guidance-activities-deemed-not-be-research-public-health-surveillance/index.html#_ftn2</a:t>
            </a:r>
          </a:p>
          <a:p>
            <a:r>
              <a:rPr lang="en-US"/>
              <a:t>Thacker SB, Qualters JR, Lee LM. Public Health Surveillance in the United States: Evolution and Challenges. MMWR Supp. 2012 Jul 27; 61(3):3-9.</a:t>
            </a:r>
          </a:p>
          <a:p>
            <a:endParaRPr lang="en-US"/>
          </a:p>
          <a:p>
            <a:endParaRPr lang="en-US"/>
          </a:p>
        </p:txBody>
      </p:sp>
      <p:sp>
        <p:nvSpPr>
          <p:cNvPr id="4" name="Slide Number Placeholder 3"/>
          <p:cNvSpPr>
            <a:spLocks noGrp="1"/>
          </p:cNvSpPr>
          <p:nvPr>
            <p:ph type="sldNum" sz="quarter" idx="5"/>
          </p:nvPr>
        </p:nvSpPr>
        <p:spPr/>
        <p:txBody>
          <a:bodyPr/>
          <a:lstStyle/>
          <a:p>
            <a:fld id="{D5A1340D-3F2F-4C28-A54F-54EF1D5E9739}" type="slidenum">
              <a:rPr lang="en-US" smtClean="0"/>
              <a:pPr/>
              <a:t>11</a:t>
            </a:fld>
            <a:endParaRPr lang="en-US"/>
          </a:p>
        </p:txBody>
      </p:sp>
    </p:spTree>
    <p:extLst>
      <p:ext uri="{BB962C8B-B14F-4D97-AF65-F5344CB8AC3E}">
        <p14:creationId xmlns:p14="http://schemas.microsoft.com/office/powerpoint/2010/main" val="3997676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Hastings Center Report</a:t>
            </a:r>
          </a:p>
        </p:txBody>
      </p:sp>
      <p:sp>
        <p:nvSpPr>
          <p:cNvPr id="4" name="Slide Number Placeholder 3"/>
          <p:cNvSpPr>
            <a:spLocks noGrp="1"/>
          </p:cNvSpPr>
          <p:nvPr>
            <p:ph type="sldNum" sz="quarter" idx="5"/>
          </p:nvPr>
        </p:nvSpPr>
        <p:spPr/>
        <p:txBody>
          <a:bodyPr/>
          <a:lstStyle/>
          <a:p>
            <a:fld id="{D5A1340D-3F2F-4C28-A54F-54EF1D5E9739}" type="slidenum">
              <a:rPr lang="en-US" smtClean="0"/>
              <a:pPr/>
              <a:t>18</a:t>
            </a:fld>
            <a:endParaRPr lang="en-US"/>
          </a:p>
        </p:txBody>
      </p:sp>
    </p:spTree>
    <p:extLst>
      <p:ext uri="{BB962C8B-B14F-4D97-AF65-F5344CB8AC3E}">
        <p14:creationId xmlns:p14="http://schemas.microsoft.com/office/powerpoint/2010/main" val="3188939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A9019CA1-7743-498C-9666-EF94711940AD}" type="slidenum">
              <a:rPr lang="en-US" smtClean="0">
                <a:solidFill>
                  <a:srgbClr val="DBF5F9">
                    <a:shade val="90000"/>
                  </a:srgbClr>
                </a:solidFill>
              </a:rPr>
              <a:pPr>
                <a:defRPr/>
              </a:pPr>
              <a:t>‹#›</a:t>
            </a:fld>
            <a:endParaRPr lang="en-US">
              <a:solidFill>
                <a:srgbClr val="DBF5F9">
                  <a:shade val="90000"/>
                </a:srgbClr>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567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0A0CD385-0185-4E3E-BEDC-D4302B1F232B}"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633003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492B5253-A337-44A0-B391-1027A622145E}"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564106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0D8174D-66B8-4F9F-885F-6B0D04F34BD8}" type="slidenum">
              <a:rPr lang="en-US" altLang="en-US"/>
              <a:pPr/>
              <a:t>‹#›</a:t>
            </a:fld>
            <a:endParaRPr lang="en-US" altLang="en-US"/>
          </a:p>
        </p:txBody>
      </p:sp>
    </p:spTree>
    <p:extLst>
      <p:ext uri="{BB962C8B-B14F-4D97-AF65-F5344CB8AC3E}">
        <p14:creationId xmlns:p14="http://schemas.microsoft.com/office/powerpoint/2010/main" val="4114243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B12F6F5-DACF-47BF-80AD-E6204E710662}" type="slidenum">
              <a:rPr lang="en-US" altLang="en-US"/>
              <a:pPr/>
              <a:t>‹#›</a:t>
            </a:fld>
            <a:endParaRPr lang="en-US" altLang="en-US"/>
          </a:p>
        </p:txBody>
      </p:sp>
    </p:spTree>
    <p:extLst>
      <p:ext uri="{BB962C8B-B14F-4D97-AF65-F5344CB8AC3E}">
        <p14:creationId xmlns:p14="http://schemas.microsoft.com/office/powerpoint/2010/main" val="3579246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40D5E3C-EC7D-4E1D-98EF-743AB682A4AA}" type="slidenum">
              <a:rPr lang="en-US" altLang="en-US"/>
              <a:pPr/>
              <a:t>‹#›</a:t>
            </a:fld>
            <a:endParaRPr lang="en-US" altLang="en-US"/>
          </a:p>
        </p:txBody>
      </p:sp>
    </p:spTree>
    <p:extLst>
      <p:ext uri="{BB962C8B-B14F-4D97-AF65-F5344CB8AC3E}">
        <p14:creationId xmlns:p14="http://schemas.microsoft.com/office/powerpoint/2010/main" val="88597226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B2AD9D3-1FE6-4DE7-B53D-6363640D6A61}" type="slidenum">
              <a:rPr lang="en-US" altLang="en-US"/>
              <a:pPr/>
              <a:t>‹#›</a:t>
            </a:fld>
            <a:endParaRPr lang="en-US" altLang="en-US"/>
          </a:p>
        </p:txBody>
      </p:sp>
    </p:spTree>
    <p:extLst>
      <p:ext uri="{BB962C8B-B14F-4D97-AF65-F5344CB8AC3E}">
        <p14:creationId xmlns:p14="http://schemas.microsoft.com/office/powerpoint/2010/main" val="1964491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E985D4B8-B3AD-4EA0-9628-852816EE140F}" type="slidenum">
              <a:rPr lang="en-US" altLang="en-US"/>
              <a:pPr/>
              <a:t>‹#›</a:t>
            </a:fld>
            <a:endParaRPr lang="en-US" altLang="en-US"/>
          </a:p>
        </p:txBody>
      </p:sp>
    </p:spTree>
    <p:extLst>
      <p:ext uri="{BB962C8B-B14F-4D97-AF65-F5344CB8AC3E}">
        <p14:creationId xmlns:p14="http://schemas.microsoft.com/office/powerpoint/2010/main" val="2550221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B46EDF8-1321-405E-8829-E5667E7843AC}" type="slidenum">
              <a:rPr lang="en-US" altLang="en-US"/>
              <a:pPr/>
              <a:t>‹#›</a:t>
            </a:fld>
            <a:endParaRPr lang="en-US" altLang="en-US"/>
          </a:p>
        </p:txBody>
      </p:sp>
    </p:spTree>
    <p:extLst>
      <p:ext uri="{BB962C8B-B14F-4D97-AF65-F5344CB8AC3E}">
        <p14:creationId xmlns:p14="http://schemas.microsoft.com/office/powerpoint/2010/main" val="1481140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D27AE23-8C48-45C2-999B-ADE39F85D22F}" type="slidenum">
              <a:rPr lang="en-US" altLang="en-US"/>
              <a:pPr/>
              <a:t>‹#›</a:t>
            </a:fld>
            <a:endParaRPr lang="en-US" altLang="en-US"/>
          </a:p>
        </p:txBody>
      </p:sp>
    </p:spTree>
    <p:extLst>
      <p:ext uri="{BB962C8B-B14F-4D97-AF65-F5344CB8AC3E}">
        <p14:creationId xmlns:p14="http://schemas.microsoft.com/office/powerpoint/2010/main" val="3969477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30D9DCCE-91C8-448F-832D-0379AE950EC5}" type="slidenum">
              <a:rPr lang="en-US" altLang="en-US"/>
              <a:pPr/>
              <a:t>‹#›</a:t>
            </a:fld>
            <a:endParaRPr lang="en-US" altLang="en-US"/>
          </a:p>
        </p:txBody>
      </p:sp>
    </p:spTree>
    <p:extLst>
      <p:ext uri="{BB962C8B-B14F-4D97-AF65-F5344CB8AC3E}">
        <p14:creationId xmlns:p14="http://schemas.microsoft.com/office/powerpoint/2010/main" val="2057558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5275AAF6-9F2B-4AA8-9449-C5FDE81C0F48}"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5133424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8A56E65-8796-4555-B446-0631430CBB99}" type="slidenum">
              <a:rPr lang="en-US" altLang="en-US"/>
              <a:pPr/>
              <a:t>‹#›</a:t>
            </a:fld>
            <a:endParaRPr lang="en-US" altLang="en-US"/>
          </a:p>
        </p:txBody>
      </p:sp>
    </p:spTree>
    <p:extLst>
      <p:ext uri="{BB962C8B-B14F-4D97-AF65-F5344CB8AC3E}">
        <p14:creationId xmlns:p14="http://schemas.microsoft.com/office/powerpoint/2010/main" val="2113679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7470AB1-3D2E-4D6D-92E8-97361B08DCEB}" type="slidenum">
              <a:rPr lang="en-US" altLang="en-US"/>
              <a:pPr/>
              <a:t>‹#›</a:t>
            </a:fld>
            <a:endParaRPr lang="en-US" altLang="en-US"/>
          </a:p>
        </p:txBody>
      </p:sp>
    </p:spTree>
    <p:extLst>
      <p:ext uri="{BB962C8B-B14F-4D97-AF65-F5344CB8AC3E}">
        <p14:creationId xmlns:p14="http://schemas.microsoft.com/office/powerpoint/2010/main" val="3110231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DE75A7E-4E74-42D3-B3BF-5F15C41FB4D3}" type="slidenum">
              <a:rPr lang="en-US" altLang="en-US"/>
              <a:pPr/>
              <a:t>‹#›</a:t>
            </a:fld>
            <a:endParaRPr lang="en-US" altLang="en-US"/>
          </a:p>
        </p:txBody>
      </p:sp>
    </p:spTree>
    <p:extLst>
      <p:ext uri="{BB962C8B-B14F-4D97-AF65-F5344CB8AC3E}">
        <p14:creationId xmlns:p14="http://schemas.microsoft.com/office/powerpoint/2010/main" val="1843396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16E2B85A-66C4-482C-AFED-5B580753F37E}" type="slidenum">
              <a:rPr lang="en-US" smtClean="0">
                <a:solidFill>
                  <a:srgbClr val="DBF5F9">
                    <a:shade val="90000"/>
                  </a:srgbClr>
                </a:solidFill>
              </a:rPr>
              <a:pPr>
                <a:defRPr/>
              </a:pPr>
              <a:t>‹#›</a:t>
            </a:fld>
            <a:endParaRPr lang="en-US">
              <a:solidFill>
                <a:srgbClr val="DBF5F9">
                  <a:shade val="90000"/>
                </a:srgbClr>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562718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89681A60-B9C6-4E7C-8108-FAAB0AA9FDD3}"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198728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pPr>
              <a:defRPr/>
            </a:pPr>
            <a:fld id="{E0151882-ED71-4EA2-A3E0-7A4AFFF2A108}" type="slidenum">
              <a:rPr lang="en-US" smtClean="0">
                <a:solidFill>
                  <a:srgbClr val="04617B">
                    <a:shade val="90000"/>
                  </a:srgbClr>
                </a:solidFill>
              </a:rPr>
              <a:pPr>
                <a:defRPr/>
              </a:pPr>
              <a:t>‹#›</a:t>
            </a:fld>
            <a:endParaRPr lang="en-US">
              <a:solidFill>
                <a:srgbClr val="04617B">
                  <a:shade val="90000"/>
                </a:srgbClr>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643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6C104D9B-6691-4918-BFF4-C34D542C18AD}"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51959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pPr>
              <a:defRPr/>
            </a:pPr>
            <a:fld id="{190FF145-972A-449C-8B36-EB6BF360648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964896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D50D358C-ABC2-4787-99BF-375A1E5DD36E}" type="slidenum">
              <a:rPr lang="en-US" smtClean="0">
                <a:solidFill>
                  <a:srgbClr val="04617B">
                    <a:shade val="90000"/>
                  </a:srgbClr>
                </a:solidFill>
              </a:rPr>
              <a:pPr>
                <a:defRPr/>
              </a:pPr>
              <a:t>‹#›</a:t>
            </a:fld>
            <a:endParaRPr lang="en-US">
              <a:solidFill>
                <a:srgbClr val="04617B">
                  <a:shade val="90000"/>
                </a:srgbClr>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681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DB743755-1E3D-477E-9A7C-4197867BD72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31055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solidFill>
                <a:srgbClr val="04617B">
                  <a:shade val="90000"/>
                </a:srgbClr>
              </a:solidFill>
              <a:latin typeface="Tahoma" pitchFamily="34" charset="0"/>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solidFill>
                <a:srgbClr val="04617B">
                  <a:shade val="90000"/>
                </a:srgbClr>
              </a:solidFill>
              <a:latin typeface="Tahoma" pitchFamily="34" charset="0"/>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8FC64675-EFEB-452D-98F3-19764E9F5BAB}" type="slidenum">
              <a:rPr lang="en-US" smtClean="0">
                <a:solidFill>
                  <a:srgbClr val="04617B">
                    <a:shade val="90000"/>
                  </a:srgbClr>
                </a:solidFill>
                <a:latin typeface="Tahoma" pitchFamily="34" charset="0"/>
              </a:rPr>
              <a:pPr fontAlgn="base">
                <a:spcBef>
                  <a:spcPct val="0"/>
                </a:spcBef>
                <a:spcAft>
                  <a:spcPct val="0"/>
                </a:spcAft>
                <a:defRPr/>
              </a:pPr>
              <a:t>‹#›</a:t>
            </a:fld>
            <a:endParaRPr lang="en-US">
              <a:solidFill>
                <a:srgbClr val="04617B">
                  <a:shade val="90000"/>
                </a:srgbClr>
              </a:solidFill>
              <a:latin typeface="Tahoma" pitchFamily="34" charset="0"/>
            </a:endParaRPr>
          </a:p>
        </p:txBody>
      </p:sp>
    </p:spTree>
    <p:extLst>
      <p:ext uri="{BB962C8B-B14F-4D97-AF65-F5344CB8AC3E}">
        <p14:creationId xmlns:p14="http://schemas.microsoft.com/office/powerpoint/2010/main" val="14708385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3600" kern="1200" spc="-100" baseline="0">
          <a:solidFill>
            <a:schemeClr val="tx2"/>
          </a:solidFill>
          <a:latin typeface="Calibri" panose="020F0502020204030204" pitchFamily="34" charset="0"/>
          <a:ea typeface="+mj-ea"/>
          <a:cs typeface="Calibri" panose="020F0502020204030204" pitchFamily="34" charset="0"/>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Constantia" panose="02030602050306030303" pitchFamily="18"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Constantia" panose="02030602050306030303" pitchFamily="18"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Constantia" panose="02030602050306030303" pitchFamily="18"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Constantia" panose="02030602050306030303" pitchFamily="18"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Constantia" panose="02030602050306030303" pitchFamily="18"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p>
        </p:txBody>
      </p:sp>
      <p:sp>
        <p:nvSpPr>
          <p:cNvPr id="2052"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latin typeface="Tahoma" charset="0"/>
              </a:defRPr>
            </a:lvl1pPr>
          </a:lstStyle>
          <a:p>
            <a:pPr>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latin typeface="Tahoma" charset="0"/>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defRPr>
            </a:lvl1pPr>
          </a:lstStyle>
          <a:p>
            <a:fld id="{9886F768-AE18-43FC-9E2C-853CE1EED23B}" type="slidenum">
              <a:rPr lang="en-US" altLang="en-US"/>
              <a:pPr/>
              <a:t>‹#›</a:t>
            </a:fld>
            <a:endParaRPr lang="en-US" altLang="en-US"/>
          </a:p>
        </p:txBody>
      </p:sp>
    </p:spTree>
    <p:extLst>
      <p:ext uri="{BB962C8B-B14F-4D97-AF65-F5344CB8AC3E}">
        <p14:creationId xmlns:p14="http://schemas.microsoft.com/office/powerpoint/2010/main" val="28382549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FC03F-A356-D959-7F04-784C88C97914}"/>
              </a:ext>
            </a:extLst>
          </p:cNvPr>
          <p:cNvSpPr>
            <a:spLocks noGrp="1"/>
          </p:cNvSpPr>
          <p:nvPr>
            <p:ph type="ctrTitle"/>
          </p:nvPr>
        </p:nvSpPr>
        <p:spPr/>
        <p:txBody>
          <a:bodyPr/>
          <a:lstStyle/>
          <a:p>
            <a:r>
              <a:rPr lang="en-US" sz="3600" cap="none" dirty="0"/>
              <a:t>Research (or not research?) at the Edge:</a:t>
            </a:r>
            <a:br>
              <a:rPr lang="en-US" sz="3600" cap="none" dirty="0"/>
            </a:br>
            <a:r>
              <a:rPr lang="en-US" sz="2800" cap="none" dirty="0"/>
              <a:t>What is (or isn't) Human Subject Research</a:t>
            </a:r>
            <a:endParaRPr lang="en-US" sz="2400" cap="none" dirty="0"/>
          </a:p>
        </p:txBody>
      </p:sp>
      <p:sp>
        <p:nvSpPr>
          <p:cNvPr id="3" name="Subtitle 2">
            <a:extLst>
              <a:ext uri="{FF2B5EF4-FFF2-40B4-BE49-F238E27FC236}">
                <a16:creationId xmlns:a16="http://schemas.microsoft.com/office/drawing/2014/main" id="{D21E2F0A-283A-3780-70B8-864DA2BD6157}"/>
              </a:ext>
            </a:extLst>
          </p:cNvPr>
          <p:cNvSpPr>
            <a:spLocks noGrp="1"/>
          </p:cNvSpPr>
          <p:nvPr>
            <p:ph type="subTitle" idx="1"/>
          </p:nvPr>
        </p:nvSpPr>
        <p:spPr>
          <a:xfrm>
            <a:off x="685800" y="3505200"/>
            <a:ext cx="6400800" cy="2133600"/>
          </a:xfrm>
        </p:spPr>
        <p:txBody>
          <a:bodyPr>
            <a:normAutofit fontScale="92500" lnSpcReduction="20000"/>
          </a:bodyPr>
          <a:lstStyle/>
          <a:p>
            <a:pPr>
              <a:lnSpc>
                <a:spcPct val="110000"/>
              </a:lnSpc>
            </a:pPr>
            <a:r>
              <a:rPr lang="en-US" sz="2600">
                <a:solidFill>
                  <a:schemeClr val="tx1"/>
                </a:solidFill>
              </a:rPr>
              <a:t>Bruce Gordon, MD, FAAP</a:t>
            </a:r>
          </a:p>
          <a:p>
            <a:pPr>
              <a:lnSpc>
                <a:spcPct val="110000"/>
              </a:lnSpc>
            </a:pPr>
            <a:r>
              <a:rPr lang="en-US" sz="2600">
                <a:solidFill>
                  <a:schemeClr val="tx1"/>
                </a:solidFill>
              </a:rPr>
              <a:t>Assistant Vice Chancellor for Regulatory Affairs</a:t>
            </a:r>
          </a:p>
          <a:p>
            <a:pPr>
              <a:lnSpc>
                <a:spcPct val="110000"/>
              </a:lnSpc>
            </a:pPr>
            <a:r>
              <a:rPr lang="en-US" sz="2600">
                <a:solidFill>
                  <a:schemeClr val="tx1"/>
                </a:solidFill>
              </a:rPr>
              <a:t>Professor, Pediatrics</a:t>
            </a:r>
          </a:p>
          <a:p>
            <a:pPr>
              <a:lnSpc>
                <a:spcPct val="110000"/>
              </a:lnSpc>
            </a:pPr>
            <a:r>
              <a:rPr lang="en-US" sz="2600">
                <a:solidFill>
                  <a:schemeClr val="tx1"/>
                </a:solidFill>
              </a:rPr>
              <a:t>University of Nebraska Medical Center</a:t>
            </a:r>
          </a:p>
          <a:p>
            <a:pPr>
              <a:lnSpc>
                <a:spcPct val="110000"/>
              </a:lnSpc>
            </a:pPr>
            <a:r>
              <a:rPr lang="en-US" sz="2600">
                <a:solidFill>
                  <a:schemeClr val="tx1"/>
                </a:solidFill>
                <a:latin typeface="Constantia" panose="02030602050306030303" pitchFamily="18" charset="0"/>
              </a:rPr>
              <a:t>Children's Nebraska</a:t>
            </a:r>
          </a:p>
          <a:p>
            <a:endParaRPr lang="en-US"/>
          </a:p>
        </p:txBody>
      </p:sp>
      <p:pic>
        <p:nvPicPr>
          <p:cNvPr id="4" name="Picture 3">
            <a:extLst>
              <a:ext uri="{FF2B5EF4-FFF2-40B4-BE49-F238E27FC236}">
                <a16:creationId xmlns:a16="http://schemas.microsoft.com/office/drawing/2014/main" id="{53BCD16E-E470-E34C-B418-655DFC2C9464}"/>
              </a:ext>
            </a:extLst>
          </p:cNvPr>
          <p:cNvPicPr>
            <a:picLocks noChangeAspect="1"/>
          </p:cNvPicPr>
          <p:nvPr/>
        </p:nvPicPr>
        <p:blipFill>
          <a:blip r:embed="rId2"/>
          <a:stretch>
            <a:fillRect/>
          </a:stretch>
        </p:blipFill>
        <p:spPr>
          <a:xfrm>
            <a:off x="4610100" y="5802728"/>
            <a:ext cx="1810609" cy="799489"/>
          </a:xfrm>
          <a:prstGeom prst="rect">
            <a:avLst/>
          </a:prstGeom>
        </p:spPr>
      </p:pic>
      <p:pic>
        <p:nvPicPr>
          <p:cNvPr id="6" name="Picture 5">
            <a:extLst>
              <a:ext uri="{FF2B5EF4-FFF2-40B4-BE49-F238E27FC236}">
                <a16:creationId xmlns:a16="http://schemas.microsoft.com/office/drawing/2014/main" id="{51E08466-F280-2985-1319-10076FD5253C}"/>
              </a:ext>
            </a:extLst>
          </p:cNvPr>
          <p:cNvPicPr>
            <a:picLocks noChangeAspect="1"/>
          </p:cNvPicPr>
          <p:nvPr/>
        </p:nvPicPr>
        <p:blipFill>
          <a:blip r:embed="rId3"/>
          <a:stretch>
            <a:fillRect/>
          </a:stretch>
        </p:blipFill>
        <p:spPr>
          <a:xfrm>
            <a:off x="6399444" y="5257800"/>
            <a:ext cx="2543175" cy="1428750"/>
          </a:xfrm>
          <a:prstGeom prst="rect">
            <a:avLst/>
          </a:prstGeom>
        </p:spPr>
      </p:pic>
    </p:spTree>
    <p:extLst>
      <p:ext uri="{BB962C8B-B14F-4D97-AF65-F5344CB8AC3E}">
        <p14:creationId xmlns:p14="http://schemas.microsoft.com/office/powerpoint/2010/main" val="1328715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t>What is human subject research?</a:t>
            </a:r>
          </a:p>
        </p:txBody>
      </p:sp>
      <p:sp>
        <p:nvSpPr>
          <p:cNvPr id="57347" name="Rectangle 3"/>
          <p:cNvSpPr>
            <a:spLocks noGrp="1" noChangeArrowheads="1"/>
          </p:cNvSpPr>
          <p:nvPr>
            <p:ph idx="1"/>
          </p:nvPr>
        </p:nvSpPr>
        <p:spPr/>
        <p:txBody>
          <a:bodyPr>
            <a:normAutofit fontScale="92500"/>
          </a:bodyPr>
          <a:lstStyle/>
          <a:p>
            <a:r>
              <a:rPr lang="en-US">
                <a:solidFill>
                  <a:srgbClr val="FF0000"/>
                </a:solidFill>
              </a:rPr>
              <a:t>Phase I</a:t>
            </a:r>
            <a:r>
              <a:rPr lang="en-US"/>
              <a:t> PK/dose finding study of new drug ABC123</a:t>
            </a:r>
          </a:p>
          <a:p>
            <a:r>
              <a:rPr lang="en-US">
                <a:solidFill>
                  <a:srgbClr val="FF0000"/>
                </a:solidFill>
              </a:rPr>
              <a:t>Phase III </a:t>
            </a:r>
            <a:r>
              <a:rPr lang="en-US"/>
              <a:t>randomized trial comparing two standard surgical procedures</a:t>
            </a:r>
          </a:p>
          <a:p>
            <a:r>
              <a:rPr lang="en-US"/>
              <a:t>Testing of modified approved orthopedic </a:t>
            </a:r>
            <a:r>
              <a:rPr lang="en-US">
                <a:solidFill>
                  <a:srgbClr val="FF0000"/>
                </a:solidFill>
              </a:rPr>
              <a:t>device</a:t>
            </a:r>
          </a:p>
          <a:p>
            <a:r>
              <a:rPr lang="en-US">
                <a:solidFill>
                  <a:srgbClr val="FF0000"/>
                </a:solidFill>
              </a:rPr>
              <a:t>Measurement</a:t>
            </a:r>
            <a:r>
              <a:rPr lang="en-US"/>
              <a:t> of a gait parameters in stroke patients</a:t>
            </a:r>
          </a:p>
          <a:p>
            <a:r>
              <a:rPr lang="en-US">
                <a:solidFill>
                  <a:srgbClr val="FF0000"/>
                </a:solidFill>
              </a:rPr>
              <a:t>Retrospective review </a:t>
            </a:r>
            <a:r>
              <a:rPr lang="en-US"/>
              <a:t>of EHR to determine risk factors for T2DM</a:t>
            </a:r>
          </a:p>
          <a:p>
            <a:r>
              <a:rPr lang="en-US">
                <a:solidFill>
                  <a:srgbClr val="FF0000"/>
                </a:solidFill>
              </a:rPr>
              <a:t>Prospective cohort study </a:t>
            </a:r>
            <a:r>
              <a:rPr lang="en-US"/>
              <a:t>of heart disease among adult women</a:t>
            </a:r>
          </a:p>
          <a:p>
            <a:r>
              <a:rPr lang="en-US">
                <a:solidFill>
                  <a:srgbClr val="FF0000"/>
                </a:solidFill>
              </a:rPr>
              <a:t>Focus group discussion </a:t>
            </a:r>
            <a:r>
              <a:rPr lang="en-US"/>
              <a:t>about usability of educational website</a:t>
            </a:r>
          </a:p>
          <a:p>
            <a:r>
              <a:rPr lang="en-US">
                <a:solidFill>
                  <a:srgbClr val="FF0000"/>
                </a:solidFill>
              </a:rPr>
              <a:t>Survey</a:t>
            </a:r>
            <a:r>
              <a:rPr lang="en-US"/>
              <a:t> of immigrants re attitudes towards COVID vaccines</a:t>
            </a:r>
          </a:p>
          <a:p>
            <a:r>
              <a:rPr lang="en-US"/>
              <a:t>Analysis of </a:t>
            </a:r>
            <a:r>
              <a:rPr lang="en-US">
                <a:solidFill>
                  <a:srgbClr val="FF0000"/>
                </a:solidFill>
              </a:rPr>
              <a:t>identifiable pathology specimens </a:t>
            </a:r>
            <a:r>
              <a:rPr lang="en-US"/>
              <a:t>for activity of specific biochemical pathway</a:t>
            </a:r>
          </a:p>
          <a:p>
            <a:r>
              <a:rPr lang="en-US"/>
              <a:t>…</a:t>
            </a:r>
          </a:p>
        </p:txBody>
      </p:sp>
    </p:spTree>
    <p:extLst>
      <p:ext uri="{BB962C8B-B14F-4D97-AF65-F5344CB8AC3E}">
        <p14:creationId xmlns:p14="http://schemas.microsoft.com/office/powerpoint/2010/main" val="393583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80B79-8BC8-B31C-A288-EE91228F82AA}"/>
              </a:ext>
            </a:extLst>
          </p:cNvPr>
          <p:cNvSpPr>
            <a:spLocks noGrp="1"/>
          </p:cNvSpPr>
          <p:nvPr>
            <p:ph type="title"/>
          </p:nvPr>
        </p:nvSpPr>
        <p:spPr/>
        <p:txBody>
          <a:bodyPr>
            <a:normAutofit/>
          </a:bodyPr>
          <a:lstStyle/>
          <a:p>
            <a:r>
              <a:rPr lang="en-US">
                <a:latin typeface="Calibri"/>
                <a:ea typeface="Calibri"/>
                <a:cs typeface="Calibri"/>
              </a:rPr>
              <a:t>What is (or isn't) human subject research?</a:t>
            </a:r>
            <a:endParaRPr lang="en-US">
              <a:solidFill>
                <a:srgbClr val="000000"/>
              </a:solidFill>
              <a:latin typeface="Calibri"/>
              <a:ea typeface="Calibri"/>
              <a:cs typeface="Calibri"/>
            </a:endParaRPr>
          </a:p>
        </p:txBody>
      </p:sp>
      <p:sp>
        <p:nvSpPr>
          <p:cNvPr id="3" name="Content Placeholder 2">
            <a:extLst>
              <a:ext uri="{FF2B5EF4-FFF2-40B4-BE49-F238E27FC236}">
                <a16:creationId xmlns:a16="http://schemas.microsoft.com/office/drawing/2014/main" id="{C0A9D7D7-D6BA-FDF4-5486-FB6ED05B7126}"/>
              </a:ext>
            </a:extLst>
          </p:cNvPr>
          <p:cNvSpPr>
            <a:spLocks noGrp="1"/>
          </p:cNvSpPr>
          <p:nvPr>
            <p:ph idx="1"/>
          </p:nvPr>
        </p:nvSpPr>
        <p:spPr/>
        <p:txBody>
          <a:bodyPr vert="horz" lIns="91440" tIns="45720" rIns="91440" bIns="45720" rtlCol="0" anchor="t">
            <a:normAutofit/>
          </a:bodyPr>
          <a:lstStyle/>
          <a:p>
            <a:r>
              <a:rPr lang="en-US" sz="2800" dirty="0">
                <a:latin typeface="Constantia"/>
              </a:rPr>
              <a:t>Quality Improvement isn't …</a:t>
            </a:r>
          </a:p>
          <a:p>
            <a:pPr lvl="1"/>
            <a:r>
              <a:rPr lang="en-US" sz="2400" dirty="0">
                <a:latin typeface="Constantia"/>
              </a:rPr>
              <a:t>unless the project involves introducing an untested clinical intervention in order to assess how well the intervention works</a:t>
            </a:r>
            <a:endParaRPr lang="en-US" sz="2400" dirty="0"/>
          </a:p>
          <a:p>
            <a:r>
              <a:rPr lang="en-US" sz="2800" dirty="0">
                <a:latin typeface="Constantia"/>
              </a:rPr>
              <a:t>A Case Report isn't …</a:t>
            </a:r>
          </a:p>
          <a:p>
            <a:pPr lvl="1"/>
            <a:r>
              <a:rPr lang="en-US" sz="2400" dirty="0">
                <a:latin typeface="Constantia"/>
              </a:rPr>
              <a:t>but a Case Series is</a:t>
            </a:r>
          </a:p>
          <a:p>
            <a:r>
              <a:rPr lang="en-US" sz="2800" dirty="0">
                <a:latin typeface="Constantia"/>
              </a:rPr>
              <a:t>Creating a Biobank is …</a:t>
            </a:r>
          </a:p>
          <a:p>
            <a:pPr lvl="1"/>
            <a:r>
              <a:rPr lang="en-US" sz="2400" dirty="0">
                <a:latin typeface="Constantia"/>
              </a:rPr>
              <a:t>but putting HBM in or taking HBM out might not be</a:t>
            </a:r>
          </a:p>
          <a:p>
            <a:r>
              <a:rPr lang="en-US" sz="2800" dirty="0">
                <a:latin typeface="Constantia"/>
              </a:rPr>
              <a:t>Program Evaluation isn't …</a:t>
            </a:r>
            <a:endParaRPr lang="en-US" sz="2800" dirty="0"/>
          </a:p>
          <a:p>
            <a:pPr lvl="1"/>
            <a:r>
              <a:rPr lang="en-US" sz="2400" dirty="0">
                <a:latin typeface="Constantia"/>
              </a:rPr>
              <a:t>unless the intent is also to create generalizable knowledge</a:t>
            </a:r>
            <a:endParaRPr lang="en-US" sz="2400" dirty="0"/>
          </a:p>
          <a:p>
            <a:pPr lvl="1">
              <a:buFont typeface="Courier New" pitchFamily="34" charset="0"/>
              <a:buChar char="o"/>
            </a:pPr>
            <a:endParaRPr lang="en-US" dirty="0"/>
          </a:p>
          <a:p>
            <a:endParaRPr lang="en-US" sz="2800" dirty="0"/>
          </a:p>
        </p:txBody>
      </p:sp>
      <p:sp>
        <p:nvSpPr>
          <p:cNvPr id="4" name="Oval 3">
            <a:extLst>
              <a:ext uri="{FF2B5EF4-FFF2-40B4-BE49-F238E27FC236}">
                <a16:creationId xmlns:a16="http://schemas.microsoft.com/office/drawing/2014/main" id="{5970FDD3-3C36-5D24-7A21-ACF3B6960C33}"/>
              </a:ext>
            </a:extLst>
          </p:cNvPr>
          <p:cNvSpPr/>
          <p:nvPr/>
        </p:nvSpPr>
        <p:spPr bwMode="auto">
          <a:xfrm>
            <a:off x="57717" y="6660853"/>
            <a:ext cx="137160" cy="137160"/>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292934"/>
              </a:solidFill>
              <a:effectLst/>
              <a:uLnTx/>
              <a:uFillTx/>
              <a:latin typeface="Arial" charset="0"/>
              <a:ea typeface="+mn-ea"/>
              <a:cs typeface="+mn-cs"/>
            </a:endParaRPr>
          </a:p>
        </p:txBody>
      </p:sp>
    </p:spTree>
    <p:extLst>
      <p:ext uri="{BB962C8B-B14F-4D97-AF65-F5344CB8AC3E}">
        <p14:creationId xmlns:p14="http://schemas.microsoft.com/office/powerpoint/2010/main" val="87426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3F257-9858-E695-04E2-E7A0D511A797}"/>
              </a:ext>
            </a:extLst>
          </p:cNvPr>
          <p:cNvSpPr>
            <a:spLocks noGrp="1"/>
          </p:cNvSpPr>
          <p:nvPr>
            <p:ph type="title"/>
          </p:nvPr>
        </p:nvSpPr>
        <p:spPr/>
        <p:txBody>
          <a:bodyPr>
            <a:normAutofit/>
          </a:bodyPr>
          <a:lstStyle/>
          <a:p>
            <a:r>
              <a:rPr lang="en-US" b="0" i="0" u="none" strike="noStrike" baseline="0">
                <a:solidFill>
                  <a:srgbClr val="D2533C"/>
                </a:solidFill>
                <a:latin typeface="Calibri"/>
                <a:ea typeface="Calibri"/>
                <a:cs typeface="Calibri"/>
              </a:rPr>
              <a:t>What is (or isn't) human subject research?</a:t>
            </a:r>
            <a:endParaRPr lang="en-US"/>
          </a:p>
        </p:txBody>
      </p:sp>
      <p:sp>
        <p:nvSpPr>
          <p:cNvPr id="3" name="Content Placeholder 2">
            <a:extLst>
              <a:ext uri="{FF2B5EF4-FFF2-40B4-BE49-F238E27FC236}">
                <a16:creationId xmlns:a16="http://schemas.microsoft.com/office/drawing/2014/main" id="{D8596FB7-F307-44E4-06A3-D6D2675D62AD}"/>
              </a:ext>
            </a:extLst>
          </p:cNvPr>
          <p:cNvSpPr>
            <a:spLocks noGrp="1"/>
          </p:cNvSpPr>
          <p:nvPr>
            <p:ph idx="1"/>
          </p:nvPr>
        </p:nvSpPr>
        <p:spPr/>
        <p:txBody>
          <a:bodyPr vert="horz" lIns="91440" tIns="45720" rIns="91440" bIns="45720" rtlCol="0" anchor="t">
            <a:normAutofit/>
          </a:bodyPr>
          <a:lstStyle/>
          <a:p>
            <a:r>
              <a:rPr lang="en-US" sz="2800">
                <a:latin typeface="Constantia"/>
              </a:rPr>
              <a:t>Innovative Practice isn't …</a:t>
            </a:r>
          </a:p>
          <a:p>
            <a:pPr lvl="1"/>
            <a:r>
              <a:rPr lang="en-US" sz="2400">
                <a:latin typeface="Constantia"/>
              </a:rPr>
              <a:t>unless the intent is also to create generalizable knowledge</a:t>
            </a:r>
          </a:p>
          <a:p>
            <a:r>
              <a:rPr lang="en-US" sz="2800">
                <a:latin typeface="Constantia"/>
              </a:rPr>
              <a:t>Research with de‐identified HBM or data isn't …</a:t>
            </a:r>
            <a:endParaRPr lang="en-US" sz="2800"/>
          </a:p>
          <a:p>
            <a:pPr lvl="1"/>
            <a:r>
              <a:rPr lang="en-US" sz="2400">
                <a:latin typeface="Constantia"/>
              </a:rPr>
              <a:t>but they must actually be de‐identified</a:t>
            </a:r>
          </a:p>
          <a:p>
            <a:r>
              <a:rPr lang="en-US" sz="2800">
                <a:latin typeface="Constantia"/>
              </a:rPr>
              <a:t>Research with deceased persons isn't …</a:t>
            </a:r>
            <a:endParaRPr lang="en-US" sz="2800"/>
          </a:p>
          <a:p>
            <a:pPr lvl="1"/>
            <a:r>
              <a:rPr lang="en-US" sz="2400">
                <a:latin typeface="Constantia"/>
              </a:rPr>
              <a:t>but HIPAA might still apply</a:t>
            </a:r>
          </a:p>
          <a:p>
            <a:r>
              <a:rPr lang="en-US" sz="2800"/>
              <a:t>Exempt research is …</a:t>
            </a:r>
          </a:p>
          <a:p>
            <a:pPr lvl="1"/>
            <a:r>
              <a:rPr lang="en-US" sz="2400">
                <a:latin typeface="Constantia"/>
              </a:rPr>
              <a:t>but it doesn't require IRB review (and it's not exempt from ethics review)</a:t>
            </a:r>
          </a:p>
        </p:txBody>
      </p:sp>
      <p:sp>
        <p:nvSpPr>
          <p:cNvPr id="4" name="Oval 3">
            <a:extLst>
              <a:ext uri="{FF2B5EF4-FFF2-40B4-BE49-F238E27FC236}">
                <a16:creationId xmlns:a16="http://schemas.microsoft.com/office/drawing/2014/main" id="{398B4A89-F8F1-D973-2C47-3BCCC01315F3}"/>
              </a:ext>
            </a:extLst>
          </p:cNvPr>
          <p:cNvSpPr/>
          <p:nvPr/>
        </p:nvSpPr>
        <p:spPr bwMode="auto">
          <a:xfrm>
            <a:off x="57717" y="6660853"/>
            <a:ext cx="137160" cy="137160"/>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292934"/>
              </a:solidFill>
              <a:effectLst/>
              <a:uLnTx/>
              <a:uFillTx/>
              <a:latin typeface="Arial" charset="0"/>
              <a:ea typeface="+mn-ea"/>
              <a:cs typeface="+mn-cs"/>
            </a:endParaRPr>
          </a:p>
        </p:txBody>
      </p:sp>
    </p:spTree>
    <p:extLst>
      <p:ext uri="{BB962C8B-B14F-4D97-AF65-F5344CB8AC3E}">
        <p14:creationId xmlns:p14="http://schemas.microsoft.com/office/powerpoint/2010/main" val="58573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pPr eaLnBrk="1" hangingPunct="1"/>
            <a:r>
              <a:rPr lang="en-US"/>
              <a:t>Criteria for IRB approval</a:t>
            </a:r>
            <a:br>
              <a:rPr lang="en-US"/>
            </a:br>
            <a:r>
              <a:rPr lang="en-US" sz="2200"/>
              <a:t>45 CFR 46.111; 21 CFR 56.111</a:t>
            </a:r>
          </a:p>
        </p:txBody>
      </p:sp>
      <p:sp>
        <p:nvSpPr>
          <p:cNvPr id="56323" name="Rectangle 3"/>
          <p:cNvSpPr>
            <a:spLocks noGrp="1" noChangeArrowheads="1"/>
          </p:cNvSpPr>
          <p:nvPr>
            <p:ph idx="1"/>
          </p:nvPr>
        </p:nvSpPr>
        <p:spPr>
          <a:xfrm>
            <a:off x="2819400" y="1676400"/>
            <a:ext cx="5867400" cy="4800600"/>
          </a:xfrm>
        </p:spPr>
        <p:txBody>
          <a:bodyPr>
            <a:normAutofit/>
          </a:bodyPr>
          <a:lstStyle/>
          <a:p>
            <a:pPr eaLnBrk="1" hangingPunct="1">
              <a:buFont typeface="Wingdings" panose="05000000000000000000" pitchFamily="2" charset="2"/>
              <a:buChar char="§"/>
            </a:pPr>
            <a:r>
              <a:rPr lang="en-US"/>
              <a:t>Risks to subjects are minimized</a:t>
            </a:r>
          </a:p>
          <a:p>
            <a:pPr eaLnBrk="1" hangingPunct="1">
              <a:buFont typeface="Wingdings" panose="05000000000000000000" pitchFamily="2" charset="2"/>
              <a:buChar char="§"/>
            </a:pPr>
            <a:r>
              <a:rPr lang="en-US"/>
              <a:t>Risks to subjects are reasonable in relation to anticipated benefits</a:t>
            </a:r>
          </a:p>
          <a:p>
            <a:pPr eaLnBrk="1" hangingPunct="1">
              <a:buFont typeface="Wingdings" panose="05000000000000000000" pitchFamily="2" charset="2"/>
              <a:buChar char="§"/>
            </a:pPr>
            <a:r>
              <a:rPr lang="en-US"/>
              <a:t>Selection of subjects is equitable</a:t>
            </a:r>
          </a:p>
          <a:p>
            <a:pPr eaLnBrk="1" hangingPunct="1">
              <a:buFont typeface="Wingdings" panose="05000000000000000000" pitchFamily="2" charset="2"/>
              <a:buChar char="§"/>
            </a:pPr>
            <a:r>
              <a:rPr lang="en-US"/>
              <a:t>Informed consent is sought</a:t>
            </a:r>
          </a:p>
          <a:p>
            <a:pPr eaLnBrk="1" hangingPunct="1">
              <a:buFont typeface="Wingdings" panose="05000000000000000000" pitchFamily="2" charset="2"/>
              <a:buChar char="§"/>
            </a:pPr>
            <a:r>
              <a:rPr lang="en-US"/>
              <a:t>Informed consent is documented</a:t>
            </a:r>
          </a:p>
          <a:p>
            <a:pPr eaLnBrk="1" hangingPunct="1">
              <a:buFont typeface="Wingdings" panose="05000000000000000000" pitchFamily="2" charset="2"/>
              <a:buChar char="§"/>
            </a:pPr>
            <a:r>
              <a:rPr lang="en-US"/>
              <a:t>Adequate provisions for monitoring data</a:t>
            </a:r>
          </a:p>
          <a:p>
            <a:pPr eaLnBrk="1" hangingPunct="1">
              <a:buFont typeface="Wingdings" panose="05000000000000000000" pitchFamily="2" charset="2"/>
              <a:buChar char="§"/>
            </a:pPr>
            <a:r>
              <a:rPr lang="en-US"/>
              <a:t>Adequate provisions to protect privacy of subjects and confidentiality of data</a:t>
            </a:r>
          </a:p>
          <a:p>
            <a:pPr eaLnBrk="1" hangingPunct="1">
              <a:buFont typeface="Wingdings" panose="05000000000000000000" pitchFamily="2" charset="2"/>
              <a:buChar char="§"/>
            </a:pPr>
            <a:r>
              <a:rPr lang="en-US"/>
              <a:t>Additional safeguards for vulnerable populations</a:t>
            </a:r>
          </a:p>
        </p:txBody>
      </p:sp>
      <p:pic>
        <p:nvPicPr>
          <p:cNvPr id="2" name="Picture 1"/>
          <p:cNvPicPr>
            <a:picLocks noChangeAspect="1"/>
          </p:cNvPicPr>
          <p:nvPr/>
        </p:nvPicPr>
        <p:blipFill>
          <a:blip r:embed="rId3"/>
          <a:stretch>
            <a:fillRect/>
          </a:stretch>
        </p:blipFill>
        <p:spPr>
          <a:xfrm>
            <a:off x="457200" y="2667000"/>
            <a:ext cx="2234513" cy="2667000"/>
          </a:xfrm>
          <a:prstGeom prst="rect">
            <a:avLst/>
          </a:prstGeom>
        </p:spPr>
      </p:pic>
    </p:spTree>
    <p:extLst>
      <p:ext uri="{BB962C8B-B14F-4D97-AF65-F5344CB8AC3E}">
        <p14:creationId xmlns:p14="http://schemas.microsoft.com/office/powerpoint/2010/main" val="27793104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pPr eaLnBrk="1" hangingPunct="1"/>
            <a:r>
              <a:rPr kumimoji="0" lang="en-US" sz="4000" b="0" i="0" u="none" strike="noStrike" kern="1200" cap="none" spc="-100" normalizeH="0" baseline="0" noProof="0">
                <a:ln>
                  <a:noFill/>
                </a:ln>
                <a:solidFill>
                  <a:srgbClr val="D2533C"/>
                </a:solidFill>
                <a:effectLst/>
                <a:uLnTx/>
                <a:uFillTx/>
                <a:latin typeface="Calibri" panose="020F0502020204030204" pitchFamily="34" charset="0"/>
                <a:ea typeface="+mj-ea"/>
                <a:cs typeface="Calibri" panose="020F0502020204030204" pitchFamily="34" charset="0"/>
              </a:rPr>
              <a:t>Criteria for IRB approval</a:t>
            </a:r>
            <a:br>
              <a:rPr kumimoji="0" lang="en-US" sz="3200" b="0" i="0" u="none" strike="noStrike" kern="1200" cap="none" spc="-100" normalizeH="0" baseline="0" noProof="0">
                <a:ln>
                  <a:noFill/>
                </a:ln>
                <a:solidFill>
                  <a:srgbClr val="D2533C"/>
                </a:solidFill>
                <a:effectLst/>
                <a:uLnTx/>
                <a:uFillTx/>
                <a:latin typeface="Calibri" panose="020F0502020204030204" pitchFamily="34" charset="0"/>
                <a:ea typeface="+mj-ea"/>
                <a:cs typeface="Calibri" panose="020F0502020204030204" pitchFamily="34" charset="0"/>
              </a:rPr>
            </a:br>
            <a:r>
              <a:rPr kumimoji="0" lang="en-US" sz="2400" b="0" i="0" u="none" strike="noStrike" kern="1200" cap="none" spc="-100" normalizeH="0" baseline="0" noProof="0">
                <a:ln>
                  <a:noFill/>
                </a:ln>
                <a:solidFill>
                  <a:srgbClr val="D2533C"/>
                </a:solidFill>
                <a:effectLst/>
                <a:uLnTx/>
                <a:uFillTx/>
                <a:latin typeface="Calibri" panose="020F0502020204030204" pitchFamily="34" charset="0"/>
                <a:ea typeface="+mj-ea"/>
                <a:cs typeface="Calibri" panose="020F0502020204030204" pitchFamily="34" charset="0"/>
              </a:rPr>
              <a:t>45 CFR 46.111; 21 CFR 56.111 </a:t>
            </a:r>
            <a:endParaRPr lang="en-US"/>
          </a:p>
        </p:txBody>
      </p:sp>
      <p:sp>
        <p:nvSpPr>
          <p:cNvPr id="56323" name="Rectangle 3"/>
          <p:cNvSpPr>
            <a:spLocks noGrp="1" noChangeArrowheads="1"/>
          </p:cNvSpPr>
          <p:nvPr>
            <p:ph idx="1"/>
          </p:nvPr>
        </p:nvSpPr>
        <p:spPr>
          <a:xfrm>
            <a:off x="2362200" y="1676400"/>
            <a:ext cx="6324600" cy="4800600"/>
          </a:xfrm>
        </p:spPr>
        <p:txBody>
          <a:bodyPr/>
          <a:lstStyle/>
          <a:p>
            <a:r>
              <a:rPr lang="en-US" sz="2800"/>
              <a:t>IRB must be satisfied that </a:t>
            </a:r>
            <a:r>
              <a:rPr lang="en-US" sz="2800">
                <a:solidFill>
                  <a:srgbClr val="FF0000"/>
                </a:solidFill>
              </a:rPr>
              <a:t>all</a:t>
            </a:r>
            <a:r>
              <a:rPr lang="en-US" sz="2800"/>
              <a:t> the review criteria have been met in order to approve a protocol</a:t>
            </a:r>
            <a:endParaRPr lang="en-US" sz="2400"/>
          </a:p>
          <a:p>
            <a:r>
              <a:rPr lang="en-US" sz="2800"/>
              <a:t>IRB must have sufficient information upon which to base its decision</a:t>
            </a:r>
          </a:p>
          <a:p>
            <a:r>
              <a:rPr lang="en-US" sz="2800"/>
              <a:t>If information related to criteria for approval is not available, or if the PI cannot be directed to make specific changes, </a:t>
            </a:r>
            <a:r>
              <a:rPr lang="en-US" sz="2800">
                <a:solidFill>
                  <a:srgbClr val="FF0000"/>
                </a:solidFill>
              </a:rPr>
              <a:t>then the protocol must be tabled</a:t>
            </a:r>
            <a:endParaRPr lang="en-US" sz="3200">
              <a:solidFill>
                <a:srgbClr val="FF0000"/>
              </a:solidFill>
            </a:endParaRPr>
          </a:p>
        </p:txBody>
      </p:sp>
      <p:pic>
        <p:nvPicPr>
          <p:cNvPr id="3" name="Picture 2">
            <a:extLst>
              <a:ext uri="{FF2B5EF4-FFF2-40B4-BE49-F238E27FC236}">
                <a16:creationId xmlns:a16="http://schemas.microsoft.com/office/drawing/2014/main" id="{F7B17780-98EE-4A57-F2C8-BC655270469E}"/>
              </a:ext>
            </a:extLst>
          </p:cNvPr>
          <p:cNvPicPr>
            <a:picLocks noChangeAspect="1"/>
          </p:cNvPicPr>
          <p:nvPr/>
        </p:nvPicPr>
        <p:blipFill rotWithShape="1">
          <a:blip r:embed="rId2"/>
          <a:srcRect l="18054" r="17466"/>
          <a:stretch/>
        </p:blipFill>
        <p:spPr>
          <a:xfrm>
            <a:off x="457200" y="2514600"/>
            <a:ext cx="1905000" cy="2366962"/>
          </a:xfrm>
          <a:prstGeom prst="rect">
            <a:avLst/>
          </a:prstGeom>
        </p:spPr>
      </p:pic>
    </p:spTree>
    <p:extLst>
      <p:ext uri="{BB962C8B-B14F-4D97-AF65-F5344CB8AC3E}">
        <p14:creationId xmlns:p14="http://schemas.microsoft.com/office/powerpoint/2010/main" val="186326527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rtoon of people in a room with many white strips of paper&#10;&#10;Description automatically generated">
            <a:extLst>
              <a:ext uri="{FF2B5EF4-FFF2-40B4-BE49-F238E27FC236}">
                <a16:creationId xmlns:a16="http://schemas.microsoft.com/office/drawing/2014/main" id="{95910C70-49A7-A2DA-4109-E93F616FD2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873" y="447418"/>
            <a:ext cx="4876254" cy="5963163"/>
          </a:xfrm>
          <a:prstGeom prst="rect">
            <a:avLst/>
          </a:prstGeom>
        </p:spPr>
      </p:pic>
    </p:spTree>
    <p:extLst>
      <p:ext uri="{BB962C8B-B14F-4D97-AF65-F5344CB8AC3E}">
        <p14:creationId xmlns:p14="http://schemas.microsoft.com/office/powerpoint/2010/main" val="2137802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toon of a person standing in front of a white board with mathematical equations&#10;&#10;Description automatically generated">
            <a:extLst>
              <a:ext uri="{FF2B5EF4-FFF2-40B4-BE49-F238E27FC236}">
                <a16:creationId xmlns:a16="http://schemas.microsoft.com/office/drawing/2014/main" id="{BAF0A24A-9E7A-9A91-A93D-B522DCE8B453}"/>
              </a:ext>
            </a:extLst>
          </p:cNvPr>
          <p:cNvPicPr>
            <a:picLocks noChangeAspect="1"/>
          </p:cNvPicPr>
          <p:nvPr/>
        </p:nvPicPr>
        <p:blipFill>
          <a:blip r:embed="rId2"/>
          <a:stretch>
            <a:fillRect/>
          </a:stretch>
        </p:blipFill>
        <p:spPr>
          <a:xfrm>
            <a:off x="1457222" y="399153"/>
            <a:ext cx="6229555" cy="6059694"/>
          </a:xfrm>
          <a:prstGeom prst="rect">
            <a:avLst/>
          </a:prstGeom>
        </p:spPr>
      </p:pic>
    </p:spTree>
    <p:extLst>
      <p:ext uri="{BB962C8B-B14F-4D97-AF65-F5344CB8AC3E}">
        <p14:creationId xmlns:p14="http://schemas.microsoft.com/office/powerpoint/2010/main" val="49082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What is NOT human subject research?</a:t>
            </a:r>
            <a:br>
              <a:rPr lang="en-US"/>
            </a:br>
            <a:r>
              <a:rPr lang="en-US" sz="2200"/>
              <a:t>45 CFR 46.102(l)</a:t>
            </a:r>
          </a:p>
        </p:txBody>
      </p:sp>
      <p:sp>
        <p:nvSpPr>
          <p:cNvPr id="3" name="Content Placeholder 2"/>
          <p:cNvSpPr>
            <a:spLocks noGrp="1"/>
          </p:cNvSpPr>
          <p:nvPr>
            <p:ph idx="1"/>
          </p:nvPr>
        </p:nvSpPr>
        <p:spPr/>
        <p:txBody>
          <a:bodyPr vert="horz" lIns="91440" tIns="45720" rIns="91440" bIns="45720" rtlCol="0" anchor="t">
            <a:normAutofit/>
          </a:bodyPr>
          <a:lstStyle/>
          <a:p>
            <a:r>
              <a:rPr lang="en-US" sz="2800"/>
              <a:t>Scholarly and journalistic activities</a:t>
            </a:r>
          </a:p>
          <a:p>
            <a:pPr lvl="1"/>
            <a:r>
              <a:rPr lang="en-US" sz="2400"/>
              <a:t>for example, oral history, journalism, biography, literary criticism, legal research, and historical scholarship</a:t>
            </a:r>
          </a:p>
          <a:p>
            <a:r>
              <a:rPr lang="en-US" sz="2800"/>
              <a:t>Public health surveillance</a:t>
            </a:r>
          </a:p>
          <a:p>
            <a:pPr lvl="1"/>
            <a:r>
              <a:rPr lang="en-US" sz="2400">
                <a:latin typeface="Constantia"/>
              </a:rPr>
              <a:t>the difference between PH surveillance and research is that the purpose of the former is to inform the decisions or actions that must be made by a public health authority</a:t>
            </a:r>
            <a:endParaRPr lang="en-US" sz="2800">
              <a:latin typeface="Constantia"/>
            </a:endParaRPr>
          </a:p>
          <a:p>
            <a:r>
              <a:rPr lang="en-US" sz="2800"/>
              <a:t>Criminal justice or criminal investigation activities</a:t>
            </a:r>
          </a:p>
          <a:p>
            <a:r>
              <a:rPr lang="en-US" sz="2800"/>
              <a:t>Intelligence, homeland security, defense, or other national security missions</a:t>
            </a:r>
            <a:endParaRPr lang="en-US"/>
          </a:p>
        </p:txBody>
      </p:sp>
      <p:sp>
        <p:nvSpPr>
          <p:cNvPr id="5" name="Oval 4">
            <a:extLst>
              <a:ext uri="{FF2B5EF4-FFF2-40B4-BE49-F238E27FC236}">
                <a16:creationId xmlns:a16="http://schemas.microsoft.com/office/drawing/2014/main" id="{9BA38DB4-2BA6-7AAC-0A63-6BA3E01DB832}"/>
              </a:ext>
            </a:extLst>
          </p:cNvPr>
          <p:cNvSpPr/>
          <p:nvPr/>
        </p:nvSpPr>
        <p:spPr>
          <a:xfrm>
            <a:off x="0" y="6700284"/>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white circle with blue text&#10;&#10;Description automatically generated">
            <a:extLst>
              <a:ext uri="{FF2B5EF4-FFF2-40B4-BE49-F238E27FC236}">
                <a16:creationId xmlns:a16="http://schemas.microsoft.com/office/drawing/2014/main" id="{0831D08B-58BA-64DB-5D81-83332F4BE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8016" y="623316"/>
            <a:ext cx="938784" cy="938784"/>
          </a:xfrm>
          <a:prstGeom prst="rect">
            <a:avLst/>
          </a:prstGeom>
        </p:spPr>
      </p:pic>
    </p:spTree>
    <p:extLst>
      <p:ext uri="{BB962C8B-B14F-4D97-AF65-F5344CB8AC3E}">
        <p14:creationId xmlns:p14="http://schemas.microsoft.com/office/powerpoint/2010/main" val="225441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8CF95-2AFD-DBC8-D8D6-B7CEFD989A1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DC0D6AA-BD4D-6727-4D7C-C843F91238D1}"/>
              </a:ext>
            </a:extLst>
          </p:cNvPr>
          <p:cNvSpPr>
            <a:spLocks noGrp="1"/>
          </p:cNvSpPr>
          <p:nvPr>
            <p:ph idx="1"/>
          </p:nvPr>
        </p:nvSpPr>
        <p:spPr/>
        <p:txBody>
          <a:bodyPr>
            <a:normAutofit/>
          </a:bodyPr>
          <a:lstStyle/>
          <a:p>
            <a:r>
              <a:rPr lang="en-US" sz="2800"/>
              <a:t>What else is (or isn't) human subject research …?</a:t>
            </a:r>
          </a:p>
        </p:txBody>
      </p:sp>
    </p:spTree>
    <p:extLst>
      <p:ext uri="{BB962C8B-B14F-4D97-AF65-F5344CB8AC3E}">
        <p14:creationId xmlns:p14="http://schemas.microsoft.com/office/powerpoint/2010/main" val="3111133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0DA8F7-EB44-0EB1-CCBD-9995BB0A01D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2225" y="1066800"/>
            <a:ext cx="6679549" cy="5299634"/>
          </a:xfrm>
          <a:prstGeom prst="rect">
            <a:avLst/>
          </a:prstGeom>
        </p:spPr>
      </p:pic>
    </p:spTree>
    <p:extLst>
      <p:ext uri="{BB962C8B-B14F-4D97-AF65-F5344CB8AC3E}">
        <p14:creationId xmlns:p14="http://schemas.microsoft.com/office/powerpoint/2010/main" val="506560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Quality Improvement</a:t>
            </a:r>
          </a:p>
        </p:txBody>
      </p:sp>
      <p:sp>
        <p:nvSpPr>
          <p:cNvPr id="3" name="Content Placeholder 2"/>
          <p:cNvSpPr>
            <a:spLocks noGrp="1"/>
          </p:cNvSpPr>
          <p:nvPr>
            <p:ph idx="1"/>
          </p:nvPr>
        </p:nvSpPr>
        <p:spPr>
          <a:xfrm>
            <a:off x="457200" y="1600200"/>
            <a:ext cx="8229600" cy="2209800"/>
          </a:xfrm>
        </p:spPr>
        <p:txBody>
          <a:bodyPr/>
          <a:lstStyle/>
          <a:p>
            <a:r>
              <a:rPr lang="en-US"/>
              <a:t>Quality Improvement activities are "systematic, data-guided activities designed to bring about immediate improvements in health care delivery in particular settings"</a:t>
            </a:r>
          </a:p>
        </p:txBody>
      </p:sp>
      <p:sp>
        <p:nvSpPr>
          <p:cNvPr id="4" name="TextBox 3"/>
          <p:cNvSpPr txBox="1"/>
          <p:nvPr/>
        </p:nvSpPr>
        <p:spPr>
          <a:xfrm>
            <a:off x="2895600" y="2971800"/>
            <a:ext cx="5529349" cy="707886"/>
          </a:xfrm>
          <a:prstGeom prst="rect">
            <a:avLst/>
          </a:prstGeom>
          <a:noFill/>
        </p:spPr>
        <p:txBody>
          <a:bodyPr wrap="square" rtlCol="0">
            <a:spAutoFit/>
          </a:bodyPr>
          <a:lstStyle/>
          <a:p>
            <a:r>
              <a:rPr lang="en-US" sz="2000" dirty="0">
                <a:latin typeface="Constantia" panose="02030602050306030303" pitchFamily="18" charset="0"/>
              </a:rPr>
              <a:t>The Hastings Center (2007). Health Care Quality Improvement: Ethical and Regulatory Issues</a:t>
            </a:r>
          </a:p>
        </p:txBody>
      </p:sp>
      <p:sp>
        <p:nvSpPr>
          <p:cNvPr id="5" name="TextBox 4">
            <a:extLst>
              <a:ext uri="{FF2B5EF4-FFF2-40B4-BE49-F238E27FC236}">
                <a16:creationId xmlns:a16="http://schemas.microsoft.com/office/drawing/2014/main" id="{6CCD8C35-74F2-7526-0767-012614C859CD}"/>
              </a:ext>
            </a:extLst>
          </p:cNvPr>
          <p:cNvSpPr txBox="1"/>
          <p:nvPr/>
        </p:nvSpPr>
        <p:spPr>
          <a:xfrm>
            <a:off x="457200" y="3886200"/>
            <a:ext cx="8229600" cy="1569660"/>
          </a:xfrm>
          <a:prstGeom prst="rect">
            <a:avLst/>
          </a:prstGeom>
          <a:noFill/>
        </p:spPr>
        <p:txBody>
          <a:bodyPr wrap="square" rtlCol="0">
            <a:spAutoFit/>
          </a:bodyPr>
          <a:lstStyle/>
          <a:p>
            <a:pPr marL="182880" indent="-182880">
              <a:buClr>
                <a:schemeClr val="bg1">
                  <a:lumMod val="75000"/>
                </a:schemeClr>
              </a:buClr>
              <a:buFont typeface="Arial" panose="020B0604020202020204" pitchFamily="34" charset="0"/>
              <a:buChar char="•"/>
            </a:pPr>
            <a:r>
              <a:rPr lang="en-US" sz="2400">
                <a:latin typeface="Constantia" panose="02030602050306030303" pitchFamily="18" charset="0"/>
              </a:rPr>
              <a:t>Quality improvement (QI) in health care focuses on translating existing knowledge from research into clinical practice to improve the quality of health care for individuals and populations</a:t>
            </a:r>
          </a:p>
        </p:txBody>
      </p:sp>
      <p:sp>
        <p:nvSpPr>
          <p:cNvPr id="6" name="TextBox 5">
            <a:extLst>
              <a:ext uri="{FF2B5EF4-FFF2-40B4-BE49-F238E27FC236}">
                <a16:creationId xmlns:a16="http://schemas.microsoft.com/office/drawing/2014/main" id="{A201144D-549C-DC37-00EA-A7B377F924EA}"/>
              </a:ext>
            </a:extLst>
          </p:cNvPr>
          <p:cNvSpPr txBox="1"/>
          <p:nvPr/>
        </p:nvSpPr>
        <p:spPr>
          <a:xfrm>
            <a:off x="3471221" y="5535604"/>
            <a:ext cx="4953728" cy="400110"/>
          </a:xfrm>
          <a:prstGeom prst="rect">
            <a:avLst/>
          </a:prstGeom>
          <a:noFill/>
        </p:spPr>
        <p:txBody>
          <a:bodyPr wrap="none" rtlCol="0">
            <a:spAutoFit/>
          </a:bodyPr>
          <a:lstStyle/>
          <a:p>
            <a:r>
              <a:rPr lang="en-US" sz="2000">
                <a:latin typeface="Constantia" panose="02030602050306030303" pitchFamily="18" charset="0"/>
              </a:rPr>
              <a:t>Duke University Health System HRPP 2016 </a:t>
            </a:r>
          </a:p>
        </p:txBody>
      </p:sp>
    </p:spTree>
    <p:extLst>
      <p:ext uri="{BB962C8B-B14F-4D97-AF65-F5344CB8AC3E}">
        <p14:creationId xmlns:p14="http://schemas.microsoft.com/office/powerpoint/2010/main" val="252297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Quality Improvement</a:t>
            </a:r>
          </a:p>
        </p:txBody>
      </p:sp>
      <p:sp>
        <p:nvSpPr>
          <p:cNvPr id="3" name="Content Placeholder 2"/>
          <p:cNvSpPr>
            <a:spLocks noGrp="1"/>
          </p:cNvSpPr>
          <p:nvPr>
            <p:ph idx="1"/>
          </p:nvPr>
        </p:nvSpPr>
        <p:spPr/>
        <p:txBody>
          <a:bodyPr/>
          <a:lstStyle/>
          <a:p>
            <a:r>
              <a:rPr lang="en-US"/>
              <a:t>The key difference between research and QI is that research studies are intended to </a:t>
            </a:r>
            <a:r>
              <a:rPr lang="en-US">
                <a:solidFill>
                  <a:srgbClr val="FF0000"/>
                </a:solidFill>
              </a:rPr>
              <a:t>create new knowledge that can be generalized </a:t>
            </a:r>
            <a:r>
              <a:rPr lang="en-US"/>
              <a:t>to other populations and settings, while QI in health care uses </a:t>
            </a:r>
            <a:r>
              <a:rPr lang="en-US">
                <a:solidFill>
                  <a:srgbClr val="FF0000"/>
                </a:solidFill>
              </a:rPr>
              <a:t>existing knowledge to improve outcomes</a:t>
            </a:r>
            <a:r>
              <a:rPr lang="en-US"/>
              <a:t> within a local institution or setting</a:t>
            </a:r>
          </a:p>
        </p:txBody>
      </p:sp>
      <p:sp>
        <p:nvSpPr>
          <p:cNvPr id="4" name="TextBox 3"/>
          <p:cNvSpPr txBox="1"/>
          <p:nvPr/>
        </p:nvSpPr>
        <p:spPr>
          <a:xfrm>
            <a:off x="3733072" y="3733800"/>
            <a:ext cx="4953728" cy="400110"/>
          </a:xfrm>
          <a:prstGeom prst="rect">
            <a:avLst/>
          </a:prstGeom>
          <a:noFill/>
        </p:spPr>
        <p:txBody>
          <a:bodyPr wrap="none" rtlCol="0">
            <a:spAutoFit/>
          </a:bodyPr>
          <a:lstStyle/>
          <a:p>
            <a:r>
              <a:rPr lang="en-US" sz="2000">
                <a:latin typeface="Constantia" panose="02030602050306030303" pitchFamily="18" charset="0"/>
              </a:rPr>
              <a:t>Duke University Health System HRPP 2016 </a:t>
            </a:r>
          </a:p>
        </p:txBody>
      </p:sp>
    </p:spTree>
    <p:extLst>
      <p:ext uri="{BB962C8B-B14F-4D97-AF65-F5344CB8AC3E}">
        <p14:creationId xmlns:p14="http://schemas.microsoft.com/office/powerpoint/2010/main" val="269572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Quality Improvement</a:t>
            </a:r>
            <a:endParaRPr lang="en-US" sz="4800"/>
          </a:p>
        </p:txBody>
      </p:sp>
      <p:sp>
        <p:nvSpPr>
          <p:cNvPr id="3" name="Content Placeholder 2"/>
          <p:cNvSpPr>
            <a:spLocks noGrp="1"/>
          </p:cNvSpPr>
          <p:nvPr>
            <p:ph idx="1"/>
          </p:nvPr>
        </p:nvSpPr>
        <p:spPr/>
        <p:txBody>
          <a:bodyPr>
            <a:normAutofit/>
          </a:bodyPr>
          <a:lstStyle/>
          <a:p>
            <a:r>
              <a:rPr lang="en-US" sz="2800"/>
              <a:t>Research means a "</a:t>
            </a:r>
            <a:r>
              <a:rPr lang="en-US" sz="2800">
                <a:solidFill>
                  <a:srgbClr val="FF0000"/>
                </a:solidFill>
              </a:rPr>
              <a:t>systematic investigation </a:t>
            </a:r>
            <a:r>
              <a:rPr lang="en-US" sz="2800"/>
              <a:t>… designed to develop or contribute to </a:t>
            </a:r>
            <a:r>
              <a:rPr lang="en-US" sz="2800">
                <a:solidFill>
                  <a:srgbClr val="FF0000"/>
                </a:solidFill>
              </a:rPr>
              <a:t>generalizable knowledge</a:t>
            </a:r>
            <a:r>
              <a:rPr lang="en-US" sz="2800"/>
              <a:t>."</a:t>
            </a:r>
          </a:p>
          <a:p>
            <a:pPr lvl="1"/>
            <a:r>
              <a:rPr lang="en-US" sz="2400"/>
              <a:t>QI does not (in general) create generalizable knowledge …</a:t>
            </a:r>
          </a:p>
          <a:p>
            <a:pPr lvl="3"/>
            <a:r>
              <a:rPr lang="en-US" sz="2400"/>
              <a:t>"activities conducted … whose purposes are limited to </a:t>
            </a:r>
            <a:r>
              <a:rPr lang="en-US" sz="2400">
                <a:solidFill>
                  <a:srgbClr val="FF0000"/>
                </a:solidFill>
              </a:rPr>
              <a:t>implementing a practice to improve quality of patient care</a:t>
            </a:r>
            <a:r>
              <a:rPr lang="en-US" sz="2400"/>
              <a:t>, and </a:t>
            </a:r>
            <a:r>
              <a:rPr lang="en-US" sz="2400">
                <a:solidFill>
                  <a:srgbClr val="FF0000"/>
                </a:solidFill>
              </a:rPr>
              <a:t>collecting patient or provider data for clinical, practical  or administrative purposes</a:t>
            </a:r>
            <a:r>
              <a:rPr lang="en-US" sz="2400"/>
              <a:t> … do not satisfy the definition of 'research' under 45 CFR 46 …" (OHRP Guidance</a:t>
            </a:r>
            <a:r>
              <a:rPr kumimoji="0" lang="en-US" sz="2400" b="0" i="0" u="none" strike="noStrike" kern="1200" cap="none" spc="0" normalizeH="0" baseline="0" noProof="0">
                <a:ln>
                  <a:noFill/>
                </a:ln>
                <a:solidFill>
                  <a:srgbClr val="000000"/>
                </a:solidFill>
                <a:effectLst/>
                <a:uLnTx/>
                <a:uFillTx/>
                <a:latin typeface="Constantia" panose="02030602050306030303" pitchFamily="18" charset="0"/>
                <a:ea typeface="+mn-ea"/>
                <a:cs typeface="+mn-cs"/>
              </a:rPr>
              <a:t>: Quality Improvement Activities FAQs</a:t>
            </a:r>
            <a:r>
              <a:rPr lang="en-US" sz="2400"/>
              <a:t>)</a:t>
            </a:r>
          </a:p>
          <a:p>
            <a:pPr lvl="1">
              <a:lnSpc>
                <a:spcPct val="110000"/>
              </a:lnSpc>
            </a:pPr>
            <a:endParaRPr lang="en-US" sz="2400"/>
          </a:p>
        </p:txBody>
      </p:sp>
    </p:spTree>
    <p:extLst>
      <p:ext uri="{BB962C8B-B14F-4D97-AF65-F5344CB8AC3E}">
        <p14:creationId xmlns:p14="http://schemas.microsoft.com/office/powerpoint/2010/main" val="408329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803D9-EABA-4C13-D80F-26B5D589DECE}"/>
              </a:ext>
            </a:extLst>
          </p:cNvPr>
          <p:cNvSpPr>
            <a:spLocks noGrp="1"/>
          </p:cNvSpPr>
          <p:nvPr>
            <p:ph type="title"/>
          </p:nvPr>
        </p:nvSpPr>
        <p:spPr/>
        <p:txBody>
          <a:bodyPr/>
          <a:lstStyle/>
          <a:p>
            <a:r>
              <a:rPr lang="en-US"/>
              <a:t>Is it HSR or QI?</a:t>
            </a:r>
          </a:p>
        </p:txBody>
      </p:sp>
      <p:pic>
        <p:nvPicPr>
          <p:cNvPr id="3" name="Picture 2">
            <a:extLst>
              <a:ext uri="{FF2B5EF4-FFF2-40B4-BE49-F238E27FC236}">
                <a16:creationId xmlns:a16="http://schemas.microsoft.com/office/drawing/2014/main" id="{EA37E581-658F-9A3A-2C75-4A96EDCA3518}"/>
              </a:ext>
            </a:extLst>
          </p:cNvPr>
          <p:cNvPicPr>
            <a:picLocks noChangeAspect="1"/>
          </p:cNvPicPr>
          <p:nvPr/>
        </p:nvPicPr>
        <p:blipFill>
          <a:blip r:embed="rId2"/>
          <a:stretch>
            <a:fillRect/>
          </a:stretch>
        </p:blipFill>
        <p:spPr>
          <a:xfrm>
            <a:off x="1244600" y="1676400"/>
            <a:ext cx="6654800" cy="4991100"/>
          </a:xfrm>
          <a:prstGeom prst="rect">
            <a:avLst/>
          </a:prstGeom>
        </p:spPr>
      </p:pic>
    </p:spTree>
    <p:extLst>
      <p:ext uri="{BB962C8B-B14F-4D97-AF65-F5344CB8AC3E}">
        <p14:creationId xmlns:p14="http://schemas.microsoft.com/office/powerpoint/2010/main" val="1636815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Characteristics of QI activities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277467"/>
              </p:ext>
            </p:extLst>
          </p:nvPr>
        </p:nvGraphicFramePr>
        <p:xfrm>
          <a:off x="419100" y="1676400"/>
          <a:ext cx="8305800" cy="4724400"/>
        </p:xfrm>
        <a:graphic>
          <a:graphicData uri="http://schemas.openxmlformats.org/drawingml/2006/table">
            <a:tbl>
              <a:tblPr firstRow="1" bandRow="1">
                <a:tableStyleId>{5C22544A-7EE6-4342-B048-85BDC9FD1C3A}</a:tableStyleId>
              </a:tblPr>
              <a:tblGrid>
                <a:gridCol w="1562100">
                  <a:extLst>
                    <a:ext uri="{9D8B030D-6E8A-4147-A177-3AD203B41FA5}">
                      <a16:colId xmlns:a16="http://schemas.microsoft.com/office/drawing/2014/main" val="1823529254"/>
                    </a:ext>
                  </a:extLst>
                </a:gridCol>
                <a:gridCol w="2857500">
                  <a:extLst>
                    <a:ext uri="{9D8B030D-6E8A-4147-A177-3AD203B41FA5}">
                      <a16:colId xmlns:a16="http://schemas.microsoft.com/office/drawing/2014/main" val="1585962678"/>
                    </a:ext>
                  </a:extLst>
                </a:gridCol>
                <a:gridCol w="3886200">
                  <a:extLst>
                    <a:ext uri="{9D8B030D-6E8A-4147-A177-3AD203B41FA5}">
                      <a16:colId xmlns:a16="http://schemas.microsoft.com/office/drawing/2014/main" val="2561509244"/>
                    </a:ext>
                  </a:extLst>
                </a:gridCol>
              </a:tblGrid>
              <a:tr h="370840">
                <a:tc>
                  <a:txBody>
                    <a:bodyPr/>
                    <a:lstStyle/>
                    <a:p>
                      <a:endParaRPr lang="en-US" sz="2000"/>
                    </a:p>
                  </a:txBody>
                  <a:tcPr/>
                </a:tc>
                <a:tc>
                  <a:txBody>
                    <a:bodyPr/>
                    <a:lstStyle/>
                    <a:p>
                      <a:r>
                        <a:rPr lang="en-US" sz="2000"/>
                        <a:t>Human Subjects Research</a:t>
                      </a:r>
                    </a:p>
                  </a:txBody>
                  <a:tcPr/>
                </a:tc>
                <a:tc>
                  <a:txBody>
                    <a:bodyPr/>
                    <a:lstStyle/>
                    <a:p>
                      <a:r>
                        <a:rPr lang="en-US" sz="2000"/>
                        <a:t>Quality Improvement</a:t>
                      </a:r>
                    </a:p>
                  </a:txBody>
                  <a:tcPr/>
                </a:tc>
                <a:extLst>
                  <a:ext uri="{0D108BD9-81ED-4DB2-BD59-A6C34878D82A}">
                    <a16:rowId xmlns:a16="http://schemas.microsoft.com/office/drawing/2014/main" val="803025503"/>
                  </a:ext>
                </a:extLst>
              </a:tr>
              <a:tr h="370840">
                <a:tc>
                  <a:txBody>
                    <a:bodyPr/>
                    <a:lstStyle/>
                    <a:p>
                      <a:r>
                        <a:rPr lang="en-US" sz="2000"/>
                        <a:t>Purpose</a:t>
                      </a:r>
                    </a:p>
                  </a:txBody>
                  <a:tcPr/>
                </a:tc>
                <a:tc>
                  <a:txBody>
                    <a:bodyPr/>
                    <a:lstStyle/>
                    <a:p>
                      <a:r>
                        <a:rPr lang="en-US" sz="2000"/>
                        <a:t>Discover new knowledge; </a:t>
                      </a:r>
                      <a:r>
                        <a:rPr lang="en-US" sz="2000">
                          <a:solidFill>
                            <a:srgbClr val="FF0000"/>
                          </a:solidFill>
                        </a:rPr>
                        <a:t>prove it</a:t>
                      </a:r>
                    </a:p>
                  </a:txBody>
                  <a:tcPr/>
                </a:tc>
                <a:tc>
                  <a:txBody>
                    <a:bodyPr/>
                    <a:lstStyle/>
                    <a:p>
                      <a:r>
                        <a:rPr lang="en-US" sz="2000"/>
                        <a:t>Bring (new) knowledge in daily practice, </a:t>
                      </a:r>
                      <a:r>
                        <a:rPr lang="en-US" sz="2000">
                          <a:solidFill>
                            <a:srgbClr val="FF0000"/>
                          </a:solidFill>
                        </a:rPr>
                        <a:t>operationalize it</a:t>
                      </a:r>
                    </a:p>
                  </a:txBody>
                  <a:tcPr/>
                </a:tc>
                <a:extLst>
                  <a:ext uri="{0D108BD9-81ED-4DB2-BD59-A6C34878D82A}">
                    <a16:rowId xmlns:a16="http://schemas.microsoft.com/office/drawing/2014/main" val="750247055"/>
                  </a:ext>
                </a:extLst>
              </a:tr>
              <a:tr h="370840">
                <a:tc>
                  <a:txBody>
                    <a:bodyPr/>
                    <a:lstStyle/>
                    <a:p>
                      <a:r>
                        <a:rPr lang="en-US" sz="2000"/>
                        <a:t>Starting point</a:t>
                      </a:r>
                    </a:p>
                  </a:txBody>
                  <a:tcPr/>
                </a:tc>
                <a:tc>
                  <a:txBody>
                    <a:bodyPr/>
                    <a:lstStyle/>
                    <a:p>
                      <a:r>
                        <a:rPr lang="en-US" sz="2000">
                          <a:solidFill>
                            <a:srgbClr val="FF0000"/>
                          </a:solidFill>
                        </a:rPr>
                        <a:t>Question or hypothesis</a:t>
                      </a:r>
                    </a:p>
                  </a:txBody>
                  <a:tcPr/>
                </a:tc>
                <a:tc>
                  <a:txBody>
                    <a:bodyPr/>
                    <a:lstStyle/>
                    <a:p>
                      <a:r>
                        <a:rPr lang="en-US" sz="2000">
                          <a:solidFill>
                            <a:srgbClr val="FF0000"/>
                          </a:solidFill>
                        </a:rPr>
                        <a:t>Existing knowledge</a:t>
                      </a:r>
                    </a:p>
                  </a:txBody>
                  <a:tcPr/>
                </a:tc>
                <a:extLst>
                  <a:ext uri="{0D108BD9-81ED-4DB2-BD59-A6C34878D82A}">
                    <a16:rowId xmlns:a16="http://schemas.microsoft.com/office/drawing/2014/main" val="1635547448"/>
                  </a:ext>
                </a:extLst>
              </a:tr>
              <a:tr h="370840">
                <a:tc>
                  <a:txBody>
                    <a:bodyPr/>
                    <a:lstStyle/>
                    <a:p>
                      <a:r>
                        <a:rPr lang="en-US" sz="2000"/>
                        <a:t>Design</a:t>
                      </a:r>
                    </a:p>
                  </a:txBody>
                  <a:tcPr/>
                </a:tc>
                <a:tc>
                  <a:txBody>
                    <a:bodyPr/>
                    <a:lstStyle/>
                    <a:p>
                      <a:r>
                        <a:rPr lang="en-US" sz="2000">
                          <a:solidFill>
                            <a:srgbClr val="FF0000"/>
                          </a:solidFill>
                        </a:rPr>
                        <a:t>Rigid protocol </a:t>
                      </a:r>
                      <a:r>
                        <a:rPr lang="en-US" sz="2000">
                          <a:solidFill>
                            <a:schemeClr val="tx1"/>
                          </a:solidFill>
                        </a:rPr>
                        <a:t>that remains unchanged throughout research</a:t>
                      </a:r>
                    </a:p>
                  </a:txBody>
                  <a:tcPr/>
                </a:tc>
                <a:tc>
                  <a:txBody>
                    <a:bodyPr/>
                    <a:lstStyle/>
                    <a:p>
                      <a:r>
                        <a:rPr lang="en-US" sz="2000">
                          <a:solidFill>
                            <a:srgbClr val="FF0000"/>
                          </a:solidFill>
                        </a:rPr>
                        <a:t>Adaptive, iterative design</a:t>
                      </a:r>
                    </a:p>
                  </a:txBody>
                  <a:tcPr/>
                </a:tc>
                <a:extLst>
                  <a:ext uri="{0D108BD9-81ED-4DB2-BD59-A6C34878D82A}">
                    <a16:rowId xmlns:a16="http://schemas.microsoft.com/office/drawing/2014/main" val="983589929"/>
                  </a:ext>
                </a:extLst>
              </a:tr>
              <a:tr h="370840">
                <a:tc>
                  <a:txBody>
                    <a:bodyPr/>
                    <a:lstStyle/>
                    <a:p>
                      <a:r>
                        <a:rPr lang="en-US" sz="2000"/>
                        <a:t>Tests</a:t>
                      </a:r>
                    </a:p>
                  </a:txBody>
                  <a:tcPr/>
                </a:tc>
                <a:tc>
                  <a:txBody>
                    <a:bodyPr/>
                    <a:lstStyle/>
                    <a:p>
                      <a:r>
                        <a:rPr lang="en-US" sz="2000"/>
                        <a:t>One large "blind" test; minimize data peeking; </a:t>
                      </a:r>
                      <a:r>
                        <a:rPr lang="en-US" sz="2000">
                          <a:solidFill>
                            <a:srgbClr val="FF0000"/>
                          </a:solidFill>
                        </a:rPr>
                        <a:t>control the environment and variables</a:t>
                      </a:r>
                    </a:p>
                  </a:txBody>
                  <a:tcPr/>
                </a:tc>
                <a:tc>
                  <a:txBody>
                    <a:bodyPr/>
                    <a:lstStyle/>
                    <a:p>
                      <a:r>
                        <a:rPr lang="en-US" sz="2000" dirty="0"/>
                        <a:t>Many sequential observable tests; continuous data stream; </a:t>
                      </a:r>
                      <a:r>
                        <a:rPr lang="en-US" sz="2000" dirty="0">
                          <a:solidFill>
                            <a:srgbClr val="FF0000"/>
                          </a:solidFill>
                        </a:rPr>
                        <a:t>monitor how the system responds to interventions in </a:t>
                      </a:r>
                      <a:r>
                        <a:rPr lang="en-US" sz="2000" dirty="0" err="1">
                          <a:solidFill>
                            <a:srgbClr val="FF0000"/>
                          </a:solidFill>
                        </a:rPr>
                        <a:t>realtime</a:t>
                      </a:r>
                      <a:endParaRPr lang="en-US" sz="2000" dirty="0">
                        <a:solidFill>
                          <a:srgbClr val="FF0000"/>
                        </a:solidFill>
                      </a:endParaRPr>
                    </a:p>
                  </a:txBody>
                  <a:tcPr/>
                </a:tc>
                <a:extLst>
                  <a:ext uri="{0D108BD9-81ED-4DB2-BD59-A6C34878D82A}">
                    <a16:rowId xmlns:a16="http://schemas.microsoft.com/office/drawing/2014/main" val="2665342223"/>
                  </a:ext>
                </a:extLst>
              </a:tr>
            </a:tbl>
          </a:graphicData>
        </a:graphic>
      </p:graphicFrame>
      <p:sp>
        <p:nvSpPr>
          <p:cNvPr id="3" name="TextBox 2">
            <a:extLst>
              <a:ext uri="{FF2B5EF4-FFF2-40B4-BE49-F238E27FC236}">
                <a16:creationId xmlns:a16="http://schemas.microsoft.com/office/drawing/2014/main" id="{28527BDC-0BF5-F616-F965-EEF3C279B0F2}"/>
              </a:ext>
            </a:extLst>
          </p:cNvPr>
          <p:cNvSpPr txBox="1"/>
          <p:nvPr/>
        </p:nvSpPr>
        <p:spPr>
          <a:xfrm>
            <a:off x="457200" y="6467819"/>
            <a:ext cx="4158639" cy="369332"/>
          </a:xfrm>
          <a:prstGeom prst="rect">
            <a:avLst/>
          </a:prstGeom>
          <a:noFill/>
        </p:spPr>
        <p:txBody>
          <a:bodyPr wrap="none" rtlCol="0">
            <a:spAutoFit/>
          </a:bodyPr>
          <a:lstStyle/>
          <a:p>
            <a:r>
              <a:rPr lang="en-US" dirty="0">
                <a:latin typeface="Constantia" panose="02030602050306030303" pitchFamily="18" charset="0"/>
              </a:rPr>
              <a:t>Based on Hastings Center Report (2007)</a:t>
            </a:r>
          </a:p>
        </p:txBody>
      </p:sp>
    </p:spTree>
    <p:extLst>
      <p:ext uri="{BB962C8B-B14F-4D97-AF65-F5344CB8AC3E}">
        <p14:creationId xmlns:p14="http://schemas.microsoft.com/office/powerpoint/2010/main" val="561508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Characteristics of QI activities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7168764"/>
              </p:ext>
            </p:extLst>
          </p:nvPr>
        </p:nvGraphicFramePr>
        <p:xfrm>
          <a:off x="419100" y="1676400"/>
          <a:ext cx="8305800" cy="4023360"/>
        </p:xfrm>
        <a:graphic>
          <a:graphicData uri="http://schemas.openxmlformats.org/drawingml/2006/table">
            <a:tbl>
              <a:tblPr firstRow="1" bandRow="1">
                <a:tableStyleId>{5C22544A-7EE6-4342-B048-85BDC9FD1C3A}</a:tableStyleId>
              </a:tblPr>
              <a:tblGrid>
                <a:gridCol w="1562100">
                  <a:extLst>
                    <a:ext uri="{9D8B030D-6E8A-4147-A177-3AD203B41FA5}">
                      <a16:colId xmlns:a16="http://schemas.microsoft.com/office/drawing/2014/main" val="1823529254"/>
                    </a:ext>
                  </a:extLst>
                </a:gridCol>
                <a:gridCol w="2857500">
                  <a:extLst>
                    <a:ext uri="{9D8B030D-6E8A-4147-A177-3AD203B41FA5}">
                      <a16:colId xmlns:a16="http://schemas.microsoft.com/office/drawing/2014/main" val="1585962678"/>
                    </a:ext>
                  </a:extLst>
                </a:gridCol>
                <a:gridCol w="3886200">
                  <a:extLst>
                    <a:ext uri="{9D8B030D-6E8A-4147-A177-3AD203B41FA5}">
                      <a16:colId xmlns:a16="http://schemas.microsoft.com/office/drawing/2014/main" val="2561509244"/>
                    </a:ext>
                  </a:extLst>
                </a:gridCol>
              </a:tblGrid>
              <a:tr h="370840">
                <a:tc>
                  <a:txBody>
                    <a:bodyPr/>
                    <a:lstStyle/>
                    <a:p>
                      <a:endParaRPr lang="en-US" sz="2000"/>
                    </a:p>
                  </a:txBody>
                  <a:tcPr/>
                </a:tc>
                <a:tc>
                  <a:txBody>
                    <a:bodyPr/>
                    <a:lstStyle/>
                    <a:p>
                      <a:r>
                        <a:rPr lang="en-US" sz="2000"/>
                        <a:t>Human Subjects Research</a:t>
                      </a:r>
                    </a:p>
                  </a:txBody>
                  <a:tcPr/>
                </a:tc>
                <a:tc>
                  <a:txBody>
                    <a:bodyPr/>
                    <a:lstStyle/>
                    <a:p>
                      <a:r>
                        <a:rPr lang="en-US" sz="2000"/>
                        <a:t>Quality Improvement</a:t>
                      </a:r>
                    </a:p>
                  </a:txBody>
                  <a:tcPr/>
                </a:tc>
                <a:extLst>
                  <a:ext uri="{0D108BD9-81ED-4DB2-BD59-A6C34878D82A}">
                    <a16:rowId xmlns:a16="http://schemas.microsoft.com/office/drawing/2014/main" val="803025503"/>
                  </a:ext>
                </a:extLst>
              </a:tr>
              <a:tr h="370840">
                <a:tc>
                  <a:txBody>
                    <a:bodyPr/>
                    <a:lstStyle/>
                    <a:p>
                      <a:r>
                        <a:rPr lang="en-US" sz="2000"/>
                        <a:t>Benefits</a:t>
                      </a:r>
                    </a:p>
                  </a:txBody>
                  <a:tcPr/>
                </a:tc>
                <a:tc>
                  <a:txBody>
                    <a:bodyPr/>
                    <a:lstStyle/>
                    <a:p>
                      <a:r>
                        <a:rPr lang="en-US" sz="2000"/>
                        <a:t>May or may not benefit subjects; </a:t>
                      </a:r>
                      <a:r>
                        <a:rPr lang="en-US" sz="2000">
                          <a:solidFill>
                            <a:srgbClr val="FF0000"/>
                          </a:solidFill>
                        </a:rPr>
                        <a:t>intended to benefit future patients</a:t>
                      </a:r>
                    </a:p>
                  </a:txBody>
                  <a:tcPr/>
                </a:tc>
                <a:tc>
                  <a:txBody>
                    <a:bodyPr/>
                    <a:lstStyle/>
                    <a:p>
                      <a:r>
                        <a:rPr lang="en-US" sz="2000">
                          <a:solidFill>
                            <a:srgbClr val="FF0000"/>
                          </a:solidFill>
                        </a:rPr>
                        <a:t>Directly benefits process, system or program</a:t>
                      </a:r>
                      <a:r>
                        <a:rPr lang="en-US" sz="2000"/>
                        <a:t>; may</a:t>
                      </a:r>
                      <a:r>
                        <a:rPr lang="en-US" sz="2000" baseline="0"/>
                        <a:t> or may not benefit current patients</a:t>
                      </a:r>
                      <a:endParaRPr lang="en-US" sz="2000"/>
                    </a:p>
                  </a:txBody>
                  <a:tcPr/>
                </a:tc>
                <a:extLst>
                  <a:ext uri="{0D108BD9-81ED-4DB2-BD59-A6C34878D82A}">
                    <a16:rowId xmlns:a16="http://schemas.microsoft.com/office/drawing/2014/main" val="750247055"/>
                  </a:ext>
                </a:extLst>
              </a:tr>
              <a:tr h="370840">
                <a:tc>
                  <a:txBody>
                    <a:bodyPr/>
                    <a:lstStyle/>
                    <a:p>
                      <a:r>
                        <a:rPr lang="en-US" sz="2000"/>
                        <a:t>Risks</a:t>
                      </a:r>
                    </a:p>
                  </a:txBody>
                  <a:tcPr/>
                </a:tc>
                <a:tc>
                  <a:txBody>
                    <a:bodyPr/>
                    <a:lstStyle/>
                    <a:p>
                      <a:r>
                        <a:rPr lang="en-US" sz="2000">
                          <a:solidFill>
                            <a:srgbClr val="FF0000"/>
                          </a:solidFill>
                        </a:rPr>
                        <a:t>May put subjects at risk</a:t>
                      </a:r>
                    </a:p>
                  </a:txBody>
                  <a:tcPr/>
                </a:tc>
                <a:tc>
                  <a:txBody>
                    <a:bodyPr/>
                    <a:lstStyle/>
                    <a:p>
                      <a:r>
                        <a:rPr lang="en-US" sz="2000">
                          <a:solidFill>
                            <a:srgbClr val="FF0000"/>
                          </a:solidFill>
                        </a:rPr>
                        <a:t>No additional risk to patients </a:t>
                      </a:r>
                      <a:r>
                        <a:rPr lang="en-US" sz="2000"/>
                        <a:t>OR risks are those ordinarily expected when practice changes are implemented within a health care environment</a:t>
                      </a:r>
                    </a:p>
                  </a:txBody>
                  <a:tcPr/>
                </a:tc>
                <a:extLst>
                  <a:ext uri="{0D108BD9-81ED-4DB2-BD59-A6C34878D82A}">
                    <a16:rowId xmlns:a16="http://schemas.microsoft.com/office/drawing/2014/main" val="1635547448"/>
                  </a:ext>
                </a:extLst>
              </a:tr>
              <a:tr h="370840">
                <a:tc>
                  <a:txBody>
                    <a:bodyPr/>
                    <a:lstStyle/>
                    <a:p>
                      <a:r>
                        <a:rPr lang="en-US" sz="2000"/>
                        <a:t>Participant obligation</a:t>
                      </a:r>
                    </a:p>
                  </a:txBody>
                  <a:tcPr/>
                </a:tc>
                <a:tc>
                  <a:txBody>
                    <a:bodyPr/>
                    <a:lstStyle/>
                    <a:p>
                      <a:r>
                        <a:rPr lang="en-US" sz="2000">
                          <a:solidFill>
                            <a:srgbClr val="FF0000"/>
                          </a:solidFill>
                        </a:rPr>
                        <a:t>No obligation</a:t>
                      </a:r>
                    </a:p>
                  </a:txBody>
                  <a:tcPr/>
                </a:tc>
                <a:tc>
                  <a:txBody>
                    <a:bodyPr/>
                    <a:lstStyle/>
                    <a:p>
                      <a:r>
                        <a:rPr lang="en-US" sz="2000">
                          <a:solidFill>
                            <a:srgbClr val="FF0000"/>
                          </a:solidFill>
                        </a:rPr>
                        <a:t>Responsibility to participate</a:t>
                      </a:r>
                      <a:r>
                        <a:rPr lang="en-US" sz="2000" baseline="0">
                          <a:solidFill>
                            <a:srgbClr val="FF0000"/>
                          </a:solidFill>
                        </a:rPr>
                        <a:t> as component of care</a:t>
                      </a:r>
                      <a:endParaRPr lang="en-US" sz="2000">
                        <a:solidFill>
                          <a:srgbClr val="FF0000"/>
                        </a:solidFill>
                      </a:endParaRPr>
                    </a:p>
                  </a:txBody>
                  <a:tcPr/>
                </a:tc>
                <a:extLst>
                  <a:ext uri="{0D108BD9-81ED-4DB2-BD59-A6C34878D82A}">
                    <a16:rowId xmlns:a16="http://schemas.microsoft.com/office/drawing/2014/main" val="983589929"/>
                  </a:ext>
                </a:extLst>
              </a:tr>
            </a:tbl>
          </a:graphicData>
        </a:graphic>
      </p:graphicFrame>
      <p:sp>
        <p:nvSpPr>
          <p:cNvPr id="3" name="TextBox 2">
            <a:extLst>
              <a:ext uri="{FF2B5EF4-FFF2-40B4-BE49-F238E27FC236}">
                <a16:creationId xmlns:a16="http://schemas.microsoft.com/office/drawing/2014/main" id="{CE2EB7A6-BD03-33B8-7E08-3597036F1770}"/>
              </a:ext>
            </a:extLst>
          </p:cNvPr>
          <p:cNvSpPr txBox="1"/>
          <p:nvPr/>
        </p:nvSpPr>
        <p:spPr>
          <a:xfrm>
            <a:off x="446567" y="6271437"/>
            <a:ext cx="4158639" cy="369332"/>
          </a:xfrm>
          <a:prstGeom prst="rect">
            <a:avLst/>
          </a:prstGeom>
          <a:noFill/>
        </p:spPr>
        <p:txBody>
          <a:bodyPr wrap="none" rtlCol="0">
            <a:spAutoFit/>
          </a:bodyPr>
          <a:lstStyle/>
          <a:p>
            <a:r>
              <a:rPr lang="en-US" dirty="0">
                <a:latin typeface="Constantia" panose="02030602050306030303" pitchFamily="18" charset="0"/>
              </a:rPr>
              <a:t>Based on Hastings Center Report (2007)</a:t>
            </a:r>
          </a:p>
        </p:txBody>
      </p:sp>
    </p:spTree>
    <p:extLst>
      <p:ext uri="{BB962C8B-B14F-4D97-AF65-F5344CB8AC3E}">
        <p14:creationId xmlns:p14="http://schemas.microsoft.com/office/powerpoint/2010/main" val="392617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person playing a musical instrument&#10;&#10;Description automatically generated">
            <a:extLst>
              <a:ext uri="{FF2B5EF4-FFF2-40B4-BE49-F238E27FC236}">
                <a16:creationId xmlns:a16="http://schemas.microsoft.com/office/drawing/2014/main" id="{6A080EC0-AA11-E1EC-01BC-173B97AA7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57250"/>
            <a:ext cx="7620000" cy="5143500"/>
          </a:xfrm>
          <a:prstGeom prst="rect">
            <a:avLst/>
          </a:prstGeom>
        </p:spPr>
      </p:pic>
    </p:spTree>
    <p:extLst>
      <p:ext uri="{BB962C8B-B14F-4D97-AF65-F5344CB8AC3E}">
        <p14:creationId xmlns:p14="http://schemas.microsoft.com/office/powerpoint/2010/main" val="4137325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Characteristics of QI activities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9325573"/>
              </p:ext>
            </p:extLst>
          </p:nvPr>
        </p:nvGraphicFramePr>
        <p:xfrm>
          <a:off x="419100" y="1676400"/>
          <a:ext cx="8305800" cy="4419600"/>
        </p:xfrm>
        <a:graphic>
          <a:graphicData uri="http://schemas.openxmlformats.org/drawingml/2006/table">
            <a:tbl>
              <a:tblPr firstRow="1" bandRow="1">
                <a:tableStyleId>{5C22544A-7EE6-4342-B048-85BDC9FD1C3A}</a:tableStyleId>
              </a:tblPr>
              <a:tblGrid>
                <a:gridCol w="1562100">
                  <a:extLst>
                    <a:ext uri="{9D8B030D-6E8A-4147-A177-3AD203B41FA5}">
                      <a16:colId xmlns:a16="http://schemas.microsoft.com/office/drawing/2014/main" val="1823529254"/>
                    </a:ext>
                  </a:extLst>
                </a:gridCol>
                <a:gridCol w="2857500">
                  <a:extLst>
                    <a:ext uri="{9D8B030D-6E8A-4147-A177-3AD203B41FA5}">
                      <a16:colId xmlns:a16="http://schemas.microsoft.com/office/drawing/2014/main" val="1585962678"/>
                    </a:ext>
                  </a:extLst>
                </a:gridCol>
                <a:gridCol w="3886200">
                  <a:extLst>
                    <a:ext uri="{9D8B030D-6E8A-4147-A177-3AD203B41FA5}">
                      <a16:colId xmlns:a16="http://schemas.microsoft.com/office/drawing/2014/main" val="2561509244"/>
                    </a:ext>
                  </a:extLst>
                </a:gridCol>
              </a:tblGrid>
              <a:tr h="370840">
                <a:tc>
                  <a:txBody>
                    <a:bodyPr/>
                    <a:lstStyle/>
                    <a:p>
                      <a:endParaRPr lang="en-US" sz="2000"/>
                    </a:p>
                  </a:txBody>
                  <a:tcPr/>
                </a:tc>
                <a:tc>
                  <a:txBody>
                    <a:bodyPr/>
                    <a:lstStyle/>
                    <a:p>
                      <a:r>
                        <a:rPr lang="en-US" sz="2000"/>
                        <a:t>Human Subjects Research</a:t>
                      </a:r>
                    </a:p>
                  </a:txBody>
                  <a:tcPr/>
                </a:tc>
                <a:tc>
                  <a:txBody>
                    <a:bodyPr/>
                    <a:lstStyle/>
                    <a:p>
                      <a:r>
                        <a:rPr lang="en-US" sz="2000"/>
                        <a:t>Quality Improvement</a:t>
                      </a:r>
                    </a:p>
                  </a:txBody>
                  <a:tcPr/>
                </a:tc>
                <a:extLst>
                  <a:ext uri="{0D108BD9-81ED-4DB2-BD59-A6C34878D82A}">
                    <a16:rowId xmlns:a16="http://schemas.microsoft.com/office/drawing/2014/main" val="803025503"/>
                  </a:ext>
                </a:extLst>
              </a:tr>
              <a:tr h="370840">
                <a:tc>
                  <a:txBody>
                    <a:bodyPr/>
                    <a:lstStyle/>
                    <a:p>
                      <a:r>
                        <a:rPr lang="en-US" sz="2000"/>
                        <a:t>Endpoint</a:t>
                      </a:r>
                    </a:p>
                  </a:txBody>
                  <a:tcPr/>
                </a:tc>
                <a:tc>
                  <a:txBody>
                    <a:bodyPr/>
                    <a:lstStyle/>
                    <a:p>
                      <a:r>
                        <a:rPr lang="en-US" sz="2000">
                          <a:solidFill>
                            <a:srgbClr val="FF0000"/>
                          </a:solidFill>
                        </a:rPr>
                        <a:t>Answer a research question</a:t>
                      </a:r>
                    </a:p>
                    <a:p>
                      <a:endParaRPr lang="en-US" sz="2000">
                        <a:solidFill>
                          <a:srgbClr val="FF0000"/>
                        </a:solidFill>
                      </a:endParaRPr>
                    </a:p>
                  </a:txBody>
                  <a:tcPr/>
                </a:tc>
                <a:tc>
                  <a:txBody>
                    <a:bodyPr/>
                    <a:lstStyle/>
                    <a:p>
                      <a:r>
                        <a:rPr lang="en-US" sz="2000">
                          <a:solidFill>
                            <a:srgbClr val="FF0000"/>
                          </a:solidFill>
                        </a:rPr>
                        <a:t>Improve a program, process or system</a:t>
                      </a:r>
                    </a:p>
                  </a:txBody>
                  <a:tcPr/>
                </a:tc>
                <a:extLst>
                  <a:ext uri="{0D108BD9-81ED-4DB2-BD59-A6C34878D82A}">
                    <a16:rowId xmlns:a16="http://schemas.microsoft.com/office/drawing/2014/main" val="750247055"/>
                  </a:ext>
                </a:extLst>
              </a:tr>
              <a:tr h="370840">
                <a:tc>
                  <a:txBody>
                    <a:bodyPr/>
                    <a:lstStyle/>
                    <a:p>
                      <a:r>
                        <a:rPr lang="en-US" sz="2000"/>
                        <a:t>Analysis</a:t>
                      </a:r>
                    </a:p>
                  </a:txBody>
                  <a:tcPr/>
                </a:tc>
                <a:tc>
                  <a:txBody>
                    <a:bodyPr/>
                    <a:lstStyle/>
                    <a:p>
                      <a:r>
                        <a:rPr lang="en-US" sz="2000">
                          <a:solidFill>
                            <a:srgbClr val="FF0000"/>
                          </a:solidFill>
                        </a:rPr>
                        <a:t>Statistically prove or disprove a hypothesis</a:t>
                      </a:r>
                    </a:p>
                  </a:txBody>
                  <a:tcPr/>
                </a:tc>
                <a:tc>
                  <a:txBody>
                    <a:bodyPr/>
                    <a:lstStyle/>
                    <a:p>
                      <a:r>
                        <a:rPr lang="en-US" sz="2000">
                          <a:solidFill>
                            <a:srgbClr val="FF0000"/>
                          </a:solidFill>
                        </a:rPr>
                        <a:t>Compare program, process or system to established standards</a:t>
                      </a:r>
                    </a:p>
                  </a:txBody>
                  <a:tcPr/>
                </a:tc>
                <a:extLst>
                  <a:ext uri="{0D108BD9-81ED-4DB2-BD59-A6C34878D82A}">
                    <a16:rowId xmlns:a16="http://schemas.microsoft.com/office/drawing/2014/main" val="1635547448"/>
                  </a:ext>
                </a:extLst>
              </a:tr>
              <a:tr h="370840">
                <a:tc>
                  <a:txBody>
                    <a:bodyPr/>
                    <a:lstStyle/>
                    <a:p>
                      <a:r>
                        <a:rPr lang="en-US" sz="2000"/>
                        <a:t>Adoption of findings</a:t>
                      </a:r>
                    </a:p>
                  </a:txBody>
                  <a:tcPr/>
                </a:tc>
                <a:tc>
                  <a:txBody>
                    <a:bodyPr/>
                    <a:lstStyle/>
                    <a:p>
                      <a:r>
                        <a:rPr lang="en-US" sz="2000"/>
                        <a:t>Usually </a:t>
                      </a:r>
                      <a:r>
                        <a:rPr lang="en-US" sz="2000">
                          <a:solidFill>
                            <a:srgbClr val="FF0000"/>
                          </a:solidFill>
                        </a:rPr>
                        <a:t>little urgency </a:t>
                      </a:r>
                      <a:r>
                        <a:rPr lang="en-US" sz="2000"/>
                        <a:t>to disseminate results quickly</a:t>
                      </a:r>
                    </a:p>
                  </a:txBody>
                  <a:tcPr/>
                </a:tc>
                <a:tc>
                  <a:txBody>
                    <a:bodyPr/>
                    <a:lstStyle/>
                    <a:p>
                      <a:r>
                        <a:rPr lang="en-US" sz="2000">
                          <a:solidFill>
                            <a:srgbClr val="FF0000"/>
                          </a:solidFill>
                        </a:rPr>
                        <a:t>Results rapidly adopted </a:t>
                      </a:r>
                      <a:r>
                        <a:rPr lang="en-US" sz="2000"/>
                        <a:t>into local care delivery</a:t>
                      </a:r>
                    </a:p>
                  </a:txBody>
                  <a:tcPr/>
                </a:tc>
                <a:extLst>
                  <a:ext uri="{0D108BD9-81ED-4DB2-BD59-A6C34878D82A}">
                    <a16:rowId xmlns:a16="http://schemas.microsoft.com/office/drawing/2014/main" val="983589929"/>
                  </a:ext>
                </a:extLst>
              </a:tr>
              <a:tr h="370840">
                <a:tc>
                  <a:txBody>
                    <a:bodyPr/>
                    <a:lstStyle/>
                    <a:p>
                      <a:r>
                        <a:rPr lang="en-US" sz="2000"/>
                        <a:t>Publication</a:t>
                      </a:r>
                    </a:p>
                  </a:txBody>
                  <a:tcPr/>
                </a:tc>
                <a:tc>
                  <a:txBody>
                    <a:bodyPr/>
                    <a:lstStyle/>
                    <a:p>
                      <a:r>
                        <a:rPr lang="en-US" sz="2000">
                          <a:solidFill>
                            <a:schemeClr val="tx1"/>
                          </a:solidFill>
                        </a:rPr>
                        <a:t>Investigator </a:t>
                      </a:r>
                      <a:r>
                        <a:rPr lang="en-US" sz="2000">
                          <a:solidFill>
                            <a:srgbClr val="FF0000"/>
                          </a:solidFill>
                        </a:rPr>
                        <a:t>obligated to share </a:t>
                      </a:r>
                      <a:r>
                        <a:rPr lang="en-US" sz="2000">
                          <a:solidFill>
                            <a:schemeClr val="tx1"/>
                          </a:solidFill>
                        </a:rPr>
                        <a:t>results</a:t>
                      </a:r>
                    </a:p>
                  </a:txBody>
                  <a:tcPr/>
                </a:tc>
                <a:tc>
                  <a:txBody>
                    <a:bodyPr/>
                    <a:lstStyle/>
                    <a:p>
                      <a:r>
                        <a:rPr lang="en-US" sz="2000">
                          <a:solidFill>
                            <a:schemeClr val="tx1"/>
                          </a:solidFill>
                        </a:rPr>
                        <a:t>QI practitioners </a:t>
                      </a:r>
                      <a:r>
                        <a:rPr lang="en-US" sz="2000">
                          <a:solidFill>
                            <a:srgbClr val="FF0000"/>
                          </a:solidFill>
                        </a:rPr>
                        <a:t>encouraged to share </a:t>
                      </a:r>
                      <a:r>
                        <a:rPr lang="en-US" sz="2000">
                          <a:solidFill>
                            <a:schemeClr val="tx1"/>
                          </a:solidFill>
                        </a:rPr>
                        <a:t>systematic reporting of insights</a:t>
                      </a:r>
                    </a:p>
                  </a:txBody>
                  <a:tcPr/>
                </a:tc>
                <a:extLst>
                  <a:ext uri="{0D108BD9-81ED-4DB2-BD59-A6C34878D82A}">
                    <a16:rowId xmlns:a16="http://schemas.microsoft.com/office/drawing/2014/main" val="3638596091"/>
                  </a:ext>
                </a:extLst>
              </a:tr>
            </a:tbl>
          </a:graphicData>
        </a:graphic>
      </p:graphicFrame>
      <p:sp>
        <p:nvSpPr>
          <p:cNvPr id="3" name="TextBox 2">
            <a:extLst>
              <a:ext uri="{FF2B5EF4-FFF2-40B4-BE49-F238E27FC236}">
                <a16:creationId xmlns:a16="http://schemas.microsoft.com/office/drawing/2014/main" id="{51EC3D67-8441-FD32-9015-AE9B7B4B2F0B}"/>
              </a:ext>
            </a:extLst>
          </p:cNvPr>
          <p:cNvSpPr txBox="1"/>
          <p:nvPr/>
        </p:nvSpPr>
        <p:spPr>
          <a:xfrm>
            <a:off x="446567" y="6271437"/>
            <a:ext cx="4158639" cy="369332"/>
          </a:xfrm>
          <a:prstGeom prst="rect">
            <a:avLst/>
          </a:prstGeom>
          <a:noFill/>
        </p:spPr>
        <p:txBody>
          <a:bodyPr wrap="none" rtlCol="0">
            <a:spAutoFit/>
          </a:bodyPr>
          <a:lstStyle/>
          <a:p>
            <a:r>
              <a:rPr lang="en-US" dirty="0">
                <a:latin typeface="Constantia" panose="02030602050306030303" pitchFamily="18" charset="0"/>
              </a:rPr>
              <a:t>Based on Hastings Center Report (2007)</a:t>
            </a:r>
          </a:p>
        </p:txBody>
      </p:sp>
    </p:spTree>
    <p:extLst>
      <p:ext uri="{BB962C8B-B14F-4D97-AF65-F5344CB8AC3E}">
        <p14:creationId xmlns:p14="http://schemas.microsoft.com/office/powerpoint/2010/main" val="817526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322821-BDEE-C1A7-9979-393621968DFC}"/>
              </a:ext>
            </a:extLst>
          </p:cNvPr>
          <p:cNvPicPr>
            <a:picLocks noChangeAspect="1"/>
          </p:cNvPicPr>
          <p:nvPr/>
        </p:nvPicPr>
        <p:blipFill>
          <a:blip r:embed="rId2"/>
          <a:stretch>
            <a:fillRect/>
          </a:stretch>
        </p:blipFill>
        <p:spPr>
          <a:xfrm>
            <a:off x="737652" y="1014075"/>
            <a:ext cx="7668695" cy="4829849"/>
          </a:xfrm>
          <a:prstGeom prst="rect">
            <a:avLst/>
          </a:prstGeom>
        </p:spPr>
      </p:pic>
    </p:spTree>
    <p:extLst>
      <p:ext uri="{BB962C8B-B14F-4D97-AF65-F5344CB8AC3E}">
        <p14:creationId xmlns:p14="http://schemas.microsoft.com/office/powerpoint/2010/main" val="1855684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210E4C-BCA3-19C1-16AE-869DB5601D76}"/>
              </a:ext>
            </a:extLst>
          </p:cNvPr>
          <p:cNvPicPr>
            <a:picLocks noChangeAspect="1"/>
          </p:cNvPicPr>
          <p:nvPr/>
        </p:nvPicPr>
        <p:blipFill>
          <a:blip r:embed="rId2"/>
          <a:stretch>
            <a:fillRect/>
          </a:stretch>
        </p:blipFill>
        <p:spPr>
          <a:xfrm>
            <a:off x="0" y="1050106"/>
            <a:ext cx="9144000" cy="4757788"/>
          </a:xfrm>
          <a:prstGeom prst="rect">
            <a:avLst/>
          </a:prstGeom>
        </p:spPr>
      </p:pic>
    </p:spTree>
    <p:extLst>
      <p:ext uri="{BB962C8B-B14F-4D97-AF65-F5344CB8AC3E}">
        <p14:creationId xmlns:p14="http://schemas.microsoft.com/office/powerpoint/2010/main" val="3527638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Characteristics of QI activities</a:t>
            </a:r>
            <a:br>
              <a:rPr lang="en-US"/>
            </a:br>
            <a:r>
              <a:rPr lang="en-US" sz="2400"/>
              <a:t>UNMC HRPP Policy 1.7</a:t>
            </a:r>
          </a:p>
        </p:txBody>
      </p:sp>
      <p:sp>
        <p:nvSpPr>
          <p:cNvPr id="3" name="Content Placeholder 2"/>
          <p:cNvSpPr>
            <a:spLocks noGrp="1"/>
          </p:cNvSpPr>
          <p:nvPr>
            <p:ph idx="1"/>
          </p:nvPr>
        </p:nvSpPr>
        <p:spPr/>
        <p:txBody>
          <a:bodyPr/>
          <a:lstStyle/>
          <a:p>
            <a:r>
              <a:rPr lang="en-US" sz="2400" dirty="0"/>
              <a:t>The activity is intended to </a:t>
            </a:r>
            <a:r>
              <a:rPr lang="en-US" sz="2400" dirty="0">
                <a:solidFill>
                  <a:srgbClr val="FF0000"/>
                </a:solidFill>
              </a:rPr>
              <a:t>improve the process/delivery of care within a specific health care setting</a:t>
            </a:r>
          </a:p>
          <a:p>
            <a:r>
              <a:rPr lang="en-US" sz="2400" dirty="0"/>
              <a:t>The activity is intended to evaluate current practice and/or attempt to improve it based upon </a:t>
            </a:r>
            <a:r>
              <a:rPr lang="en-US" sz="2400" dirty="0">
                <a:solidFill>
                  <a:srgbClr val="FF0000"/>
                </a:solidFill>
              </a:rPr>
              <a:t>existing knowledge</a:t>
            </a:r>
          </a:p>
          <a:p>
            <a:r>
              <a:rPr lang="en-US" sz="2400" dirty="0"/>
              <a:t>There is </a:t>
            </a:r>
            <a:r>
              <a:rPr lang="en-US" sz="2400" dirty="0">
                <a:solidFill>
                  <a:srgbClr val="FF0000"/>
                </a:solidFill>
              </a:rPr>
              <a:t>sufficient existing evidence </a:t>
            </a:r>
            <a:r>
              <a:rPr lang="en-US" sz="2400" dirty="0"/>
              <a:t>to support implementing this activity to create practice change</a:t>
            </a:r>
          </a:p>
          <a:p>
            <a:r>
              <a:rPr lang="en-US" sz="2400" dirty="0"/>
              <a:t>The activity is </a:t>
            </a:r>
            <a:r>
              <a:rPr lang="en-US" sz="2400" dirty="0">
                <a:solidFill>
                  <a:srgbClr val="FF0000"/>
                </a:solidFill>
              </a:rPr>
              <a:t>conducted by clinicians and staff* who provide care or are responsible for the practice change </a:t>
            </a:r>
            <a:r>
              <a:rPr lang="en-US" sz="2400" dirty="0"/>
              <a:t>in the institutions where the activity will take place</a:t>
            </a:r>
          </a:p>
        </p:txBody>
      </p:sp>
      <p:sp>
        <p:nvSpPr>
          <p:cNvPr id="4" name="TextBox 3"/>
          <p:cNvSpPr txBox="1"/>
          <p:nvPr/>
        </p:nvSpPr>
        <p:spPr>
          <a:xfrm>
            <a:off x="4584700" y="5562600"/>
            <a:ext cx="2878096" cy="461665"/>
          </a:xfrm>
          <a:prstGeom prst="rect">
            <a:avLst/>
          </a:prstGeom>
          <a:noFill/>
        </p:spPr>
        <p:txBody>
          <a:bodyPr wrap="none" rtlCol="0">
            <a:spAutoFit/>
          </a:bodyPr>
          <a:lstStyle/>
          <a:p>
            <a:r>
              <a:rPr lang="en-US" sz="2400">
                <a:latin typeface="Constantia" panose="02030602050306030303" pitchFamily="18" charset="0"/>
              </a:rPr>
              <a:t>* including students</a:t>
            </a:r>
          </a:p>
        </p:txBody>
      </p:sp>
    </p:spTree>
    <p:extLst>
      <p:ext uri="{BB962C8B-B14F-4D97-AF65-F5344CB8AC3E}">
        <p14:creationId xmlns:p14="http://schemas.microsoft.com/office/powerpoint/2010/main" val="3194932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Characteristics of QI activities</a:t>
            </a:r>
            <a:br>
              <a:rPr lang="en-US"/>
            </a:br>
            <a:r>
              <a:rPr lang="en-US" sz="2400"/>
              <a:t>UNMC HRPP Policy 1.7</a:t>
            </a:r>
            <a:endParaRPr lang="en-US"/>
          </a:p>
        </p:txBody>
      </p:sp>
      <p:sp>
        <p:nvSpPr>
          <p:cNvPr id="3" name="Content Placeholder 2"/>
          <p:cNvSpPr>
            <a:spLocks noGrp="1"/>
          </p:cNvSpPr>
          <p:nvPr>
            <p:ph idx="1"/>
          </p:nvPr>
        </p:nvSpPr>
        <p:spPr/>
        <p:txBody>
          <a:bodyPr/>
          <a:lstStyle/>
          <a:p>
            <a:r>
              <a:rPr lang="en-US" sz="2400"/>
              <a:t>The methods for the activity are </a:t>
            </a:r>
            <a:r>
              <a:rPr lang="en-US" sz="2400">
                <a:solidFill>
                  <a:srgbClr val="FF0000"/>
                </a:solidFill>
              </a:rPr>
              <a:t>flexible</a:t>
            </a:r>
            <a:r>
              <a:rPr lang="en-US" sz="2400"/>
              <a:t> and include approaches to evaluate </a:t>
            </a:r>
            <a:r>
              <a:rPr lang="en-US" sz="2400">
                <a:solidFill>
                  <a:srgbClr val="FF0000"/>
                </a:solidFill>
              </a:rPr>
              <a:t>rapid and incremental changes</a:t>
            </a:r>
          </a:p>
          <a:p>
            <a:r>
              <a:rPr lang="en-US" sz="2400"/>
              <a:t>The activity will involve a </a:t>
            </a:r>
            <a:r>
              <a:rPr lang="en-US" sz="2400">
                <a:solidFill>
                  <a:srgbClr val="FF0000"/>
                </a:solidFill>
              </a:rPr>
              <a:t>sample of the population (patients/participants) ordinarily seen in the institution </a:t>
            </a:r>
            <a:r>
              <a:rPr lang="en-US" sz="2400"/>
              <a:t>where the activity will take place</a:t>
            </a:r>
          </a:p>
          <a:p>
            <a:r>
              <a:rPr lang="en-US" sz="2400"/>
              <a:t>The planned activity will </a:t>
            </a:r>
            <a:r>
              <a:rPr lang="en-US" sz="2400">
                <a:solidFill>
                  <a:srgbClr val="FF0000"/>
                </a:solidFill>
              </a:rPr>
              <a:t>only require consent that is already obtained in clinical practice</a:t>
            </a:r>
            <a:r>
              <a:rPr lang="en-US" sz="2400"/>
              <a:t>, and could be considered </a:t>
            </a:r>
            <a:r>
              <a:rPr lang="en-US" sz="2400">
                <a:solidFill>
                  <a:srgbClr val="FF0000"/>
                </a:solidFill>
              </a:rPr>
              <a:t>part of the usual care</a:t>
            </a:r>
          </a:p>
        </p:txBody>
      </p:sp>
    </p:spTree>
    <p:extLst>
      <p:ext uri="{BB962C8B-B14F-4D97-AF65-F5344CB8AC3E}">
        <p14:creationId xmlns:p14="http://schemas.microsoft.com/office/powerpoint/2010/main" val="4176456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Characteristics of QI activities</a:t>
            </a:r>
            <a:br>
              <a:rPr lang="en-US"/>
            </a:br>
            <a:r>
              <a:rPr lang="en-US" sz="2400"/>
              <a:t>UNMC HRPP Policy 1.7</a:t>
            </a:r>
            <a:endParaRPr lang="en-US"/>
          </a:p>
        </p:txBody>
      </p:sp>
      <p:sp>
        <p:nvSpPr>
          <p:cNvPr id="3" name="Content Placeholder 2"/>
          <p:cNvSpPr>
            <a:spLocks noGrp="1"/>
          </p:cNvSpPr>
          <p:nvPr>
            <p:ph idx="1"/>
          </p:nvPr>
        </p:nvSpPr>
        <p:spPr/>
        <p:txBody>
          <a:bodyPr/>
          <a:lstStyle/>
          <a:p>
            <a:r>
              <a:rPr lang="en-US" sz="2400"/>
              <a:t>Future patients/participants at the institution where the planned activity will be implemented will potentially benefit from the project</a:t>
            </a:r>
          </a:p>
          <a:p>
            <a:r>
              <a:rPr lang="en-US" sz="2400"/>
              <a:t>The </a:t>
            </a:r>
            <a:r>
              <a:rPr lang="en-US" sz="2400">
                <a:solidFill>
                  <a:srgbClr val="FF0000"/>
                </a:solidFill>
              </a:rPr>
              <a:t>risk to patients/participants is no greater than what is involved in the care they are already receiving OR risks of participating in the activity can be considered acceptable or ordinarily expected when practice changes are implemented within a health care environment</a:t>
            </a:r>
          </a:p>
          <a:p>
            <a:endParaRPr lang="en-US"/>
          </a:p>
          <a:p>
            <a:endParaRPr lang="en-US"/>
          </a:p>
        </p:txBody>
      </p:sp>
      <p:sp>
        <p:nvSpPr>
          <p:cNvPr id="4" name="TextBox 3"/>
          <p:cNvSpPr txBox="1"/>
          <p:nvPr/>
        </p:nvSpPr>
        <p:spPr>
          <a:xfrm>
            <a:off x="3090751" y="5029200"/>
            <a:ext cx="5603137" cy="707886"/>
          </a:xfrm>
          <a:prstGeom prst="rect">
            <a:avLst/>
          </a:prstGeom>
          <a:noFill/>
        </p:spPr>
        <p:txBody>
          <a:bodyPr wrap="none" rtlCol="0">
            <a:spAutoFit/>
          </a:bodyPr>
          <a:lstStyle/>
          <a:p>
            <a:r>
              <a:rPr lang="en-US" sz="2000">
                <a:latin typeface="Constantia" panose="02030602050306030303" pitchFamily="18" charset="0"/>
              </a:rPr>
              <a:t>UNMC HRPP Policy 1.7: Investigational Activities</a:t>
            </a:r>
          </a:p>
          <a:p>
            <a:r>
              <a:rPr lang="en-US" sz="2000">
                <a:latin typeface="Constantia" panose="02030602050306030303" pitchFamily="18" charset="0"/>
              </a:rPr>
              <a:t>(modeled after Oregon State University policy)</a:t>
            </a:r>
          </a:p>
        </p:txBody>
      </p:sp>
    </p:spTree>
    <p:extLst>
      <p:ext uri="{BB962C8B-B14F-4D97-AF65-F5344CB8AC3E}">
        <p14:creationId xmlns:p14="http://schemas.microsoft.com/office/powerpoint/2010/main" val="2168335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6AC47-3199-E0E8-FD58-AA0B9BAC65CB}"/>
              </a:ext>
            </a:extLst>
          </p:cNvPr>
          <p:cNvSpPr>
            <a:spLocks noGrp="1"/>
          </p:cNvSpPr>
          <p:nvPr>
            <p:ph type="title"/>
          </p:nvPr>
        </p:nvSpPr>
        <p:spPr/>
        <p:txBody>
          <a:bodyPr/>
          <a:lstStyle/>
          <a:p>
            <a:r>
              <a:rPr lang="en-US"/>
              <a:t>HSR vs QI </a:t>
            </a:r>
          </a:p>
        </p:txBody>
      </p:sp>
      <p:sp>
        <p:nvSpPr>
          <p:cNvPr id="3" name="Content Placeholder 2">
            <a:extLst>
              <a:ext uri="{FF2B5EF4-FFF2-40B4-BE49-F238E27FC236}">
                <a16:creationId xmlns:a16="http://schemas.microsoft.com/office/drawing/2014/main" id="{85554074-D452-3B5D-1C3D-C51B8501C408}"/>
              </a:ext>
            </a:extLst>
          </p:cNvPr>
          <p:cNvSpPr>
            <a:spLocks noGrp="1"/>
          </p:cNvSpPr>
          <p:nvPr>
            <p:ph idx="1"/>
          </p:nvPr>
        </p:nvSpPr>
        <p:spPr/>
        <p:txBody>
          <a:bodyPr/>
          <a:lstStyle/>
          <a:p>
            <a:r>
              <a:rPr lang="en-US" sz="2800"/>
              <a:t>What about publication? Does that make the activity "generalizable"?</a:t>
            </a:r>
          </a:p>
          <a:p>
            <a:pPr lvl="1"/>
            <a:r>
              <a:rPr lang="en-US" sz="2400"/>
              <a:t>it depends …</a:t>
            </a:r>
          </a:p>
          <a:p>
            <a:pPr lvl="2"/>
            <a:r>
              <a:rPr lang="en-US" sz="2400"/>
              <a:t>publication of specific results of the QI project (how well it worked) probably does not constitute research</a:t>
            </a:r>
          </a:p>
          <a:p>
            <a:pPr lvl="2"/>
            <a:r>
              <a:rPr lang="en-US" sz="2400"/>
              <a:t>publication of methods utilized to achieve improvement in a process or program perhaps does …</a:t>
            </a:r>
          </a:p>
        </p:txBody>
      </p:sp>
    </p:spTree>
    <p:extLst>
      <p:ext uri="{BB962C8B-B14F-4D97-AF65-F5344CB8AC3E}">
        <p14:creationId xmlns:p14="http://schemas.microsoft.com/office/powerpoint/2010/main" val="2762790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6AC47-3199-E0E8-FD58-AA0B9BAC65CB}"/>
              </a:ext>
            </a:extLst>
          </p:cNvPr>
          <p:cNvSpPr>
            <a:spLocks noGrp="1"/>
          </p:cNvSpPr>
          <p:nvPr>
            <p:ph type="title"/>
          </p:nvPr>
        </p:nvSpPr>
        <p:spPr/>
        <p:txBody>
          <a:bodyPr/>
          <a:lstStyle/>
          <a:p>
            <a:r>
              <a:rPr lang="en-US"/>
              <a:t>HSR vs QI </a:t>
            </a:r>
          </a:p>
        </p:txBody>
      </p:sp>
      <p:sp>
        <p:nvSpPr>
          <p:cNvPr id="3" name="Content Placeholder 2">
            <a:extLst>
              <a:ext uri="{FF2B5EF4-FFF2-40B4-BE49-F238E27FC236}">
                <a16:creationId xmlns:a16="http://schemas.microsoft.com/office/drawing/2014/main" id="{85554074-D452-3B5D-1C3D-C51B8501C408}"/>
              </a:ext>
            </a:extLst>
          </p:cNvPr>
          <p:cNvSpPr>
            <a:spLocks noGrp="1"/>
          </p:cNvSpPr>
          <p:nvPr>
            <p:ph idx="1"/>
          </p:nvPr>
        </p:nvSpPr>
        <p:spPr/>
        <p:txBody>
          <a:bodyPr>
            <a:normAutofit/>
          </a:bodyPr>
          <a:lstStyle/>
          <a:p>
            <a:r>
              <a:rPr lang="en-US" sz="2800" dirty="0"/>
              <a:t>What about publication? Does publication make the activity "research"?</a:t>
            </a:r>
          </a:p>
          <a:p>
            <a:pPr lvl="1"/>
            <a:r>
              <a:rPr lang="en-US" sz="2400" dirty="0"/>
              <a:t>"Even when a procedure applied in practice may benefit some other person, </a:t>
            </a:r>
            <a:r>
              <a:rPr lang="en-US" sz="2400" dirty="0">
                <a:solidFill>
                  <a:srgbClr val="FF0000"/>
                </a:solidFill>
              </a:rPr>
              <a:t>it remains an intervention designed to enhance the well-being of a particular individual or groups of individuals</a:t>
            </a:r>
            <a:r>
              <a:rPr lang="en-US" sz="2400" dirty="0"/>
              <a:t>; thus, it is practice [and not] research …" (Belmont Report, 1979)</a:t>
            </a:r>
          </a:p>
          <a:p>
            <a:pPr lvl="1"/>
            <a:r>
              <a:rPr lang="en-US" sz="2400" dirty="0"/>
              <a:t>Since QI is fundamentally "a procedure applied in practice" to "enhance the well being of particular group of  individuals", publication need not make it "research" </a:t>
            </a:r>
            <a:r>
              <a:rPr lang="en-US" sz="2400" dirty="0">
                <a:solidFill>
                  <a:srgbClr val="FF0000"/>
                </a:solidFill>
              </a:rPr>
              <a:t>unless it includes other elements of research</a:t>
            </a:r>
          </a:p>
        </p:txBody>
      </p:sp>
    </p:spTree>
    <p:extLst>
      <p:ext uri="{BB962C8B-B14F-4D97-AF65-F5344CB8AC3E}">
        <p14:creationId xmlns:p14="http://schemas.microsoft.com/office/powerpoint/2010/main" val="2078328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Quality improvement</a:t>
            </a:r>
          </a:p>
        </p:txBody>
      </p:sp>
      <p:sp>
        <p:nvSpPr>
          <p:cNvPr id="3" name="Content Placeholder 2"/>
          <p:cNvSpPr>
            <a:spLocks noGrp="1"/>
          </p:cNvSpPr>
          <p:nvPr>
            <p:ph idx="1"/>
          </p:nvPr>
        </p:nvSpPr>
        <p:spPr/>
        <p:txBody>
          <a:bodyPr/>
          <a:lstStyle/>
          <a:p>
            <a:r>
              <a:rPr lang="en-US" sz="2800"/>
              <a:t>Are there QI activities that are also research?</a:t>
            </a:r>
          </a:p>
          <a:p>
            <a:pPr lvl="1"/>
            <a:r>
              <a:rPr lang="en-US" sz="2400"/>
              <a:t>"if a project involves introducing an </a:t>
            </a:r>
            <a:r>
              <a:rPr lang="en-US" sz="2400">
                <a:solidFill>
                  <a:srgbClr val="FF0000"/>
                </a:solidFill>
              </a:rPr>
              <a:t>untested clinical intervention</a:t>
            </a:r>
            <a:r>
              <a:rPr lang="en-US" sz="2400"/>
              <a:t> for purposes which include not only improving the quality of care but also collecting information about patient outcomes </a:t>
            </a:r>
            <a:r>
              <a:rPr lang="en-US" sz="2400">
                <a:solidFill>
                  <a:srgbClr val="FF0000"/>
                </a:solidFill>
              </a:rPr>
              <a:t>for the purpose of establishing scientific evidence to determine how well the intervention achieves its intended results</a:t>
            </a:r>
            <a:r>
              <a:rPr lang="en-US" sz="2400"/>
              <a:t>, that quality improvement project may also constitute nonexempt human subjects research"</a:t>
            </a:r>
          </a:p>
        </p:txBody>
      </p:sp>
      <p:sp>
        <p:nvSpPr>
          <p:cNvPr id="4" name="TextBox 3"/>
          <p:cNvSpPr txBox="1"/>
          <p:nvPr/>
        </p:nvSpPr>
        <p:spPr>
          <a:xfrm>
            <a:off x="4876800" y="5257800"/>
            <a:ext cx="3581400"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onstantia" panose="02030602050306030303" pitchFamily="18" charset="0"/>
                <a:ea typeface="+mn-ea"/>
                <a:cs typeface="+mn-cs"/>
              </a:rPr>
              <a:t>OHRP Guidance: Quality Improvement Activities FAQs</a:t>
            </a:r>
          </a:p>
        </p:txBody>
      </p:sp>
    </p:spTree>
    <p:extLst>
      <p:ext uri="{BB962C8B-B14F-4D97-AF65-F5344CB8AC3E}">
        <p14:creationId xmlns:p14="http://schemas.microsoft.com/office/powerpoint/2010/main" val="2582414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a:t>Characteristics of activities which are</a:t>
            </a:r>
            <a:br>
              <a:rPr lang="en-US" sz="3200"/>
            </a:br>
            <a:r>
              <a:rPr lang="en-US" sz="3200"/>
              <a:t>both QI and research</a:t>
            </a:r>
          </a:p>
        </p:txBody>
      </p:sp>
      <p:sp>
        <p:nvSpPr>
          <p:cNvPr id="3" name="Content Placeholder 2"/>
          <p:cNvSpPr>
            <a:spLocks noGrp="1"/>
          </p:cNvSpPr>
          <p:nvPr>
            <p:ph idx="1"/>
          </p:nvPr>
        </p:nvSpPr>
        <p:spPr/>
        <p:txBody>
          <a:bodyPr>
            <a:normAutofit/>
          </a:bodyPr>
          <a:lstStyle/>
          <a:p>
            <a:r>
              <a:rPr lang="en-US"/>
              <a:t>Testing of issues that go beyond current knowledge based on science and experience, such as new treatments</a:t>
            </a:r>
          </a:p>
          <a:p>
            <a:r>
              <a:rPr lang="en-US"/>
              <a:t>Random allocation into different intervention groups</a:t>
            </a:r>
          </a:p>
          <a:p>
            <a:r>
              <a:rPr lang="en-US"/>
              <a:t>Deliberately delayed feedback of data from monitoring the implementation of changes, especially if this is done to avoid biasing the interpretation of data</a:t>
            </a:r>
          </a:p>
          <a:p>
            <a:r>
              <a:rPr lang="en-US"/>
              <a:t>Involvement in key project roles of researchers who have no ongoing commitment to improvement in local care</a:t>
            </a:r>
          </a:p>
          <a:p>
            <a:r>
              <a:rPr lang="en-US"/>
              <a:t>Funding, sponsorship, or substantial participation by parties outside the clinical setting or organization</a:t>
            </a:r>
          </a:p>
        </p:txBody>
      </p:sp>
      <p:sp>
        <p:nvSpPr>
          <p:cNvPr id="4" name="TextBox 3"/>
          <p:cNvSpPr txBox="1"/>
          <p:nvPr/>
        </p:nvSpPr>
        <p:spPr>
          <a:xfrm>
            <a:off x="3581400" y="5704850"/>
            <a:ext cx="5105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92934"/>
                </a:solidFill>
                <a:effectLst/>
                <a:uLnTx/>
                <a:uFillTx/>
                <a:latin typeface="Constantia" panose="02030602050306030303" pitchFamily="18" charset="0"/>
                <a:ea typeface="+mn-ea"/>
                <a:cs typeface="+mn-cs"/>
              </a:rPr>
              <a:t>The Hastings Center (2007). Health Care Quality Improvement: Ethical and Regulatory Issues</a:t>
            </a:r>
          </a:p>
        </p:txBody>
      </p:sp>
    </p:spTree>
    <p:extLst>
      <p:ext uri="{BB962C8B-B14F-4D97-AF65-F5344CB8AC3E}">
        <p14:creationId xmlns:p14="http://schemas.microsoft.com/office/powerpoint/2010/main" val="661833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rmAutofit/>
          </a:bodyPr>
          <a:lstStyle/>
          <a:p>
            <a:r>
              <a:rPr lang="en-US"/>
              <a:t>What is human subject research?</a:t>
            </a:r>
          </a:p>
        </p:txBody>
      </p:sp>
      <p:sp>
        <p:nvSpPr>
          <p:cNvPr id="175107" name="Rectangle 3"/>
          <p:cNvSpPr>
            <a:spLocks noGrp="1" noChangeArrowheads="1"/>
          </p:cNvSpPr>
          <p:nvPr>
            <p:ph idx="1"/>
          </p:nvPr>
        </p:nvSpPr>
        <p:spPr/>
        <p:txBody>
          <a:bodyPr/>
          <a:lstStyle/>
          <a:p>
            <a:r>
              <a:rPr lang="en-US" sz="2800"/>
              <a:t>A </a:t>
            </a:r>
            <a:r>
              <a:rPr lang="en-US" sz="2800">
                <a:solidFill>
                  <a:srgbClr val="FF0000"/>
                </a:solidFill>
              </a:rPr>
              <a:t>human subject </a:t>
            </a:r>
            <a:r>
              <a:rPr lang="en-US" sz="2800"/>
              <a:t>is a living individual about whom an investigator conducting research obtains (1) information or biospecimens through intervention or interaction with the individual, or (2) identifiable private information or identifiable biospecimens </a:t>
            </a:r>
          </a:p>
        </p:txBody>
      </p:sp>
      <p:sp>
        <p:nvSpPr>
          <p:cNvPr id="2" name="Oval 1">
            <a:extLst>
              <a:ext uri="{FF2B5EF4-FFF2-40B4-BE49-F238E27FC236}">
                <a16:creationId xmlns:a16="http://schemas.microsoft.com/office/drawing/2014/main" id="{07FD55CB-F1A7-AEB2-4415-4279E574534D}"/>
              </a:ext>
            </a:extLst>
          </p:cNvPr>
          <p:cNvSpPr/>
          <p:nvPr/>
        </p:nvSpPr>
        <p:spPr>
          <a:xfrm>
            <a:off x="0" y="6700284"/>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994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Quality improvement</a:t>
            </a:r>
          </a:p>
        </p:txBody>
      </p:sp>
      <p:sp>
        <p:nvSpPr>
          <p:cNvPr id="3" name="Content Placeholder 2"/>
          <p:cNvSpPr>
            <a:spLocks noGrp="1"/>
          </p:cNvSpPr>
          <p:nvPr>
            <p:ph idx="1"/>
          </p:nvPr>
        </p:nvSpPr>
        <p:spPr/>
        <p:txBody>
          <a:bodyPr/>
          <a:lstStyle/>
          <a:p>
            <a:r>
              <a:rPr lang="en-US" sz="2800"/>
              <a:t>Characteristics of activities which are </a:t>
            </a:r>
            <a:r>
              <a:rPr lang="en-US" sz="2800">
                <a:solidFill>
                  <a:srgbClr val="FF0000"/>
                </a:solidFill>
              </a:rPr>
              <a:t>both</a:t>
            </a:r>
            <a:r>
              <a:rPr lang="en-US" sz="2800"/>
              <a:t> QI and research</a:t>
            </a:r>
          </a:p>
          <a:p>
            <a:pPr lvl="1"/>
            <a:r>
              <a:rPr lang="en-US" sz="2000"/>
              <a:t>Testing of issues that go beyond current knowledge based on science and experience, such as new treatments</a:t>
            </a:r>
          </a:p>
          <a:p>
            <a:pPr lvl="1"/>
            <a:r>
              <a:rPr lang="en-US" sz="2000"/>
              <a:t>Random allocation into different intervention groups</a:t>
            </a:r>
          </a:p>
          <a:p>
            <a:pPr lvl="1"/>
            <a:r>
              <a:rPr lang="en-US" sz="2000"/>
              <a:t>Deliberately delayed feedback of data from monitoring the implementation of changes, especially if this is done to avoid biasing the interpretation of data</a:t>
            </a:r>
          </a:p>
          <a:p>
            <a:pPr lvl="1"/>
            <a:r>
              <a:rPr lang="en-US" sz="2000"/>
              <a:t>Involvement in key project roles of researchers who have no ongoing commitment to improvement in local care</a:t>
            </a:r>
          </a:p>
          <a:p>
            <a:pPr lvl="1"/>
            <a:r>
              <a:rPr lang="en-US" sz="2000"/>
              <a:t>Funding, sponsorship, or substantial participation by parties outside the clinical setting or organization</a:t>
            </a:r>
          </a:p>
        </p:txBody>
      </p:sp>
      <p:sp>
        <p:nvSpPr>
          <p:cNvPr id="4" name="TextBox 3"/>
          <p:cNvSpPr txBox="1"/>
          <p:nvPr/>
        </p:nvSpPr>
        <p:spPr>
          <a:xfrm>
            <a:off x="3581400" y="5830669"/>
            <a:ext cx="5105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92934"/>
                </a:solidFill>
                <a:effectLst/>
                <a:uLnTx/>
                <a:uFillTx/>
                <a:latin typeface="Constantia" panose="02030602050306030303" pitchFamily="18" charset="0"/>
                <a:ea typeface="+mn-ea"/>
                <a:cs typeface="+mn-cs"/>
              </a:rPr>
              <a:t>The Hastings Center (2007). Health Care Quality Improvement: Ethical and Regulatory Issues</a:t>
            </a:r>
          </a:p>
        </p:txBody>
      </p:sp>
    </p:spTree>
    <p:extLst>
      <p:ext uri="{BB962C8B-B14F-4D97-AF65-F5344CB8AC3E}">
        <p14:creationId xmlns:p14="http://schemas.microsoft.com/office/powerpoint/2010/main" val="759245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QI or research?</a:t>
            </a:r>
          </a:p>
        </p:txBody>
      </p:sp>
      <p:sp>
        <p:nvSpPr>
          <p:cNvPr id="3" name="Content Placeholder 2"/>
          <p:cNvSpPr>
            <a:spLocks noGrp="1"/>
          </p:cNvSpPr>
          <p:nvPr>
            <p:ph idx="1"/>
          </p:nvPr>
        </p:nvSpPr>
        <p:spPr/>
        <p:txBody>
          <a:bodyPr/>
          <a:lstStyle/>
          <a:p>
            <a:r>
              <a:rPr lang="en-US"/>
              <a:t>A group of affiliated hospitals implements a procedure known to reduce pharmacy prescription error rates and collects prescription information from medical charts to assess adherence to the procedure and determine whether medication error rates have decreased as expected</a:t>
            </a:r>
          </a:p>
          <a:p>
            <a:pPr lvl="1"/>
            <a:r>
              <a:rPr lang="en-US" sz="2400"/>
              <a:t>QI (per OHRP)</a:t>
            </a:r>
          </a:p>
          <a:p>
            <a:pPr lvl="2"/>
            <a:r>
              <a:rPr lang="en-US" sz="2400"/>
              <a:t>https://www.hhs.gov/ohrp/regulations-and-policy/guidance/faq/quality-improvement-activities/index.html</a:t>
            </a:r>
          </a:p>
        </p:txBody>
      </p:sp>
      <p:sp>
        <p:nvSpPr>
          <p:cNvPr id="5" name="Oval 4">
            <a:extLst>
              <a:ext uri="{FF2B5EF4-FFF2-40B4-BE49-F238E27FC236}">
                <a16:creationId xmlns:a16="http://schemas.microsoft.com/office/drawing/2014/main" id="{1862C198-7AA2-8184-C529-8DA44A718EB7}"/>
              </a:ext>
            </a:extLst>
          </p:cNvPr>
          <p:cNvSpPr/>
          <p:nvPr/>
        </p:nvSpPr>
        <p:spPr>
          <a:xfrm>
            <a:off x="0" y="6705600"/>
            <a:ext cx="152400" cy="1524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820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QI or research?</a:t>
            </a:r>
          </a:p>
        </p:txBody>
      </p:sp>
      <p:sp>
        <p:nvSpPr>
          <p:cNvPr id="3" name="Content Placeholder 2"/>
          <p:cNvSpPr>
            <a:spLocks noGrp="1"/>
          </p:cNvSpPr>
          <p:nvPr>
            <p:ph idx="1"/>
          </p:nvPr>
        </p:nvSpPr>
        <p:spPr/>
        <p:txBody>
          <a:bodyPr/>
          <a:lstStyle/>
          <a:p>
            <a:r>
              <a:rPr lang="en-US"/>
              <a:t>Hospital is considering purchasing and using a gel pad (FDA approved for a different purpose) to reduce the occurrence of pressure sores in ICU patients.  Project will assess both the acceptability (among nurses and patients) and the effectiveness of the device.</a:t>
            </a:r>
          </a:p>
          <a:p>
            <a:pPr lvl="1"/>
            <a:r>
              <a:rPr lang="en-US" sz="2400"/>
              <a:t>both QI and research</a:t>
            </a:r>
          </a:p>
          <a:p>
            <a:pPr lvl="2"/>
            <a:r>
              <a:rPr lang="en-US" sz="2400"/>
              <a:t>"if a project involves introducing an untested clinical intervention … for the purpose of … [determining] how well the intervention achieves its intended results, that quality improvement project may also constitute nonexempt human subjects research"</a:t>
            </a:r>
          </a:p>
        </p:txBody>
      </p:sp>
      <p:sp>
        <p:nvSpPr>
          <p:cNvPr id="5" name="Oval 4">
            <a:extLst>
              <a:ext uri="{FF2B5EF4-FFF2-40B4-BE49-F238E27FC236}">
                <a16:creationId xmlns:a16="http://schemas.microsoft.com/office/drawing/2014/main" id="{9CB30B0C-8276-C81D-7A1A-3446DDDE65D1}"/>
              </a:ext>
            </a:extLst>
          </p:cNvPr>
          <p:cNvSpPr/>
          <p:nvPr/>
        </p:nvSpPr>
        <p:spPr>
          <a:xfrm>
            <a:off x="0" y="6705600"/>
            <a:ext cx="152400" cy="1524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816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QI or research?</a:t>
            </a:r>
          </a:p>
        </p:txBody>
      </p:sp>
      <p:sp>
        <p:nvSpPr>
          <p:cNvPr id="3" name="Content Placeholder 2"/>
          <p:cNvSpPr>
            <a:spLocks noGrp="1"/>
          </p:cNvSpPr>
          <p:nvPr>
            <p:ph idx="1"/>
          </p:nvPr>
        </p:nvSpPr>
        <p:spPr/>
        <p:txBody>
          <a:bodyPr/>
          <a:lstStyle/>
          <a:p>
            <a:r>
              <a:rPr lang="en-US" dirty="0"/>
              <a:t>A GI fellow wants to compare two types of bowel prep for colonoscopy (both used clinically) with a third (hybrid) prep.  Prep A (equal divided doses) has been shown (in a randomized study) to be more effective than B (single dose), but less well tolerated. The hybrid is unequal divided doses.  Patients will be randomized (A vs B vs hybrid), and efficacy and patient satisfaction will be assessed</a:t>
            </a:r>
          </a:p>
          <a:p>
            <a:pPr lvl="1"/>
            <a:r>
              <a:rPr lang="en-US" sz="2400" dirty="0"/>
              <a:t>Research</a:t>
            </a:r>
          </a:p>
          <a:p>
            <a:pPr lvl="2"/>
            <a:r>
              <a:rPr lang="en-US" sz="2400" dirty="0"/>
              <a:t>not existing knowledge (efficacy of hybrid not known)</a:t>
            </a:r>
          </a:p>
          <a:p>
            <a:pPr lvl="2"/>
            <a:r>
              <a:rPr lang="en-US" sz="2400" dirty="0"/>
              <a:t>testing hypothesis ("hybrid is better than A or B")</a:t>
            </a:r>
          </a:p>
          <a:p>
            <a:pPr lvl="2"/>
            <a:r>
              <a:rPr lang="en-US" sz="2400" dirty="0"/>
              <a:t>rigid protocol </a:t>
            </a:r>
          </a:p>
        </p:txBody>
      </p:sp>
      <p:sp>
        <p:nvSpPr>
          <p:cNvPr id="5" name="Oval 4">
            <a:extLst>
              <a:ext uri="{FF2B5EF4-FFF2-40B4-BE49-F238E27FC236}">
                <a16:creationId xmlns:a16="http://schemas.microsoft.com/office/drawing/2014/main" id="{46D9D6AE-889B-6214-C92E-047E0571B019}"/>
              </a:ext>
            </a:extLst>
          </p:cNvPr>
          <p:cNvSpPr/>
          <p:nvPr/>
        </p:nvSpPr>
        <p:spPr>
          <a:xfrm>
            <a:off x="0" y="6705600"/>
            <a:ext cx="152400" cy="1524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87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QI or research?</a:t>
            </a:r>
          </a:p>
        </p:txBody>
      </p:sp>
      <p:sp>
        <p:nvSpPr>
          <p:cNvPr id="3" name="Content Placeholder 2"/>
          <p:cNvSpPr>
            <a:spLocks noGrp="1"/>
          </p:cNvSpPr>
          <p:nvPr>
            <p:ph idx="1"/>
          </p:nvPr>
        </p:nvSpPr>
        <p:spPr/>
        <p:txBody>
          <a:bodyPr/>
          <a:lstStyle/>
          <a:p>
            <a:r>
              <a:rPr lang="en-US" dirty="0"/>
              <a:t>Based on the prior research study, the GI service at the hospital implements the hybrid prep as its standard procedure for all patients</a:t>
            </a:r>
          </a:p>
          <a:p>
            <a:r>
              <a:rPr lang="en-US" dirty="0"/>
              <a:t>A GI fellow is assigned to collect data from patient and physician surveys; based on these surveys, the GI service modifies the prep to make it easier to administer</a:t>
            </a:r>
          </a:p>
          <a:p>
            <a:pPr lvl="1"/>
            <a:r>
              <a:rPr lang="en-US" sz="2400" dirty="0"/>
              <a:t>QI</a:t>
            </a:r>
          </a:p>
          <a:p>
            <a:pPr lvl="2"/>
            <a:r>
              <a:rPr lang="en-US" sz="2400" dirty="0"/>
              <a:t>activity is intended to improve the process/delivery of care within a specific health care setting</a:t>
            </a:r>
          </a:p>
        </p:txBody>
      </p:sp>
      <p:sp>
        <p:nvSpPr>
          <p:cNvPr id="5" name="Oval 4">
            <a:extLst>
              <a:ext uri="{FF2B5EF4-FFF2-40B4-BE49-F238E27FC236}">
                <a16:creationId xmlns:a16="http://schemas.microsoft.com/office/drawing/2014/main" id="{73417789-5FA4-278C-1D48-7FB6EA5A372C}"/>
              </a:ext>
            </a:extLst>
          </p:cNvPr>
          <p:cNvSpPr/>
          <p:nvPr/>
        </p:nvSpPr>
        <p:spPr>
          <a:xfrm>
            <a:off x="0" y="6705600"/>
            <a:ext cx="152400" cy="1524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95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QI or research?</a:t>
            </a:r>
          </a:p>
        </p:txBody>
      </p:sp>
      <p:sp>
        <p:nvSpPr>
          <p:cNvPr id="3" name="Content Placeholder 2"/>
          <p:cNvSpPr>
            <a:spLocks noGrp="1"/>
          </p:cNvSpPr>
          <p:nvPr>
            <p:ph idx="1"/>
          </p:nvPr>
        </p:nvSpPr>
        <p:spPr/>
        <p:txBody>
          <a:bodyPr/>
          <a:lstStyle/>
          <a:p>
            <a:r>
              <a:rPr lang="en-US" sz="2400"/>
              <a:t>Project designed to reduce incidence of CLABSI</a:t>
            </a:r>
          </a:p>
          <a:p>
            <a:r>
              <a:rPr lang="en-US" sz="2400"/>
              <a:t>Intervention targets clinicians' use of five evidence-based procedures recommended by the CDC (hand washing, full-barrier precautions during the insertion of CVCs, skin prep with chlorhexidine, avoiding the femoral site, and removing unnecessary catheters)</a:t>
            </a:r>
          </a:p>
          <a:p>
            <a:r>
              <a:rPr lang="en-US" sz="2400"/>
              <a:t>Strategies include education, checklists, supply carts, intervention for non-compliance, feedback on CLABSI rates</a:t>
            </a:r>
          </a:p>
          <a:p>
            <a:r>
              <a:rPr lang="en-US" sz="2400"/>
              <a:t>CLABSI rates compared baseline and after 3 months </a:t>
            </a:r>
          </a:p>
          <a:p>
            <a:endParaRPr lang="en-US"/>
          </a:p>
        </p:txBody>
      </p:sp>
      <p:sp>
        <p:nvSpPr>
          <p:cNvPr id="5" name="Right Arrow 4"/>
          <p:cNvSpPr/>
          <p:nvPr/>
        </p:nvSpPr>
        <p:spPr>
          <a:xfrm>
            <a:off x="152400" y="6553199"/>
            <a:ext cx="228600" cy="227679"/>
          </a:xfrm>
          <a:prstGeom prst="rightArrow">
            <a:avLst/>
          </a:prstGeom>
          <a:solidFill>
            <a:schemeClr val="bg1">
              <a:lumMod val="65000"/>
            </a:schemeClr>
          </a:solidFill>
          <a:ln w="25400" cap="flat" cmpd="sng" algn="ctr">
            <a:solidFill>
              <a:schemeClr val="bg1">
                <a:lumMod val="65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144554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22161" b="13370"/>
          <a:stretch/>
        </p:blipFill>
        <p:spPr>
          <a:xfrm>
            <a:off x="304800" y="1371600"/>
            <a:ext cx="8510150" cy="4114799"/>
          </a:xfrm>
          <a:prstGeom prst="rect">
            <a:avLst/>
          </a:prstGeom>
        </p:spPr>
      </p:pic>
    </p:spTree>
    <p:extLst>
      <p:ext uri="{BB962C8B-B14F-4D97-AF65-F5344CB8AC3E}">
        <p14:creationId xmlns:p14="http://schemas.microsoft.com/office/powerpoint/2010/main" val="4000284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600" b="0" i="0" u="none" strike="noStrike" kern="1200" cap="none" spc="-100" normalizeH="0" baseline="0" noProof="0">
                <a:ln>
                  <a:noFill/>
                </a:ln>
                <a:solidFill>
                  <a:srgbClr val="D2533C"/>
                </a:solidFill>
                <a:effectLst/>
                <a:uLnTx/>
                <a:uFillTx/>
                <a:latin typeface="Calibri" panose="020F0502020204030204" pitchFamily="34" charset="0"/>
                <a:ea typeface="+mj-ea"/>
                <a:cs typeface="Calibri" panose="020F0502020204030204" pitchFamily="34" charset="0"/>
              </a:rPr>
              <a:t>QI or research?</a:t>
            </a:r>
            <a:endParaRPr lang="en-US"/>
          </a:p>
        </p:txBody>
      </p:sp>
      <p:sp>
        <p:nvSpPr>
          <p:cNvPr id="3" name="Content Placeholder 2"/>
          <p:cNvSpPr>
            <a:spLocks noGrp="1"/>
          </p:cNvSpPr>
          <p:nvPr>
            <p:ph idx="1"/>
          </p:nvPr>
        </p:nvSpPr>
        <p:spPr/>
        <p:txBody>
          <a:bodyPr/>
          <a:lstStyle/>
          <a:p>
            <a:r>
              <a:rPr lang="en-US"/>
              <a:t>"OHRP found that the implementation of the Comprehensive Unit-based Safety Program …, the subsequent collection and analysis of data from ICU patients exposed to those interventions, and the surveys of hospital personnel, represented </a:t>
            </a:r>
            <a:r>
              <a:rPr lang="en-US">
                <a:solidFill>
                  <a:srgbClr val="FF0000"/>
                </a:solidFill>
              </a:rPr>
              <a:t>non-exempt human subjects research </a:t>
            </a:r>
            <a:r>
              <a:rPr lang="en-US"/>
              <a:t>that was conducted without appropriate IRB review and approval …"</a:t>
            </a:r>
          </a:p>
        </p:txBody>
      </p:sp>
      <p:sp>
        <p:nvSpPr>
          <p:cNvPr id="4" name="TextBox 3"/>
          <p:cNvSpPr txBox="1"/>
          <p:nvPr/>
        </p:nvSpPr>
        <p:spPr>
          <a:xfrm>
            <a:off x="3048000" y="4549914"/>
            <a:ext cx="5432315" cy="707886"/>
          </a:xfrm>
          <a:prstGeom prst="rect">
            <a:avLst/>
          </a:prstGeom>
          <a:noFill/>
        </p:spPr>
        <p:txBody>
          <a:bodyPr wrap="square" rtlCol="0">
            <a:spAutoFit/>
          </a:bodyPr>
          <a:lstStyle/>
          <a:p>
            <a:r>
              <a:rPr lang="en-US" sz="2000">
                <a:latin typeface="Constantia" panose="02030602050306030303" pitchFamily="18" charset="0"/>
              </a:rPr>
              <a:t>Letter from OHRP to JHU School of Medicine, November 6, 2007</a:t>
            </a:r>
          </a:p>
        </p:txBody>
      </p:sp>
    </p:spTree>
    <p:extLst>
      <p:ext uri="{BB962C8B-B14F-4D97-AF65-F5344CB8AC3E}">
        <p14:creationId xmlns:p14="http://schemas.microsoft.com/office/powerpoint/2010/main" val="3838629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68791E-BD81-F540-6E9C-A93BDAE24C1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00883" y="533400"/>
            <a:ext cx="4742234" cy="5943600"/>
          </a:xfrm>
          <a:prstGeom prst="rect">
            <a:avLst/>
          </a:prstGeom>
        </p:spPr>
      </p:pic>
    </p:spTree>
    <p:extLst>
      <p:ext uri="{BB962C8B-B14F-4D97-AF65-F5344CB8AC3E}">
        <p14:creationId xmlns:p14="http://schemas.microsoft.com/office/powerpoint/2010/main" val="2691101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What else is (or isn't) human subject research?</a:t>
            </a:r>
          </a:p>
        </p:txBody>
      </p:sp>
      <p:sp>
        <p:nvSpPr>
          <p:cNvPr id="3" name="Content Placeholder 2"/>
          <p:cNvSpPr>
            <a:spLocks noGrp="1"/>
          </p:cNvSpPr>
          <p:nvPr>
            <p:ph idx="1"/>
          </p:nvPr>
        </p:nvSpPr>
        <p:spPr/>
        <p:txBody>
          <a:bodyPr>
            <a:normAutofit/>
          </a:bodyPr>
          <a:lstStyle/>
          <a:p>
            <a:r>
              <a:rPr lang="en-US" sz="2800"/>
              <a:t>Research means a "</a:t>
            </a:r>
            <a:r>
              <a:rPr lang="en-US" sz="2800">
                <a:solidFill>
                  <a:srgbClr val="FF0000"/>
                </a:solidFill>
              </a:rPr>
              <a:t>systematic investigation </a:t>
            </a:r>
            <a:r>
              <a:rPr lang="en-US" sz="2800"/>
              <a:t>… designed to develop or contribute to </a:t>
            </a:r>
            <a:r>
              <a:rPr lang="en-US" sz="2800">
                <a:solidFill>
                  <a:srgbClr val="FF0000"/>
                </a:solidFill>
              </a:rPr>
              <a:t>generalizable knowledge</a:t>
            </a:r>
            <a:r>
              <a:rPr lang="en-US" sz="2800"/>
              <a:t>."</a:t>
            </a:r>
          </a:p>
        </p:txBody>
      </p:sp>
    </p:spTree>
    <p:extLst>
      <p:ext uri="{BB962C8B-B14F-4D97-AF65-F5344CB8AC3E}">
        <p14:creationId xmlns:p14="http://schemas.microsoft.com/office/powerpoint/2010/main" val="4133315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rmAutofit/>
          </a:bodyPr>
          <a:lstStyle/>
          <a:p>
            <a:r>
              <a:rPr lang="en-US"/>
              <a:t>What is human subject research?</a:t>
            </a:r>
          </a:p>
        </p:txBody>
      </p:sp>
      <p:sp>
        <p:nvSpPr>
          <p:cNvPr id="175107" name="Rectangle 3"/>
          <p:cNvSpPr>
            <a:spLocks noGrp="1" noChangeArrowheads="1"/>
          </p:cNvSpPr>
          <p:nvPr>
            <p:ph idx="1"/>
          </p:nvPr>
        </p:nvSpPr>
        <p:spPr/>
        <p:txBody>
          <a:bodyPr>
            <a:normAutofit/>
          </a:bodyPr>
          <a:lstStyle/>
          <a:p>
            <a:r>
              <a:rPr lang="en-US" sz="2800" dirty="0"/>
              <a:t>A </a:t>
            </a:r>
            <a:r>
              <a:rPr lang="en-US" sz="2800" dirty="0">
                <a:solidFill>
                  <a:srgbClr val="FF0000"/>
                </a:solidFill>
              </a:rPr>
              <a:t>human subject </a:t>
            </a:r>
            <a:r>
              <a:rPr lang="en-US" sz="2800" dirty="0"/>
              <a:t>is a living individual about whom an investigator conducting research obtains (1) </a:t>
            </a:r>
            <a:r>
              <a:rPr lang="en-US" sz="2800" dirty="0">
                <a:solidFill>
                  <a:srgbClr val="FF0000"/>
                </a:solidFill>
              </a:rPr>
              <a:t>information or biospecimens through intervention or interaction with the individual</a:t>
            </a:r>
            <a:r>
              <a:rPr lang="en-US" sz="2800" dirty="0"/>
              <a:t>, or </a:t>
            </a:r>
            <a:r>
              <a:rPr lang="en-US" sz="2800" dirty="0">
                <a:solidFill>
                  <a:schemeClr val="bg1">
                    <a:lumMod val="75000"/>
                  </a:schemeClr>
                </a:solidFill>
              </a:rPr>
              <a:t>(2) identifiable private information or identifiable biospecimens</a:t>
            </a:r>
          </a:p>
          <a:p>
            <a:pPr lvl="1"/>
            <a:r>
              <a:rPr lang="en-US" sz="2400" b="1" dirty="0"/>
              <a:t>intervention</a:t>
            </a:r>
            <a:r>
              <a:rPr lang="en-US" sz="2400" dirty="0"/>
              <a:t> includes both physical procedures by which information or samples are gathered, and manipulations of the subject or the subject’s environment</a:t>
            </a:r>
          </a:p>
          <a:p>
            <a:pPr lvl="1"/>
            <a:r>
              <a:rPr lang="en-US" sz="2400" b="1" dirty="0"/>
              <a:t>interaction</a:t>
            </a:r>
            <a:r>
              <a:rPr lang="en-US" sz="2400" dirty="0"/>
              <a:t> includes communication or interpersonal contact between investigator and subject</a:t>
            </a:r>
          </a:p>
        </p:txBody>
      </p:sp>
      <p:sp>
        <p:nvSpPr>
          <p:cNvPr id="2" name="Oval 1">
            <a:extLst>
              <a:ext uri="{FF2B5EF4-FFF2-40B4-BE49-F238E27FC236}">
                <a16:creationId xmlns:a16="http://schemas.microsoft.com/office/drawing/2014/main" id="{07FD55CB-F1A7-AEB2-4415-4279E574534D}"/>
              </a:ext>
            </a:extLst>
          </p:cNvPr>
          <p:cNvSpPr/>
          <p:nvPr/>
        </p:nvSpPr>
        <p:spPr>
          <a:xfrm>
            <a:off x="0" y="6700284"/>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1646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2332D-630B-97CA-3CBF-33784C6E3E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C2059E-9FC6-0856-E997-5CC25E7F083F}"/>
              </a:ext>
            </a:extLst>
          </p:cNvPr>
          <p:cNvSpPr>
            <a:spLocks noGrp="1"/>
          </p:cNvSpPr>
          <p:nvPr>
            <p:ph type="title"/>
          </p:nvPr>
        </p:nvSpPr>
        <p:spPr/>
        <p:txBody>
          <a:bodyPr/>
          <a:lstStyle/>
          <a:p>
            <a:r>
              <a:rPr lang="en-US"/>
              <a:t>Case reports</a:t>
            </a:r>
          </a:p>
        </p:txBody>
      </p:sp>
      <p:sp>
        <p:nvSpPr>
          <p:cNvPr id="3" name="Content Placeholder 2">
            <a:extLst>
              <a:ext uri="{FF2B5EF4-FFF2-40B4-BE49-F238E27FC236}">
                <a16:creationId xmlns:a16="http://schemas.microsoft.com/office/drawing/2014/main" id="{6AAC8F8E-D039-C451-D4E6-C4F7DBA75592}"/>
              </a:ext>
            </a:extLst>
          </p:cNvPr>
          <p:cNvSpPr>
            <a:spLocks noGrp="1"/>
          </p:cNvSpPr>
          <p:nvPr>
            <p:ph idx="1"/>
          </p:nvPr>
        </p:nvSpPr>
        <p:spPr/>
        <p:txBody>
          <a:bodyPr>
            <a:normAutofit/>
          </a:bodyPr>
          <a:lstStyle/>
          <a:p>
            <a:r>
              <a:rPr lang="en-US"/>
              <a:t>A </a:t>
            </a:r>
            <a:r>
              <a:rPr lang="en-US">
                <a:solidFill>
                  <a:srgbClr val="FF0000"/>
                </a:solidFill>
              </a:rPr>
              <a:t>Case Report </a:t>
            </a:r>
            <a:r>
              <a:rPr lang="en-US"/>
              <a:t>is a report of a </a:t>
            </a:r>
            <a:r>
              <a:rPr lang="en-US">
                <a:solidFill>
                  <a:srgbClr val="FF0000"/>
                </a:solidFill>
              </a:rPr>
              <a:t>single case </a:t>
            </a:r>
            <a:r>
              <a:rPr lang="en-US"/>
              <a:t>of a disease, usually with an unusual or novel occurrence, which typically describes the findings, clinical course, and prognosis of the case, often accompanied by a review of other cases previously reported in the biomedical literature to put the reported case in context</a:t>
            </a:r>
          </a:p>
          <a:p>
            <a:pPr lvl="1"/>
            <a:r>
              <a:rPr lang="en-US" sz="2400"/>
              <a:t>a case report is a "story" …</a:t>
            </a:r>
          </a:p>
          <a:p>
            <a:pPr lvl="1"/>
            <a:r>
              <a:rPr lang="en-US" sz="2400"/>
              <a:t>not </a:t>
            </a:r>
            <a:r>
              <a:rPr lang="en-US" sz="2400">
                <a:solidFill>
                  <a:srgbClr val="FF0000"/>
                </a:solidFill>
              </a:rPr>
              <a:t>systematic </a:t>
            </a:r>
            <a:r>
              <a:rPr lang="en-US" sz="2400">
                <a:sym typeface="Wingdings 3" panose="05040102010807070707" pitchFamily="18" charset="2"/>
              </a:rPr>
              <a:t> therefore not HSR</a:t>
            </a:r>
          </a:p>
        </p:txBody>
      </p:sp>
    </p:spTree>
    <p:extLst>
      <p:ext uri="{BB962C8B-B14F-4D97-AF65-F5344CB8AC3E}">
        <p14:creationId xmlns:p14="http://schemas.microsoft.com/office/powerpoint/2010/main" val="2562943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2332D-630B-97CA-3CBF-33784C6E3E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C2059E-9FC6-0856-E997-5CC25E7F083F}"/>
              </a:ext>
            </a:extLst>
          </p:cNvPr>
          <p:cNvSpPr>
            <a:spLocks noGrp="1"/>
          </p:cNvSpPr>
          <p:nvPr>
            <p:ph type="title"/>
          </p:nvPr>
        </p:nvSpPr>
        <p:spPr/>
        <p:txBody>
          <a:bodyPr/>
          <a:lstStyle/>
          <a:p>
            <a:r>
              <a:rPr lang="en-US"/>
              <a:t>Case reports</a:t>
            </a:r>
          </a:p>
        </p:txBody>
      </p:sp>
      <p:sp>
        <p:nvSpPr>
          <p:cNvPr id="3" name="Content Placeholder 2">
            <a:extLst>
              <a:ext uri="{FF2B5EF4-FFF2-40B4-BE49-F238E27FC236}">
                <a16:creationId xmlns:a16="http://schemas.microsoft.com/office/drawing/2014/main" id="{6AAC8F8E-D039-C451-D4E6-C4F7DBA75592}"/>
              </a:ext>
            </a:extLst>
          </p:cNvPr>
          <p:cNvSpPr>
            <a:spLocks noGrp="1"/>
          </p:cNvSpPr>
          <p:nvPr>
            <p:ph idx="1"/>
          </p:nvPr>
        </p:nvSpPr>
        <p:spPr/>
        <p:txBody>
          <a:bodyPr>
            <a:normAutofit/>
          </a:bodyPr>
          <a:lstStyle/>
          <a:p>
            <a:r>
              <a:rPr lang="en-US"/>
              <a:t>A </a:t>
            </a:r>
            <a:r>
              <a:rPr lang="en-US">
                <a:solidFill>
                  <a:srgbClr val="FF0000"/>
                </a:solidFill>
              </a:rPr>
              <a:t>Case Series </a:t>
            </a:r>
            <a:r>
              <a:rPr lang="en-US"/>
              <a:t>consists of multiple cases (</a:t>
            </a:r>
            <a:r>
              <a:rPr lang="en-US">
                <a:sym typeface="Wingdings 3" panose="05040102010807070707" pitchFamily="18" charset="2"/>
              </a:rPr>
              <a:t>b</a:t>
            </a:r>
            <a:r>
              <a:rPr lang="en-US"/>
              <a:t>y our definition, &gt;3 cases) and usually involves some systematic analysis (similarities, dissimilarities)</a:t>
            </a:r>
          </a:p>
          <a:p>
            <a:pPr lvl="1"/>
            <a:r>
              <a:rPr lang="en-US" sz="2400">
                <a:solidFill>
                  <a:srgbClr val="FF0000"/>
                </a:solidFill>
              </a:rPr>
              <a:t>systematic</a:t>
            </a:r>
            <a:r>
              <a:rPr lang="en-US" sz="2400"/>
              <a:t> </a:t>
            </a:r>
            <a:r>
              <a:rPr lang="en-US" sz="2400">
                <a:sym typeface="Wingdings 3" panose="05040102010807070707" pitchFamily="18" charset="2"/>
              </a:rPr>
              <a:t> therefore HSR</a:t>
            </a:r>
          </a:p>
        </p:txBody>
      </p:sp>
    </p:spTree>
    <p:extLst>
      <p:ext uri="{BB962C8B-B14F-4D97-AF65-F5344CB8AC3E}">
        <p14:creationId xmlns:p14="http://schemas.microsoft.com/office/powerpoint/2010/main" val="2536112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2332D-630B-97CA-3CBF-33784C6E3E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C2059E-9FC6-0856-E997-5CC25E7F083F}"/>
              </a:ext>
            </a:extLst>
          </p:cNvPr>
          <p:cNvSpPr>
            <a:spLocks noGrp="1"/>
          </p:cNvSpPr>
          <p:nvPr>
            <p:ph type="title"/>
          </p:nvPr>
        </p:nvSpPr>
        <p:spPr/>
        <p:txBody>
          <a:bodyPr/>
          <a:lstStyle/>
          <a:p>
            <a:r>
              <a:rPr lang="en-US"/>
              <a:t>Case reports</a:t>
            </a:r>
          </a:p>
        </p:txBody>
      </p:sp>
      <p:sp>
        <p:nvSpPr>
          <p:cNvPr id="3" name="Content Placeholder 2">
            <a:extLst>
              <a:ext uri="{FF2B5EF4-FFF2-40B4-BE49-F238E27FC236}">
                <a16:creationId xmlns:a16="http://schemas.microsoft.com/office/drawing/2014/main" id="{6AAC8F8E-D039-C451-D4E6-C4F7DBA75592}"/>
              </a:ext>
            </a:extLst>
          </p:cNvPr>
          <p:cNvSpPr>
            <a:spLocks noGrp="1"/>
          </p:cNvSpPr>
          <p:nvPr>
            <p:ph idx="1"/>
          </p:nvPr>
        </p:nvSpPr>
        <p:spPr/>
        <p:txBody>
          <a:bodyPr>
            <a:normAutofit/>
          </a:bodyPr>
          <a:lstStyle/>
          <a:p>
            <a:r>
              <a:rPr lang="en-US"/>
              <a:t>If a </a:t>
            </a:r>
            <a:r>
              <a:rPr lang="en-US">
                <a:solidFill>
                  <a:srgbClr val="FF0000"/>
                </a:solidFill>
              </a:rPr>
              <a:t>Case Report </a:t>
            </a:r>
            <a:r>
              <a:rPr lang="en-US"/>
              <a:t>includes any additional "interventions or interactions" (blood tests, radiographs, evaluations,  procedures, </a:t>
            </a:r>
            <a:r>
              <a:rPr lang="en-US" err="1"/>
              <a:t>etc</a:t>
            </a:r>
            <a:r>
              <a:rPr lang="en-US"/>
              <a:t>) performed solely for research purposes then the </a:t>
            </a:r>
            <a:r>
              <a:rPr lang="en-US">
                <a:solidFill>
                  <a:srgbClr val="FF0000"/>
                </a:solidFill>
              </a:rPr>
              <a:t>Case Report is research </a:t>
            </a:r>
            <a:r>
              <a:rPr lang="en-US"/>
              <a:t>and requires IRB review and approval and informed consent</a:t>
            </a:r>
            <a:endParaRPr lang="en-US" sz="2400">
              <a:sym typeface="Wingdings 3" panose="05040102010807070707" pitchFamily="18" charset="2"/>
            </a:endParaRPr>
          </a:p>
        </p:txBody>
      </p:sp>
    </p:spTree>
    <p:extLst>
      <p:ext uri="{BB962C8B-B14F-4D97-AF65-F5344CB8AC3E}">
        <p14:creationId xmlns:p14="http://schemas.microsoft.com/office/powerpoint/2010/main" val="17679609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AEDB7-6533-4D9A-2D5E-8E9E9FF8DE40}"/>
              </a:ext>
            </a:extLst>
          </p:cNvPr>
          <p:cNvSpPr>
            <a:spLocks noGrp="1"/>
          </p:cNvSpPr>
          <p:nvPr>
            <p:ph type="title"/>
          </p:nvPr>
        </p:nvSpPr>
        <p:spPr/>
        <p:txBody>
          <a:bodyPr/>
          <a:lstStyle/>
          <a:p>
            <a:r>
              <a:rPr lang="en-US"/>
              <a:t>Case reports</a:t>
            </a:r>
          </a:p>
        </p:txBody>
      </p:sp>
      <p:sp>
        <p:nvSpPr>
          <p:cNvPr id="3" name="Content Placeholder 2">
            <a:extLst>
              <a:ext uri="{FF2B5EF4-FFF2-40B4-BE49-F238E27FC236}">
                <a16:creationId xmlns:a16="http://schemas.microsoft.com/office/drawing/2014/main" id="{7042882A-7D54-3938-CBC4-C25182124DA8}"/>
              </a:ext>
            </a:extLst>
          </p:cNvPr>
          <p:cNvSpPr>
            <a:spLocks noGrp="1"/>
          </p:cNvSpPr>
          <p:nvPr>
            <p:ph idx="1"/>
          </p:nvPr>
        </p:nvSpPr>
        <p:spPr/>
        <p:txBody>
          <a:bodyPr>
            <a:normAutofit/>
          </a:bodyPr>
          <a:lstStyle/>
          <a:p>
            <a:r>
              <a:rPr lang="en-US"/>
              <a:t>Even though a single case report is not HSR, </a:t>
            </a:r>
            <a:r>
              <a:rPr lang="en-US">
                <a:solidFill>
                  <a:srgbClr val="FF0000"/>
                </a:solidFill>
              </a:rPr>
              <a:t>informed consent from the patient or LAR is ethically appropriate and required by most journals</a:t>
            </a:r>
          </a:p>
          <a:p>
            <a:r>
              <a:rPr lang="en-US"/>
              <a:t>If the case report includes patient identifiers, then it is subject to HIPAA and </a:t>
            </a:r>
            <a:r>
              <a:rPr lang="en-US">
                <a:solidFill>
                  <a:srgbClr val="FF0000"/>
                </a:solidFill>
              </a:rPr>
              <a:t>authorization is required</a:t>
            </a:r>
          </a:p>
          <a:p>
            <a:pPr lvl="1"/>
            <a:r>
              <a:rPr lang="en-US" sz="2400">
                <a:solidFill>
                  <a:srgbClr val="FF0000"/>
                </a:solidFill>
              </a:rPr>
              <a:t>Identifiers include "</a:t>
            </a:r>
            <a:r>
              <a:rPr lang="en-US" sz="2400"/>
              <a:t>Any other unique identifying … characteristic …" </a:t>
            </a:r>
          </a:p>
          <a:p>
            <a:pPr lvl="1"/>
            <a:r>
              <a:rPr lang="en-US" sz="2400"/>
              <a:t>HIPAA applies to PHI from deceased persons</a:t>
            </a:r>
          </a:p>
        </p:txBody>
      </p:sp>
    </p:spTree>
    <p:extLst>
      <p:ext uri="{BB962C8B-B14F-4D97-AF65-F5344CB8AC3E}">
        <p14:creationId xmlns:p14="http://schemas.microsoft.com/office/powerpoint/2010/main" val="24938015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7C3D37-28AB-44D6-4EF0-54F44E688055}"/>
              </a:ext>
            </a:extLst>
          </p:cNvPr>
          <p:cNvPicPr>
            <a:picLocks noChangeAspect="1"/>
          </p:cNvPicPr>
          <p:nvPr/>
        </p:nvPicPr>
        <p:blipFill>
          <a:blip r:embed="rId2"/>
          <a:stretch>
            <a:fillRect/>
          </a:stretch>
        </p:blipFill>
        <p:spPr>
          <a:xfrm>
            <a:off x="926276" y="914400"/>
            <a:ext cx="7291448" cy="5261304"/>
          </a:xfrm>
          <a:prstGeom prst="rect">
            <a:avLst/>
          </a:prstGeom>
        </p:spPr>
      </p:pic>
    </p:spTree>
    <p:extLst>
      <p:ext uri="{BB962C8B-B14F-4D97-AF65-F5344CB8AC3E}">
        <p14:creationId xmlns:p14="http://schemas.microsoft.com/office/powerpoint/2010/main" val="1934794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toon of a person lying on a bed in a hospital room with a person in a hospital bed and a person in a hospital bed with a balloon and a balloon and a balloon with a balloon and&#10;&#10;Description automatically generated">
            <a:extLst>
              <a:ext uri="{FF2B5EF4-FFF2-40B4-BE49-F238E27FC236}">
                <a16:creationId xmlns:a16="http://schemas.microsoft.com/office/drawing/2014/main" id="{0F3F1A2B-1250-038B-0539-BD79374D4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707" y="689229"/>
            <a:ext cx="7690585" cy="5479542"/>
          </a:xfrm>
          <a:prstGeom prst="rect">
            <a:avLst/>
          </a:prstGeom>
        </p:spPr>
      </p:pic>
    </p:spTree>
    <p:extLst>
      <p:ext uri="{BB962C8B-B14F-4D97-AF65-F5344CB8AC3E}">
        <p14:creationId xmlns:p14="http://schemas.microsoft.com/office/powerpoint/2010/main" val="28184773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DA1C7-E42A-00FA-5644-719C5488B0D2}"/>
              </a:ext>
            </a:extLst>
          </p:cNvPr>
          <p:cNvSpPr>
            <a:spLocks noGrp="1"/>
          </p:cNvSpPr>
          <p:nvPr>
            <p:ph type="title"/>
          </p:nvPr>
        </p:nvSpPr>
        <p:spPr/>
        <p:txBody>
          <a:bodyPr/>
          <a:lstStyle/>
          <a:p>
            <a:r>
              <a:rPr kumimoji="0" lang="en-US" sz="3200" b="0" i="0" u="none" strike="noStrike" kern="1200" cap="none" spc="-100" normalizeH="0" baseline="0" noProof="0">
                <a:ln>
                  <a:noFill/>
                </a:ln>
                <a:solidFill>
                  <a:srgbClr val="D2533C"/>
                </a:solidFill>
                <a:effectLst/>
                <a:uLnTx/>
                <a:uFillTx/>
                <a:latin typeface="Calibri" panose="020F0502020204030204" pitchFamily="34" charset="0"/>
                <a:ea typeface="+mj-ea"/>
                <a:cs typeface="Calibri" panose="020F0502020204030204" pitchFamily="34" charset="0"/>
              </a:rPr>
              <a:t>What else is (or isn't) human subject research?</a:t>
            </a:r>
            <a:endParaRPr lang="en-US"/>
          </a:p>
        </p:txBody>
      </p:sp>
      <p:sp>
        <p:nvSpPr>
          <p:cNvPr id="3" name="Content Placeholder 2">
            <a:extLst>
              <a:ext uri="{FF2B5EF4-FFF2-40B4-BE49-F238E27FC236}">
                <a16:creationId xmlns:a16="http://schemas.microsoft.com/office/drawing/2014/main" id="{ECBE0601-4565-DEA4-0B31-537E826360D1}"/>
              </a:ext>
            </a:extLst>
          </p:cNvPr>
          <p:cNvSpPr>
            <a:spLocks noGrp="1"/>
          </p:cNvSpPr>
          <p:nvPr>
            <p:ph idx="1"/>
          </p:nvPr>
        </p:nvSpPr>
        <p:spPr/>
        <p:txBody>
          <a:bodyPr>
            <a:normAutofit/>
          </a:bodyPr>
          <a:lstStyle/>
          <a:p>
            <a:r>
              <a:rPr lang="en-US" sz="2800"/>
              <a:t>Research means a "systematic investigation … designed to develop or contribute to generalizable knowledge."</a:t>
            </a:r>
          </a:p>
        </p:txBody>
      </p:sp>
    </p:spTree>
    <p:extLst>
      <p:ext uri="{BB962C8B-B14F-4D97-AF65-F5344CB8AC3E}">
        <p14:creationId xmlns:p14="http://schemas.microsoft.com/office/powerpoint/2010/main" val="1468245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a:p>
        </p:txBody>
      </p:sp>
      <p:sp>
        <p:nvSpPr>
          <p:cNvPr id="20483" name="Content Placeholder 2"/>
          <p:cNvSpPr>
            <a:spLocks noGrp="1"/>
          </p:cNvSpPr>
          <p:nvPr>
            <p:ph idx="1"/>
          </p:nvPr>
        </p:nvSpPr>
        <p:spPr/>
        <p:txBody>
          <a:bodyPr/>
          <a:lstStyle/>
          <a:p>
            <a:pPr eaLnBrk="1" hangingPunct="1"/>
            <a:r>
              <a:rPr lang="en-US" dirty="0"/>
              <a:t>Investigator proposes to retain excess (left-over) tumor tissue from patients undergoing clinically indicated biopsy for future research.  Tissue will be coded, linked to PHI from the EHR; the key will be maintained by the PI.</a:t>
            </a:r>
          </a:p>
          <a:p>
            <a:pPr eaLnBrk="1" hangingPunct="1"/>
            <a:r>
              <a:rPr lang="en-US" dirty="0"/>
              <a:t>Investigator proposes to create and maintain a data registry, drawing from EHR, several publicly available state and NIH funded databases, and several private registries.  Data will be mined for future undefined research.</a:t>
            </a:r>
          </a:p>
        </p:txBody>
      </p:sp>
      <p:sp>
        <p:nvSpPr>
          <p:cNvPr id="2" name="Oval 1">
            <a:extLst>
              <a:ext uri="{FF2B5EF4-FFF2-40B4-BE49-F238E27FC236}">
                <a16:creationId xmlns:a16="http://schemas.microsoft.com/office/drawing/2014/main" id="{B2DADFB9-D2A2-766B-87C5-0DEFF5440F9F}"/>
              </a:ext>
            </a:extLst>
          </p:cNvPr>
          <p:cNvSpPr/>
          <p:nvPr/>
        </p:nvSpPr>
        <p:spPr>
          <a:xfrm>
            <a:off x="0" y="6700284"/>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Effect transition="in" filter="fade">
                                      <p:cBhvr>
                                        <p:cTn id="7" dur="5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996DA-D5D6-4AD3-273A-22E42DF29437}"/>
              </a:ext>
            </a:extLst>
          </p:cNvPr>
          <p:cNvSpPr>
            <a:spLocks noGrp="1"/>
          </p:cNvSpPr>
          <p:nvPr>
            <p:ph type="title"/>
          </p:nvPr>
        </p:nvSpPr>
        <p:spPr/>
        <p:txBody>
          <a:bodyPr/>
          <a:lstStyle/>
          <a:p>
            <a:r>
              <a:rPr lang="en-US"/>
              <a:t>Biobanks and Data Registries</a:t>
            </a:r>
          </a:p>
        </p:txBody>
      </p:sp>
      <p:pic>
        <p:nvPicPr>
          <p:cNvPr id="5" name="Content Placeholder 4">
            <a:extLst>
              <a:ext uri="{FF2B5EF4-FFF2-40B4-BE49-F238E27FC236}">
                <a16:creationId xmlns:a16="http://schemas.microsoft.com/office/drawing/2014/main" id="{B1AF3B88-7753-6F95-F58C-337D6D5992DC}"/>
              </a:ext>
            </a:extLst>
          </p:cNvPr>
          <p:cNvPicPr>
            <a:picLocks noGrp="1" noChangeAspect="1"/>
          </p:cNvPicPr>
          <p:nvPr>
            <p:ph sz="half" idx="1"/>
          </p:nvPr>
        </p:nvPicPr>
        <p:blipFill>
          <a:blip r:embed="rId2"/>
          <a:stretch>
            <a:fillRect/>
          </a:stretch>
        </p:blipFill>
        <p:spPr>
          <a:xfrm>
            <a:off x="490870" y="1673352"/>
            <a:ext cx="2895600" cy="1926890"/>
          </a:xfrm>
          <a:prstGeom prst="rect">
            <a:avLst/>
          </a:prstGeom>
        </p:spPr>
      </p:pic>
      <p:sp>
        <p:nvSpPr>
          <p:cNvPr id="4" name="Content Placeholder 3">
            <a:extLst>
              <a:ext uri="{FF2B5EF4-FFF2-40B4-BE49-F238E27FC236}">
                <a16:creationId xmlns:a16="http://schemas.microsoft.com/office/drawing/2014/main" id="{B8BB1381-A601-33EA-5336-F52D96A29799}"/>
              </a:ext>
            </a:extLst>
          </p:cNvPr>
          <p:cNvSpPr>
            <a:spLocks noGrp="1"/>
          </p:cNvSpPr>
          <p:nvPr>
            <p:ph sz="half" idx="2"/>
          </p:nvPr>
        </p:nvSpPr>
        <p:spPr>
          <a:xfrm>
            <a:off x="3505200" y="1673352"/>
            <a:ext cx="5181600" cy="4718304"/>
          </a:xfrm>
        </p:spPr>
        <p:txBody>
          <a:bodyPr>
            <a:normAutofit/>
          </a:bodyPr>
          <a:lstStyle/>
          <a:p>
            <a:r>
              <a:rPr lang="en-US" sz="2400"/>
              <a:t>A Biobank is a </a:t>
            </a:r>
            <a:r>
              <a:rPr lang="en-US" sz="2400" b="0" i="0">
                <a:solidFill>
                  <a:srgbClr val="212121"/>
                </a:solidFill>
                <a:effectLst/>
              </a:rPr>
              <a:t>collection of biologic specimens (pathology specimens, biologic fluids, DNA/RNA, cell lines, organoids …) with or without associated health information</a:t>
            </a:r>
          </a:p>
          <a:p>
            <a:r>
              <a:rPr lang="en-US" sz="2400" b="0" i="0">
                <a:solidFill>
                  <a:srgbClr val="212121"/>
                </a:solidFill>
                <a:effectLst/>
              </a:rPr>
              <a:t>A </a:t>
            </a:r>
            <a:r>
              <a:rPr lang="en-US" sz="2400">
                <a:solidFill>
                  <a:srgbClr val="212121"/>
                </a:solidFill>
              </a:rPr>
              <a:t>Data Registry is an organized collection of information, usually from patients with a specific disease or condition, and related to diagnosis, treatment, outcome and other aspects of the disease or condition</a:t>
            </a:r>
          </a:p>
        </p:txBody>
      </p:sp>
      <p:pic>
        <p:nvPicPr>
          <p:cNvPr id="6" name="Picture 5">
            <a:extLst>
              <a:ext uri="{FF2B5EF4-FFF2-40B4-BE49-F238E27FC236}">
                <a16:creationId xmlns:a16="http://schemas.microsoft.com/office/drawing/2014/main" id="{D35D5373-B273-1C56-4347-1FC830327ABB}"/>
              </a:ext>
            </a:extLst>
          </p:cNvPr>
          <p:cNvPicPr>
            <a:picLocks noChangeAspect="1"/>
          </p:cNvPicPr>
          <p:nvPr/>
        </p:nvPicPr>
        <p:blipFill>
          <a:blip r:embed="rId3"/>
          <a:stretch>
            <a:fillRect/>
          </a:stretch>
        </p:blipFill>
        <p:spPr>
          <a:xfrm>
            <a:off x="528919" y="4419600"/>
            <a:ext cx="2976281" cy="1137006"/>
          </a:xfrm>
          <a:prstGeom prst="rect">
            <a:avLst/>
          </a:prstGeom>
        </p:spPr>
      </p:pic>
    </p:spTree>
    <p:extLst>
      <p:ext uri="{BB962C8B-B14F-4D97-AF65-F5344CB8AC3E}">
        <p14:creationId xmlns:p14="http://schemas.microsoft.com/office/powerpoint/2010/main" val="2425172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eaLnBrk="1" fontAlgn="auto" hangingPunct="1">
              <a:spcAft>
                <a:spcPts val="0"/>
              </a:spcAft>
              <a:defRPr/>
            </a:pPr>
            <a:r>
              <a:rPr lang="en-US" sz="3600"/>
              <a:t>HBM banking components and transactions</a:t>
            </a:r>
          </a:p>
        </p:txBody>
      </p:sp>
      <p:grpSp>
        <p:nvGrpSpPr>
          <p:cNvPr id="5" name="Group 4"/>
          <p:cNvGrpSpPr/>
          <p:nvPr/>
        </p:nvGrpSpPr>
        <p:grpSpPr>
          <a:xfrm>
            <a:off x="871733" y="2766552"/>
            <a:ext cx="7782355" cy="1905250"/>
            <a:chOff x="371045" y="2456450"/>
            <a:chExt cx="7782355" cy="1905250"/>
          </a:xfrm>
        </p:grpSpPr>
        <p:sp>
          <p:nvSpPr>
            <p:cNvPr id="4" name="Rectangle 3"/>
            <p:cNvSpPr/>
            <p:nvPr/>
          </p:nvSpPr>
          <p:spPr>
            <a:xfrm>
              <a:off x="6477000" y="2920950"/>
              <a:ext cx="1295400" cy="1025135"/>
            </a:xfrm>
            <a:prstGeom prst="rect">
              <a:avLst/>
            </a:prstGeom>
            <a:solidFill>
              <a:schemeClr val="bg2">
                <a:alpha val="2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7347" name="Oval 9"/>
            <p:cNvSpPr>
              <a:spLocks noChangeArrowheads="1"/>
            </p:cNvSpPr>
            <p:nvPr/>
          </p:nvSpPr>
          <p:spPr bwMode="auto">
            <a:xfrm>
              <a:off x="442359" y="2456450"/>
              <a:ext cx="1905000" cy="1905250"/>
            </a:xfrm>
            <a:prstGeom prst="ellipse">
              <a:avLst/>
            </a:prstGeom>
            <a:solidFill>
              <a:schemeClr val="bg2">
                <a:alpha val="25098"/>
              </a:schemeClr>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57349" name="Text Box 6"/>
            <p:cNvSpPr txBox="1">
              <a:spLocks noChangeArrowheads="1"/>
            </p:cNvSpPr>
            <p:nvPr/>
          </p:nvSpPr>
          <p:spPr bwMode="auto">
            <a:xfrm>
              <a:off x="371045" y="2931237"/>
              <a:ext cx="2057400" cy="955675"/>
            </a:xfrm>
            <a:prstGeom prst="rect">
              <a:avLst/>
            </a:prstGeom>
            <a:noFill/>
            <a:ln w="9525">
              <a:noFill/>
              <a:miter lim="800000"/>
              <a:headEnd/>
              <a:tailEnd/>
            </a:ln>
          </p:spPr>
          <p:txBody>
            <a:bodyPr anchor="ct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nstantia" pitchFamily="18" charset="0"/>
                  <a:ea typeface="+mn-ea"/>
                  <a:cs typeface="Arial" charset="0"/>
                </a:rPr>
                <a:t>Specimen Source</a:t>
              </a:r>
            </a:p>
          </p:txBody>
        </p:sp>
        <p:sp>
          <p:nvSpPr>
            <p:cNvPr id="57351" name="AutoShape 8"/>
            <p:cNvSpPr>
              <a:spLocks noChangeArrowheads="1"/>
            </p:cNvSpPr>
            <p:nvPr/>
          </p:nvSpPr>
          <p:spPr bwMode="auto">
            <a:xfrm>
              <a:off x="2698269" y="3256425"/>
              <a:ext cx="533400" cy="305301"/>
            </a:xfrm>
            <a:prstGeom prst="rightArrow">
              <a:avLst>
                <a:gd name="adj1" fmla="val 50000"/>
                <a:gd name="adj2" fmla="val 43750"/>
              </a:avLst>
            </a:prstGeom>
            <a:solidFill>
              <a:schemeClr val="accent5"/>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57352" name="AutoShape 9"/>
            <p:cNvSpPr>
              <a:spLocks noChangeArrowheads="1"/>
            </p:cNvSpPr>
            <p:nvPr/>
          </p:nvSpPr>
          <p:spPr bwMode="auto">
            <a:xfrm>
              <a:off x="5638800" y="3256425"/>
              <a:ext cx="533400" cy="305301"/>
            </a:xfrm>
            <a:prstGeom prst="rightArrow">
              <a:avLst>
                <a:gd name="adj1" fmla="val 50000"/>
                <a:gd name="adj2" fmla="val 43750"/>
              </a:avLst>
            </a:prstGeom>
            <a:solidFill>
              <a:schemeClr val="accent5"/>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57353" name="TextBox 8"/>
            <p:cNvSpPr txBox="1">
              <a:spLocks noChangeArrowheads="1"/>
            </p:cNvSpPr>
            <p:nvPr/>
          </p:nvSpPr>
          <p:spPr bwMode="auto">
            <a:xfrm>
              <a:off x="3839989" y="3112545"/>
              <a:ext cx="1063112" cy="524080"/>
            </a:xfrm>
            <a:prstGeom prst="rect">
              <a:avLst/>
            </a:prstGeom>
            <a:noFill/>
            <a:ln w="9525">
              <a:noFill/>
              <a:miter lim="800000"/>
              <a:headEnd/>
              <a:tailEnd/>
            </a:ln>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nstantia" pitchFamily="18" charset="0"/>
                  <a:ea typeface="+mn-ea"/>
                  <a:cs typeface="Arial" charset="0"/>
                </a:rPr>
                <a:t>Bank</a:t>
              </a:r>
              <a:endParaRPr kumimoji="0" lang="en-US" sz="1800" b="1" i="0" u="none" strike="noStrike" kern="1200" cap="none" spc="0" normalizeH="0" baseline="0" noProof="0">
                <a:ln>
                  <a:noFill/>
                </a:ln>
                <a:solidFill>
                  <a:srgbClr val="000000"/>
                </a:solidFill>
                <a:effectLst/>
                <a:uLnTx/>
                <a:uFillTx/>
                <a:latin typeface="Constantia" pitchFamily="18" charset="0"/>
                <a:ea typeface="+mn-ea"/>
                <a:cs typeface="Arial" charset="0"/>
              </a:endParaRPr>
            </a:p>
          </p:txBody>
        </p:sp>
        <p:sp>
          <p:nvSpPr>
            <p:cNvPr id="11" name="Text Box 6"/>
            <p:cNvSpPr txBox="1">
              <a:spLocks noChangeArrowheads="1"/>
            </p:cNvSpPr>
            <p:nvPr/>
          </p:nvSpPr>
          <p:spPr bwMode="auto">
            <a:xfrm>
              <a:off x="6096000" y="3149275"/>
              <a:ext cx="2057400" cy="523220"/>
            </a:xfrm>
            <a:prstGeom prst="rect">
              <a:avLst/>
            </a:prstGeom>
            <a:noFill/>
            <a:ln w="9525">
              <a:noFill/>
              <a:miter lim="800000"/>
              <a:headEnd/>
              <a:tailEnd/>
            </a:ln>
          </p:spPr>
          <p:txBody>
            <a:bodyPr anchor="ct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nstantia" pitchFamily="18" charset="0"/>
                  <a:ea typeface="+mn-ea"/>
                  <a:cs typeface="Arial" charset="0"/>
                </a:rPr>
                <a:t>Users</a:t>
              </a:r>
            </a:p>
          </p:txBody>
        </p:sp>
        <p:sp>
          <p:nvSpPr>
            <p:cNvPr id="3" name="Rounded Rectangle 2"/>
            <p:cNvSpPr/>
            <p:nvPr/>
          </p:nvSpPr>
          <p:spPr>
            <a:xfrm>
              <a:off x="3609545" y="2803085"/>
              <a:ext cx="1524000" cy="1143000"/>
            </a:xfrm>
            <a:prstGeom prst="roundRect">
              <a:avLst/>
            </a:prstGeom>
            <a:solidFill>
              <a:schemeClr val="bg2">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47431908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rmAutofit/>
          </a:bodyPr>
          <a:lstStyle/>
          <a:p>
            <a:r>
              <a:rPr lang="en-US"/>
              <a:t>What is human subject research?</a:t>
            </a:r>
          </a:p>
        </p:txBody>
      </p:sp>
      <p:sp>
        <p:nvSpPr>
          <p:cNvPr id="175107" name="Rectangle 3"/>
          <p:cNvSpPr>
            <a:spLocks noGrp="1" noChangeArrowheads="1"/>
          </p:cNvSpPr>
          <p:nvPr>
            <p:ph idx="1"/>
          </p:nvPr>
        </p:nvSpPr>
        <p:spPr/>
        <p:txBody>
          <a:bodyPr/>
          <a:lstStyle/>
          <a:p>
            <a:r>
              <a:rPr lang="en-US" sz="2800"/>
              <a:t>A </a:t>
            </a:r>
            <a:r>
              <a:rPr lang="en-US" sz="2800">
                <a:solidFill>
                  <a:srgbClr val="FF0000"/>
                </a:solidFill>
              </a:rPr>
              <a:t>human subject </a:t>
            </a:r>
            <a:r>
              <a:rPr lang="en-US" sz="2800"/>
              <a:t>is a living individual about whom an investigator conducting research obtains </a:t>
            </a:r>
            <a:r>
              <a:rPr lang="en-US" sz="2800">
                <a:solidFill>
                  <a:schemeClr val="bg1">
                    <a:lumMod val="75000"/>
                  </a:schemeClr>
                </a:solidFill>
              </a:rPr>
              <a:t>(1) information or biospecimens through intervention or interaction with the individual, or </a:t>
            </a:r>
            <a:r>
              <a:rPr lang="en-US" sz="2800"/>
              <a:t>(2) </a:t>
            </a:r>
            <a:r>
              <a:rPr lang="en-US" sz="2800">
                <a:solidFill>
                  <a:srgbClr val="FF0000"/>
                </a:solidFill>
              </a:rPr>
              <a:t>identifiable private information or identifiable biospecimens </a:t>
            </a:r>
          </a:p>
          <a:p>
            <a:pPr marL="457200" marR="0" lvl="1" indent="-182880" algn="l" defTabSz="914400" rtl="0" eaLnBrk="1" fontAlgn="auto" latinLnBrk="0" hangingPunct="1">
              <a:lnSpc>
                <a:spcPct val="100000"/>
              </a:lnSpc>
              <a:spcBef>
                <a:spcPct val="20000"/>
              </a:spcBef>
              <a:spcAft>
                <a:spcPts val="0"/>
              </a:spcAft>
              <a:buClr>
                <a:srgbClr val="93A299"/>
              </a:buClr>
              <a:buSzPct val="85000"/>
              <a:buFont typeface="Arial" pitchFamily="34" charset="0"/>
              <a:buChar char="•"/>
              <a:tabLst/>
              <a:defRPr/>
            </a:pPr>
            <a:r>
              <a:rPr kumimoji="0" lang="en-US" sz="2400" b="1" i="0" u="none" strike="noStrike" kern="1200" cap="none" spc="0" normalizeH="0" baseline="0" noProof="0">
                <a:ln>
                  <a:noFill/>
                </a:ln>
                <a:solidFill>
                  <a:srgbClr val="292934"/>
                </a:solidFill>
                <a:effectLst/>
                <a:uLnTx/>
                <a:uFillTx/>
                <a:latin typeface="Constantia" panose="02030602050306030303" pitchFamily="18" charset="0"/>
                <a:ea typeface="+mn-ea"/>
                <a:cs typeface="+mn-cs"/>
              </a:rPr>
              <a:t>private</a:t>
            </a:r>
            <a:r>
              <a:rPr kumimoji="0" lang="en-US" sz="2400" b="0" i="0" u="none" strike="noStrike" kern="1200" cap="none" spc="0" normalizeH="0" baseline="0" noProof="0">
                <a:ln>
                  <a:noFill/>
                </a:ln>
                <a:solidFill>
                  <a:srgbClr val="292934"/>
                </a:solidFill>
                <a:effectLst/>
                <a:uLnTx/>
                <a:uFillTx/>
                <a:latin typeface="Constantia" panose="02030602050306030303" pitchFamily="18" charset="0"/>
                <a:ea typeface="+mn-ea"/>
                <a:cs typeface="+mn-cs"/>
              </a:rPr>
              <a:t> refers to "information … that the individual can reasonably expect will not be made public"</a:t>
            </a:r>
          </a:p>
          <a:p>
            <a:pPr marL="457200" marR="0" lvl="1" indent="-182880" algn="l" defTabSz="914400" rtl="0" eaLnBrk="1" fontAlgn="auto" latinLnBrk="0" hangingPunct="1">
              <a:lnSpc>
                <a:spcPct val="100000"/>
              </a:lnSpc>
              <a:spcBef>
                <a:spcPct val="20000"/>
              </a:spcBef>
              <a:spcAft>
                <a:spcPts val="0"/>
              </a:spcAft>
              <a:buClr>
                <a:srgbClr val="93A299"/>
              </a:buClr>
              <a:buSzPct val="85000"/>
              <a:buFont typeface="Arial" pitchFamily="34" charset="0"/>
              <a:buChar char="•"/>
              <a:tabLst/>
              <a:defRPr/>
            </a:pPr>
            <a:r>
              <a:rPr kumimoji="0" lang="en-US" sz="2400" b="1" i="0" u="none" strike="noStrike" kern="1200" cap="none" spc="0" normalizeH="0" baseline="0" noProof="0">
                <a:ln>
                  <a:noFill/>
                </a:ln>
                <a:solidFill>
                  <a:srgbClr val="292934"/>
                </a:solidFill>
                <a:effectLst/>
                <a:uLnTx/>
                <a:uFillTx/>
                <a:latin typeface="Constantia" panose="02030602050306030303" pitchFamily="18" charset="0"/>
                <a:ea typeface="+mn-ea"/>
                <a:cs typeface="+mn-cs"/>
              </a:rPr>
              <a:t>identifiable</a:t>
            </a:r>
            <a:r>
              <a:rPr kumimoji="0" lang="en-US" sz="2400" b="0" i="0" u="none" strike="noStrike" kern="1200" cap="none" spc="0" normalizeH="0" baseline="0" noProof="0">
                <a:ln>
                  <a:noFill/>
                </a:ln>
                <a:solidFill>
                  <a:srgbClr val="292934"/>
                </a:solidFill>
                <a:effectLst/>
                <a:uLnTx/>
                <a:uFillTx/>
                <a:latin typeface="Constantia" panose="02030602050306030303" pitchFamily="18" charset="0"/>
                <a:ea typeface="+mn-ea"/>
                <a:cs typeface="+mn-cs"/>
              </a:rPr>
              <a:t> refers to information "for which the identity of the subject is or may readily be ascertained by the investigator"</a:t>
            </a:r>
          </a:p>
          <a:p>
            <a:endParaRPr lang="en-US" sz="2800">
              <a:solidFill>
                <a:srgbClr val="FF0000"/>
              </a:solidFill>
            </a:endParaRPr>
          </a:p>
        </p:txBody>
      </p:sp>
    </p:spTree>
    <p:extLst>
      <p:ext uri="{BB962C8B-B14F-4D97-AF65-F5344CB8AC3E}">
        <p14:creationId xmlns:p14="http://schemas.microsoft.com/office/powerpoint/2010/main" val="12294213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a:bodyPr>
          <a:lstStyle/>
          <a:p>
            <a:pPr eaLnBrk="1" hangingPunct="1"/>
            <a:r>
              <a:rPr lang="en-US" sz="3600">
                <a:latin typeface="Calibri" panose="020F0502020204030204" pitchFamily="34" charset="0"/>
                <a:ea typeface="Calibri" panose="020F0502020204030204" pitchFamily="34" charset="0"/>
                <a:cs typeface="Calibri" panose="020F0502020204030204" pitchFamily="34" charset="0"/>
              </a:rPr>
              <a:t>Creation of a Biobank</a:t>
            </a:r>
          </a:p>
        </p:txBody>
      </p:sp>
      <p:sp>
        <p:nvSpPr>
          <p:cNvPr id="50179" name="Content Placeholder 2"/>
          <p:cNvSpPr>
            <a:spLocks noGrp="1"/>
          </p:cNvSpPr>
          <p:nvPr>
            <p:ph idx="1"/>
          </p:nvPr>
        </p:nvSpPr>
        <p:spPr/>
        <p:txBody>
          <a:bodyPr/>
          <a:lstStyle/>
          <a:p>
            <a:pPr eaLnBrk="1" hangingPunct="1"/>
            <a:r>
              <a:rPr lang="en-US" sz="2800">
                <a:latin typeface="Constantia" panose="02030602050306030303" pitchFamily="18" charset="0"/>
              </a:rPr>
              <a:t>Creation of a biobank (or of a data registry) </a:t>
            </a:r>
            <a:r>
              <a:rPr lang="en-US" sz="2800">
                <a:solidFill>
                  <a:srgbClr val="FF0000"/>
                </a:solidFill>
                <a:latin typeface="Constantia" panose="02030602050306030303" pitchFamily="18" charset="0"/>
              </a:rPr>
              <a:t>constitutes research subject to IRB review </a:t>
            </a:r>
            <a:r>
              <a:rPr lang="en-US" sz="2800">
                <a:latin typeface="Constantia" panose="02030602050306030303" pitchFamily="18" charset="0"/>
              </a:rPr>
              <a:t>even though no "research" is being done …</a:t>
            </a:r>
          </a:p>
          <a:p>
            <a:pPr lvl="1" eaLnBrk="1" hangingPunct="1"/>
            <a:r>
              <a:rPr lang="en-US" sz="2400">
                <a:latin typeface="Constantia" panose="02030602050306030303" pitchFamily="18" charset="0"/>
              </a:rPr>
              <a:t>"Operation of the Repository and its data management center should be subject to </a:t>
            </a:r>
            <a:r>
              <a:rPr lang="en-US" sz="2400">
                <a:solidFill>
                  <a:srgbClr val="FF0000"/>
                </a:solidFill>
                <a:latin typeface="Constantia" panose="02030602050306030303" pitchFamily="18" charset="0"/>
              </a:rPr>
              <a:t>oversight by an Institutional Review Board</a:t>
            </a:r>
            <a:r>
              <a:rPr lang="en-US" sz="2400">
                <a:latin typeface="Constantia" panose="02030602050306030303" pitchFamily="18" charset="0"/>
              </a:rPr>
              <a:t>" (OPRR November 1997)</a:t>
            </a:r>
          </a:p>
        </p:txBody>
      </p:sp>
      <p:grpSp>
        <p:nvGrpSpPr>
          <p:cNvPr id="2" name="Group 1">
            <a:extLst>
              <a:ext uri="{FF2B5EF4-FFF2-40B4-BE49-F238E27FC236}">
                <a16:creationId xmlns:a16="http://schemas.microsoft.com/office/drawing/2014/main" id="{CE02ECD4-F32E-71C8-7BFE-00EE1D38E359}"/>
              </a:ext>
            </a:extLst>
          </p:cNvPr>
          <p:cNvGrpSpPr/>
          <p:nvPr/>
        </p:nvGrpSpPr>
        <p:grpSpPr>
          <a:xfrm>
            <a:off x="1905000" y="4638372"/>
            <a:ext cx="5110378" cy="1105025"/>
            <a:chOff x="371045" y="2456450"/>
            <a:chExt cx="7782355" cy="1905250"/>
          </a:xfrm>
        </p:grpSpPr>
        <p:sp>
          <p:nvSpPr>
            <p:cNvPr id="3" name="Rectangle 2">
              <a:extLst>
                <a:ext uri="{FF2B5EF4-FFF2-40B4-BE49-F238E27FC236}">
                  <a16:creationId xmlns:a16="http://schemas.microsoft.com/office/drawing/2014/main" id="{60248FA2-6619-FD75-711F-25AB176F847F}"/>
                </a:ext>
              </a:extLst>
            </p:cNvPr>
            <p:cNvSpPr/>
            <p:nvPr/>
          </p:nvSpPr>
          <p:spPr>
            <a:xfrm>
              <a:off x="6477000" y="2920950"/>
              <a:ext cx="1295400" cy="1025135"/>
            </a:xfrm>
            <a:prstGeom prst="rect">
              <a:avLst/>
            </a:prstGeom>
            <a:solidFill>
              <a:schemeClr val="bg2">
                <a:alpha val="2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Oval 9">
              <a:extLst>
                <a:ext uri="{FF2B5EF4-FFF2-40B4-BE49-F238E27FC236}">
                  <a16:creationId xmlns:a16="http://schemas.microsoft.com/office/drawing/2014/main" id="{7FC0D01D-D7F3-7368-020F-555920FD4E46}"/>
                </a:ext>
              </a:extLst>
            </p:cNvPr>
            <p:cNvSpPr>
              <a:spLocks noChangeArrowheads="1"/>
            </p:cNvSpPr>
            <p:nvPr/>
          </p:nvSpPr>
          <p:spPr bwMode="auto">
            <a:xfrm>
              <a:off x="442359" y="2456450"/>
              <a:ext cx="1905000" cy="1905250"/>
            </a:xfrm>
            <a:prstGeom prst="ellipse">
              <a:avLst/>
            </a:prstGeom>
            <a:solidFill>
              <a:schemeClr val="bg2">
                <a:alpha val="25098"/>
              </a:schemeClr>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5" name="Text Box 6">
              <a:extLst>
                <a:ext uri="{FF2B5EF4-FFF2-40B4-BE49-F238E27FC236}">
                  <a16:creationId xmlns:a16="http://schemas.microsoft.com/office/drawing/2014/main" id="{A5A895FC-425C-C765-EC45-5A400FE52A80}"/>
                </a:ext>
              </a:extLst>
            </p:cNvPr>
            <p:cNvSpPr txBox="1">
              <a:spLocks noChangeArrowheads="1"/>
            </p:cNvSpPr>
            <p:nvPr/>
          </p:nvSpPr>
          <p:spPr bwMode="auto">
            <a:xfrm>
              <a:off x="371045" y="2851881"/>
              <a:ext cx="2057400" cy="1114384"/>
            </a:xfrm>
            <a:prstGeom prst="rect">
              <a:avLst/>
            </a:prstGeom>
            <a:noFill/>
            <a:ln w="9525">
              <a:noFill/>
              <a:miter lim="800000"/>
              <a:headEnd/>
              <a:tailEnd/>
            </a:ln>
          </p:spPr>
          <p:txBody>
            <a:bodyPr anchor="ct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i="0" u="none" strike="noStrike" kern="1200" cap="none" spc="0" normalizeH="0" baseline="0" noProof="0">
                  <a:ln>
                    <a:noFill/>
                  </a:ln>
                  <a:solidFill>
                    <a:srgbClr val="000000"/>
                  </a:solidFill>
                  <a:effectLst/>
                  <a:uLnTx/>
                  <a:uFillTx/>
                  <a:latin typeface="Constantia" pitchFamily="18" charset="0"/>
                  <a:ea typeface="+mn-ea"/>
                  <a:cs typeface="Arial" charset="0"/>
                </a:rPr>
                <a:t>Specimen Source</a:t>
              </a:r>
            </a:p>
          </p:txBody>
        </p:sp>
        <p:sp>
          <p:nvSpPr>
            <p:cNvPr id="6" name="AutoShape 8">
              <a:extLst>
                <a:ext uri="{FF2B5EF4-FFF2-40B4-BE49-F238E27FC236}">
                  <a16:creationId xmlns:a16="http://schemas.microsoft.com/office/drawing/2014/main" id="{9EE304EC-D3B9-1650-DBD2-6122DDD6863B}"/>
                </a:ext>
              </a:extLst>
            </p:cNvPr>
            <p:cNvSpPr>
              <a:spLocks noChangeArrowheads="1"/>
            </p:cNvSpPr>
            <p:nvPr/>
          </p:nvSpPr>
          <p:spPr bwMode="auto">
            <a:xfrm>
              <a:off x="2698269" y="3256425"/>
              <a:ext cx="533400" cy="305301"/>
            </a:xfrm>
            <a:prstGeom prst="rightArrow">
              <a:avLst>
                <a:gd name="adj1" fmla="val 50000"/>
                <a:gd name="adj2" fmla="val 43750"/>
              </a:avLst>
            </a:prstGeom>
            <a:solidFill>
              <a:schemeClr val="accent5"/>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7" name="AutoShape 9">
              <a:extLst>
                <a:ext uri="{FF2B5EF4-FFF2-40B4-BE49-F238E27FC236}">
                  <a16:creationId xmlns:a16="http://schemas.microsoft.com/office/drawing/2014/main" id="{59A7192C-B13E-8F06-4BC8-54AC04A2AA34}"/>
                </a:ext>
              </a:extLst>
            </p:cNvPr>
            <p:cNvSpPr>
              <a:spLocks noChangeArrowheads="1"/>
            </p:cNvSpPr>
            <p:nvPr/>
          </p:nvSpPr>
          <p:spPr bwMode="auto">
            <a:xfrm>
              <a:off x="5638800" y="3256425"/>
              <a:ext cx="533400" cy="305301"/>
            </a:xfrm>
            <a:prstGeom prst="rightArrow">
              <a:avLst>
                <a:gd name="adj1" fmla="val 50000"/>
                <a:gd name="adj2" fmla="val 43750"/>
              </a:avLst>
            </a:prstGeom>
            <a:solidFill>
              <a:schemeClr val="accent5"/>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8" name="TextBox 8">
              <a:extLst>
                <a:ext uri="{FF2B5EF4-FFF2-40B4-BE49-F238E27FC236}">
                  <a16:creationId xmlns:a16="http://schemas.microsoft.com/office/drawing/2014/main" id="{53E3DC4D-806C-EEB9-58FD-8348C5D7021A}"/>
                </a:ext>
              </a:extLst>
            </p:cNvPr>
            <p:cNvSpPr txBox="1">
              <a:spLocks noChangeArrowheads="1"/>
            </p:cNvSpPr>
            <p:nvPr/>
          </p:nvSpPr>
          <p:spPr bwMode="auto">
            <a:xfrm>
              <a:off x="3839989" y="3029657"/>
              <a:ext cx="1140500" cy="689857"/>
            </a:xfrm>
            <a:prstGeom prst="rect">
              <a:avLst/>
            </a:prstGeom>
            <a:noFill/>
            <a:ln w="9525">
              <a:noFill/>
              <a:miter lim="800000"/>
              <a:headEnd/>
              <a:tailEnd/>
            </a:ln>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srgbClr val="000000"/>
                  </a:solidFill>
                  <a:effectLst/>
                  <a:uLnTx/>
                  <a:uFillTx/>
                  <a:latin typeface="Constantia" pitchFamily="18" charset="0"/>
                  <a:ea typeface="+mn-ea"/>
                  <a:cs typeface="Arial" charset="0"/>
                </a:rPr>
                <a:t>Bank</a:t>
              </a:r>
            </a:p>
          </p:txBody>
        </p:sp>
        <p:sp>
          <p:nvSpPr>
            <p:cNvPr id="9" name="Text Box 6">
              <a:extLst>
                <a:ext uri="{FF2B5EF4-FFF2-40B4-BE49-F238E27FC236}">
                  <a16:creationId xmlns:a16="http://schemas.microsoft.com/office/drawing/2014/main" id="{B9F7939C-5B83-36B8-CEB6-A51F9F17342F}"/>
                </a:ext>
              </a:extLst>
            </p:cNvPr>
            <p:cNvSpPr txBox="1">
              <a:spLocks noChangeArrowheads="1"/>
            </p:cNvSpPr>
            <p:nvPr/>
          </p:nvSpPr>
          <p:spPr bwMode="auto">
            <a:xfrm>
              <a:off x="6096000" y="3065956"/>
              <a:ext cx="2057400" cy="689857"/>
            </a:xfrm>
            <a:prstGeom prst="rect">
              <a:avLst/>
            </a:prstGeom>
            <a:noFill/>
            <a:ln w="9525">
              <a:noFill/>
              <a:miter lim="800000"/>
              <a:headEnd/>
              <a:tailEnd/>
            </a:ln>
          </p:spPr>
          <p:txBody>
            <a:bodyPr anchor="ct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i="0" u="none" strike="noStrike" kern="1200" cap="none" spc="0" normalizeH="0" baseline="0" noProof="0">
                  <a:ln>
                    <a:noFill/>
                  </a:ln>
                  <a:solidFill>
                    <a:srgbClr val="000000"/>
                  </a:solidFill>
                  <a:effectLst/>
                  <a:uLnTx/>
                  <a:uFillTx/>
                  <a:latin typeface="Constantia" pitchFamily="18" charset="0"/>
                  <a:ea typeface="+mn-ea"/>
                  <a:cs typeface="Arial" charset="0"/>
                </a:rPr>
                <a:t>Users</a:t>
              </a:r>
            </a:p>
          </p:txBody>
        </p:sp>
        <p:sp>
          <p:nvSpPr>
            <p:cNvPr id="10" name="Rounded Rectangle 2">
              <a:extLst>
                <a:ext uri="{FF2B5EF4-FFF2-40B4-BE49-F238E27FC236}">
                  <a16:creationId xmlns:a16="http://schemas.microsoft.com/office/drawing/2014/main" id="{34689281-32CB-2BAF-4146-047C0C2AA9D8}"/>
                </a:ext>
              </a:extLst>
            </p:cNvPr>
            <p:cNvSpPr/>
            <p:nvPr/>
          </p:nvSpPr>
          <p:spPr>
            <a:xfrm>
              <a:off x="3609544" y="2803086"/>
              <a:ext cx="1524000" cy="1143000"/>
            </a:xfrm>
            <a:prstGeom prst="roundRect">
              <a:avLst/>
            </a:prstGeom>
            <a:solidFill>
              <a:schemeClr val="bg2">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1" name="TextBox 10">
            <a:extLst>
              <a:ext uri="{FF2B5EF4-FFF2-40B4-BE49-F238E27FC236}">
                <a16:creationId xmlns:a16="http://schemas.microsoft.com/office/drawing/2014/main" id="{76D470C7-97CA-16DC-C98E-60E839A5A22E}"/>
              </a:ext>
            </a:extLst>
          </p:cNvPr>
          <p:cNvSpPr txBox="1">
            <a:spLocks noChangeArrowheads="1"/>
          </p:cNvSpPr>
          <p:nvPr/>
        </p:nvSpPr>
        <p:spPr bwMode="auto">
          <a:xfrm>
            <a:off x="3021253" y="6086403"/>
            <a:ext cx="31231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solidFill>
                  <a:srgbClr val="292934"/>
                </a:solidFill>
                <a:effectLst/>
                <a:uLnTx/>
                <a:uFillTx/>
                <a:latin typeface="Constantia" panose="02030602050306030303" pitchFamily="18" charset="0"/>
                <a:ea typeface="+mn-ea"/>
                <a:cs typeface="+mn-cs"/>
              </a:rPr>
              <a:t>"HSR" requiring IRB review</a:t>
            </a:r>
          </a:p>
        </p:txBody>
      </p:sp>
      <p:sp>
        <p:nvSpPr>
          <p:cNvPr id="12" name="Arrow: Down 11">
            <a:extLst>
              <a:ext uri="{FF2B5EF4-FFF2-40B4-BE49-F238E27FC236}">
                <a16:creationId xmlns:a16="http://schemas.microsoft.com/office/drawing/2014/main" id="{3DC0C8C3-C5D8-490F-FD37-A417DE1E7BEA}"/>
              </a:ext>
            </a:extLst>
          </p:cNvPr>
          <p:cNvSpPr/>
          <p:nvPr/>
        </p:nvSpPr>
        <p:spPr>
          <a:xfrm rot="10800000">
            <a:off x="4347004" y="5567082"/>
            <a:ext cx="471658" cy="443121"/>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pPr eaLnBrk="1" hangingPunct="1"/>
            <a:r>
              <a:rPr lang="en-US" sz="3600">
                <a:latin typeface="Calibri" panose="020F0502020204030204" pitchFamily="34" charset="0"/>
                <a:ea typeface="Calibri" panose="020F0502020204030204" pitchFamily="34" charset="0"/>
                <a:cs typeface="Calibri" panose="020F0502020204030204" pitchFamily="34" charset="0"/>
              </a:rPr>
              <a:t>Saving HBM to a Biobank</a:t>
            </a:r>
          </a:p>
        </p:txBody>
      </p:sp>
      <p:sp>
        <p:nvSpPr>
          <p:cNvPr id="44035" name="Content Placeholder 2"/>
          <p:cNvSpPr>
            <a:spLocks noGrp="1"/>
          </p:cNvSpPr>
          <p:nvPr>
            <p:ph idx="1"/>
          </p:nvPr>
        </p:nvSpPr>
        <p:spPr/>
        <p:txBody>
          <a:bodyPr/>
          <a:lstStyle/>
          <a:p>
            <a:pPr eaLnBrk="1" hangingPunct="1"/>
            <a:r>
              <a:rPr lang="en-US" sz="2800" dirty="0">
                <a:latin typeface="Constantia" panose="02030602050306030303" pitchFamily="18" charset="0"/>
              </a:rPr>
              <a:t>Transfer of identifiable HBM to an existing bank </a:t>
            </a:r>
            <a:r>
              <a:rPr lang="en-US" sz="2800" dirty="0">
                <a:solidFill>
                  <a:srgbClr val="FF0000"/>
                </a:solidFill>
                <a:latin typeface="Constantia" panose="02030602050306030303" pitchFamily="18" charset="0"/>
              </a:rPr>
              <a:t>constitutes research subject to IRB review </a:t>
            </a:r>
            <a:r>
              <a:rPr lang="en-US" sz="2800" dirty="0">
                <a:latin typeface="Constantia" panose="02030602050306030303" pitchFamily="18" charset="0"/>
              </a:rPr>
              <a:t>even though no "research" is being done …</a:t>
            </a:r>
          </a:p>
          <a:p>
            <a:pPr eaLnBrk="1" hangingPunct="1"/>
            <a:r>
              <a:rPr lang="en-US" sz="2800" dirty="0">
                <a:latin typeface="Constantia" panose="02030602050306030303" pitchFamily="18" charset="0"/>
              </a:rPr>
              <a:t>Transfer of de-identified HBM to an existing bank may or may not require IRB review …</a:t>
            </a:r>
          </a:p>
        </p:txBody>
      </p:sp>
      <p:grpSp>
        <p:nvGrpSpPr>
          <p:cNvPr id="2" name="Group 1">
            <a:extLst>
              <a:ext uri="{FF2B5EF4-FFF2-40B4-BE49-F238E27FC236}">
                <a16:creationId xmlns:a16="http://schemas.microsoft.com/office/drawing/2014/main" id="{ED55925A-928C-9C6E-6B32-B51027E17805}"/>
              </a:ext>
            </a:extLst>
          </p:cNvPr>
          <p:cNvGrpSpPr/>
          <p:nvPr/>
        </p:nvGrpSpPr>
        <p:grpSpPr>
          <a:xfrm>
            <a:off x="1905000" y="4636008"/>
            <a:ext cx="5110378" cy="1105025"/>
            <a:chOff x="371045" y="2456450"/>
            <a:chExt cx="7782355" cy="1905250"/>
          </a:xfrm>
        </p:grpSpPr>
        <p:sp>
          <p:nvSpPr>
            <p:cNvPr id="3" name="Rectangle 2">
              <a:extLst>
                <a:ext uri="{FF2B5EF4-FFF2-40B4-BE49-F238E27FC236}">
                  <a16:creationId xmlns:a16="http://schemas.microsoft.com/office/drawing/2014/main" id="{41377973-F85D-3D46-22D7-18E961D0C841}"/>
                </a:ext>
              </a:extLst>
            </p:cNvPr>
            <p:cNvSpPr/>
            <p:nvPr/>
          </p:nvSpPr>
          <p:spPr>
            <a:xfrm>
              <a:off x="6477000" y="2920950"/>
              <a:ext cx="1295400" cy="1025135"/>
            </a:xfrm>
            <a:prstGeom prst="rect">
              <a:avLst/>
            </a:prstGeom>
            <a:solidFill>
              <a:schemeClr val="bg2">
                <a:alpha val="2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Oval 9">
              <a:extLst>
                <a:ext uri="{FF2B5EF4-FFF2-40B4-BE49-F238E27FC236}">
                  <a16:creationId xmlns:a16="http://schemas.microsoft.com/office/drawing/2014/main" id="{C041FB01-EBC5-8297-B41E-F322B69E90EC}"/>
                </a:ext>
              </a:extLst>
            </p:cNvPr>
            <p:cNvSpPr>
              <a:spLocks noChangeArrowheads="1"/>
            </p:cNvSpPr>
            <p:nvPr/>
          </p:nvSpPr>
          <p:spPr bwMode="auto">
            <a:xfrm>
              <a:off x="442359" y="2456450"/>
              <a:ext cx="1905000" cy="1905250"/>
            </a:xfrm>
            <a:prstGeom prst="ellipse">
              <a:avLst/>
            </a:prstGeom>
            <a:solidFill>
              <a:schemeClr val="bg2">
                <a:alpha val="25098"/>
              </a:schemeClr>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5" name="Text Box 6">
              <a:extLst>
                <a:ext uri="{FF2B5EF4-FFF2-40B4-BE49-F238E27FC236}">
                  <a16:creationId xmlns:a16="http://schemas.microsoft.com/office/drawing/2014/main" id="{69939468-2E24-BDAB-246E-B0083CC65276}"/>
                </a:ext>
              </a:extLst>
            </p:cNvPr>
            <p:cNvSpPr txBox="1">
              <a:spLocks noChangeArrowheads="1"/>
            </p:cNvSpPr>
            <p:nvPr/>
          </p:nvSpPr>
          <p:spPr bwMode="auto">
            <a:xfrm>
              <a:off x="371045" y="2851881"/>
              <a:ext cx="2057400" cy="1114384"/>
            </a:xfrm>
            <a:prstGeom prst="rect">
              <a:avLst/>
            </a:prstGeom>
            <a:noFill/>
            <a:ln w="9525">
              <a:noFill/>
              <a:miter lim="800000"/>
              <a:headEnd/>
              <a:tailEnd/>
            </a:ln>
          </p:spPr>
          <p:txBody>
            <a:bodyPr anchor="ct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i="0" u="none" strike="noStrike" kern="1200" cap="none" spc="0" normalizeH="0" baseline="0" noProof="0">
                  <a:ln>
                    <a:noFill/>
                  </a:ln>
                  <a:solidFill>
                    <a:srgbClr val="000000"/>
                  </a:solidFill>
                  <a:effectLst/>
                  <a:uLnTx/>
                  <a:uFillTx/>
                  <a:latin typeface="Constantia" pitchFamily="18" charset="0"/>
                  <a:ea typeface="+mn-ea"/>
                  <a:cs typeface="Arial" charset="0"/>
                </a:rPr>
                <a:t>Specimen Source</a:t>
              </a:r>
            </a:p>
          </p:txBody>
        </p:sp>
        <p:sp>
          <p:nvSpPr>
            <p:cNvPr id="6" name="AutoShape 8">
              <a:extLst>
                <a:ext uri="{FF2B5EF4-FFF2-40B4-BE49-F238E27FC236}">
                  <a16:creationId xmlns:a16="http://schemas.microsoft.com/office/drawing/2014/main" id="{0D7A95CB-4CE1-FACF-D881-E6215F2D4B8A}"/>
                </a:ext>
              </a:extLst>
            </p:cNvPr>
            <p:cNvSpPr>
              <a:spLocks noChangeArrowheads="1"/>
            </p:cNvSpPr>
            <p:nvPr/>
          </p:nvSpPr>
          <p:spPr bwMode="auto">
            <a:xfrm>
              <a:off x="2698269" y="3256425"/>
              <a:ext cx="533400" cy="305301"/>
            </a:xfrm>
            <a:prstGeom prst="rightArrow">
              <a:avLst>
                <a:gd name="adj1" fmla="val 50000"/>
                <a:gd name="adj2" fmla="val 43750"/>
              </a:avLst>
            </a:prstGeom>
            <a:solidFill>
              <a:schemeClr val="accent5"/>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7" name="AutoShape 9">
              <a:extLst>
                <a:ext uri="{FF2B5EF4-FFF2-40B4-BE49-F238E27FC236}">
                  <a16:creationId xmlns:a16="http://schemas.microsoft.com/office/drawing/2014/main" id="{D74252F7-8A10-DEA9-70D0-BAA79F665AD9}"/>
                </a:ext>
              </a:extLst>
            </p:cNvPr>
            <p:cNvSpPr>
              <a:spLocks noChangeArrowheads="1"/>
            </p:cNvSpPr>
            <p:nvPr/>
          </p:nvSpPr>
          <p:spPr bwMode="auto">
            <a:xfrm>
              <a:off x="5638800" y="3256425"/>
              <a:ext cx="533400" cy="305301"/>
            </a:xfrm>
            <a:prstGeom prst="rightArrow">
              <a:avLst>
                <a:gd name="adj1" fmla="val 50000"/>
                <a:gd name="adj2" fmla="val 43750"/>
              </a:avLst>
            </a:prstGeom>
            <a:solidFill>
              <a:schemeClr val="accent5"/>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8" name="TextBox 8">
              <a:extLst>
                <a:ext uri="{FF2B5EF4-FFF2-40B4-BE49-F238E27FC236}">
                  <a16:creationId xmlns:a16="http://schemas.microsoft.com/office/drawing/2014/main" id="{5E7925A8-B6EE-9922-E616-E1A77462A275}"/>
                </a:ext>
              </a:extLst>
            </p:cNvPr>
            <p:cNvSpPr txBox="1">
              <a:spLocks noChangeArrowheads="1"/>
            </p:cNvSpPr>
            <p:nvPr/>
          </p:nvSpPr>
          <p:spPr bwMode="auto">
            <a:xfrm>
              <a:off x="3839989" y="3029657"/>
              <a:ext cx="1140500" cy="689857"/>
            </a:xfrm>
            <a:prstGeom prst="rect">
              <a:avLst/>
            </a:prstGeom>
            <a:noFill/>
            <a:ln w="9525">
              <a:noFill/>
              <a:miter lim="800000"/>
              <a:headEnd/>
              <a:tailEnd/>
            </a:ln>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srgbClr val="000000"/>
                  </a:solidFill>
                  <a:effectLst/>
                  <a:uLnTx/>
                  <a:uFillTx/>
                  <a:latin typeface="Constantia" pitchFamily="18" charset="0"/>
                  <a:ea typeface="+mn-ea"/>
                  <a:cs typeface="Arial" charset="0"/>
                </a:rPr>
                <a:t>Bank</a:t>
              </a:r>
            </a:p>
          </p:txBody>
        </p:sp>
        <p:sp>
          <p:nvSpPr>
            <p:cNvPr id="9" name="Text Box 6">
              <a:extLst>
                <a:ext uri="{FF2B5EF4-FFF2-40B4-BE49-F238E27FC236}">
                  <a16:creationId xmlns:a16="http://schemas.microsoft.com/office/drawing/2014/main" id="{8F6677D7-2D4C-21FB-703A-7D1267C9ABD5}"/>
                </a:ext>
              </a:extLst>
            </p:cNvPr>
            <p:cNvSpPr txBox="1">
              <a:spLocks noChangeArrowheads="1"/>
            </p:cNvSpPr>
            <p:nvPr/>
          </p:nvSpPr>
          <p:spPr bwMode="auto">
            <a:xfrm>
              <a:off x="6096000" y="3065956"/>
              <a:ext cx="2057400" cy="689857"/>
            </a:xfrm>
            <a:prstGeom prst="rect">
              <a:avLst/>
            </a:prstGeom>
            <a:noFill/>
            <a:ln w="9525">
              <a:noFill/>
              <a:miter lim="800000"/>
              <a:headEnd/>
              <a:tailEnd/>
            </a:ln>
          </p:spPr>
          <p:txBody>
            <a:bodyPr anchor="ct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i="0" u="none" strike="noStrike" kern="1200" cap="none" spc="0" normalizeH="0" baseline="0" noProof="0">
                  <a:ln>
                    <a:noFill/>
                  </a:ln>
                  <a:solidFill>
                    <a:srgbClr val="000000"/>
                  </a:solidFill>
                  <a:effectLst/>
                  <a:uLnTx/>
                  <a:uFillTx/>
                  <a:latin typeface="Constantia" pitchFamily="18" charset="0"/>
                  <a:ea typeface="+mn-ea"/>
                  <a:cs typeface="Arial" charset="0"/>
                </a:rPr>
                <a:t>Users</a:t>
              </a:r>
            </a:p>
          </p:txBody>
        </p:sp>
        <p:sp>
          <p:nvSpPr>
            <p:cNvPr id="10" name="Rounded Rectangle 2">
              <a:extLst>
                <a:ext uri="{FF2B5EF4-FFF2-40B4-BE49-F238E27FC236}">
                  <a16:creationId xmlns:a16="http://schemas.microsoft.com/office/drawing/2014/main" id="{19CED253-4EEB-E087-9302-4E2D84692465}"/>
                </a:ext>
              </a:extLst>
            </p:cNvPr>
            <p:cNvSpPr/>
            <p:nvPr/>
          </p:nvSpPr>
          <p:spPr>
            <a:xfrm>
              <a:off x="3609544" y="2803086"/>
              <a:ext cx="1524000" cy="1143000"/>
            </a:xfrm>
            <a:prstGeom prst="roundRect">
              <a:avLst/>
            </a:prstGeom>
            <a:solidFill>
              <a:schemeClr val="bg2">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1" name="TextBox 10">
            <a:extLst>
              <a:ext uri="{FF2B5EF4-FFF2-40B4-BE49-F238E27FC236}">
                <a16:creationId xmlns:a16="http://schemas.microsoft.com/office/drawing/2014/main" id="{242EDE7A-F094-E3DD-4C81-6EFAC0DE5C7F}"/>
              </a:ext>
            </a:extLst>
          </p:cNvPr>
          <p:cNvSpPr txBox="1">
            <a:spLocks noChangeArrowheads="1"/>
          </p:cNvSpPr>
          <p:nvPr/>
        </p:nvSpPr>
        <p:spPr bwMode="auto">
          <a:xfrm>
            <a:off x="2055782" y="6004921"/>
            <a:ext cx="31231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rgbClr val="292934"/>
                </a:solidFill>
                <a:effectLst/>
                <a:uLnTx/>
                <a:uFillTx/>
                <a:latin typeface="Constantia" panose="02030602050306030303" pitchFamily="18" charset="0"/>
                <a:ea typeface="+mn-ea"/>
                <a:cs typeface="+mn-cs"/>
              </a:rPr>
              <a:t>"HSR" perhaps</a:t>
            </a:r>
            <a:r>
              <a:rPr kumimoji="0" lang="en-US" sz="1800" i="0" u="none" strike="noStrike" kern="1200" cap="none" spc="0" normalizeH="0" noProof="0" dirty="0">
                <a:ln>
                  <a:noFill/>
                </a:ln>
                <a:solidFill>
                  <a:srgbClr val="292934"/>
                </a:solidFill>
                <a:effectLst/>
                <a:uLnTx/>
                <a:uFillTx/>
                <a:latin typeface="Constantia" panose="02030602050306030303" pitchFamily="18" charset="0"/>
                <a:ea typeface="+mn-ea"/>
                <a:cs typeface="+mn-cs"/>
              </a:rPr>
              <a:t> </a:t>
            </a:r>
            <a:r>
              <a:rPr kumimoji="0" lang="en-US" sz="1800" i="0" u="none" strike="noStrike" kern="1200" cap="none" spc="0" normalizeH="0" baseline="0" noProof="0" dirty="0">
                <a:ln>
                  <a:noFill/>
                </a:ln>
                <a:solidFill>
                  <a:srgbClr val="292934"/>
                </a:solidFill>
                <a:effectLst/>
                <a:uLnTx/>
                <a:uFillTx/>
                <a:latin typeface="Constantia" panose="02030602050306030303" pitchFamily="18" charset="0"/>
                <a:ea typeface="+mn-ea"/>
                <a:cs typeface="+mn-cs"/>
              </a:rPr>
              <a:t>requiring IRB </a:t>
            </a:r>
          </a:p>
        </p:txBody>
      </p:sp>
      <p:sp>
        <p:nvSpPr>
          <p:cNvPr id="12" name="Arrow: Down 11">
            <a:extLst>
              <a:ext uri="{FF2B5EF4-FFF2-40B4-BE49-F238E27FC236}">
                <a16:creationId xmlns:a16="http://schemas.microsoft.com/office/drawing/2014/main" id="{A184C5E1-AA94-B7A1-240D-0BEEECD3713F}"/>
              </a:ext>
            </a:extLst>
          </p:cNvPr>
          <p:cNvSpPr/>
          <p:nvPr/>
        </p:nvSpPr>
        <p:spPr>
          <a:xfrm rot="10800000">
            <a:off x="3381533" y="5519472"/>
            <a:ext cx="471658" cy="443121"/>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9891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z="3600">
                <a:latin typeface="Calibri" panose="020F0502020204030204" pitchFamily="34" charset="0"/>
                <a:ea typeface="Calibri" panose="020F0502020204030204" pitchFamily="34" charset="0"/>
                <a:cs typeface="Calibri" panose="020F0502020204030204" pitchFamily="34" charset="0"/>
              </a:rPr>
              <a:t>Use of HBM from a Biobank</a:t>
            </a:r>
            <a:endParaRPr lang="en-US" sz="3600">
              <a:latin typeface="Calibri" panose="020F0502020204030204" pitchFamily="34" charset="0"/>
              <a:ea typeface="Calibri" panose="020F0502020204030204" pitchFamily="34" charset="0"/>
              <a:cs typeface="Calibri" panose="020F0502020204030204" pitchFamily="34" charset="0"/>
              <a:sym typeface="Symbol" pitchFamily="18" charset="2"/>
            </a:endParaRPr>
          </a:p>
        </p:txBody>
      </p:sp>
      <p:sp>
        <p:nvSpPr>
          <p:cNvPr id="56323" name="Content Placeholder 2"/>
          <p:cNvSpPr>
            <a:spLocks noGrp="1"/>
          </p:cNvSpPr>
          <p:nvPr>
            <p:ph idx="1"/>
          </p:nvPr>
        </p:nvSpPr>
        <p:spPr/>
        <p:txBody>
          <a:bodyPr/>
          <a:lstStyle/>
          <a:p>
            <a:pPr eaLnBrk="1" hangingPunct="1"/>
            <a:r>
              <a:rPr lang="en-US" sz="2800" dirty="0">
                <a:latin typeface="Constantia" panose="02030602050306030303" pitchFamily="18" charset="0"/>
              </a:rPr>
              <a:t>Use of HBM from a tissue bank may or may not require IRB review, depending on</a:t>
            </a:r>
          </a:p>
          <a:p>
            <a:pPr lvl="1" eaLnBrk="1" hangingPunct="1"/>
            <a:r>
              <a:rPr lang="en-US" sz="2400" dirty="0">
                <a:latin typeface="Constantia" panose="02030602050306030303" pitchFamily="18" charset="0"/>
              </a:rPr>
              <a:t>whether HBM is identifiable</a:t>
            </a:r>
          </a:p>
          <a:p>
            <a:pPr lvl="1" eaLnBrk="1" hangingPunct="1"/>
            <a:r>
              <a:rPr lang="en-US" sz="2400" dirty="0">
                <a:latin typeface="Constantia" panose="02030602050306030303" pitchFamily="18" charset="0"/>
              </a:rPr>
              <a:t>whether the HBM was obtained for research purposes</a:t>
            </a:r>
          </a:p>
          <a:p>
            <a:pPr lvl="1" eaLnBrk="1" hangingPunct="1"/>
            <a:r>
              <a:rPr lang="en-US" sz="2400" dirty="0">
                <a:latin typeface="Constantia" panose="02030602050306030303" pitchFamily="18" charset="0"/>
              </a:rPr>
              <a:t>what was described in the initial CF </a:t>
            </a:r>
          </a:p>
        </p:txBody>
      </p:sp>
      <p:grpSp>
        <p:nvGrpSpPr>
          <p:cNvPr id="2" name="Group 1">
            <a:extLst>
              <a:ext uri="{FF2B5EF4-FFF2-40B4-BE49-F238E27FC236}">
                <a16:creationId xmlns:a16="http://schemas.microsoft.com/office/drawing/2014/main" id="{0A443054-E7B4-72C4-A2B4-979E923F6FB6}"/>
              </a:ext>
            </a:extLst>
          </p:cNvPr>
          <p:cNvGrpSpPr/>
          <p:nvPr/>
        </p:nvGrpSpPr>
        <p:grpSpPr>
          <a:xfrm>
            <a:off x="1901952" y="4636008"/>
            <a:ext cx="5110378" cy="1105025"/>
            <a:chOff x="371045" y="2456450"/>
            <a:chExt cx="7782355" cy="1905250"/>
          </a:xfrm>
        </p:grpSpPr>
        <p:sp>
          <p:nvSpPr>
            <p:cNvPr id="3" name="Rectangle 2">
              <a:extLst>
                <a:ext uri="{FF2B5EF4-FFF2-40B4-BE49-F238E27FC236}">
                  <a16:creationId xmlns:a16="http://schemas.microsoft.com/office/drawing/2014/main" id="{36ABCA11-14E7-EB9F-E0B2-A22D2C815CC4}"/>
                </a:ext>
              </a:extLst>
            </p:cNvPr>
            <p:cNvSpPr/>
            <p:nvPr/>
          </p:nvSpPr>
          <p:spPr>
            <a:xfrm>
              <a:off x="6477000" y="2920950"/>
              <a:ext cx="1295400" cy="1025135"/>
            </a:xfrm>
            <a:prstGeom prst="rect">
              <a:avLst/>
            </a:prstGeom>
            <a:solidFill>
              <a:schemeClr val="bg2">
                <a:alpha val="2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Oval 9">
              <a:extLst>
                <a:ext uri="{FF2B5EF4-FFF2-40B4-BE49-F238E27FC236}">
                  <a16:creationId xmlns:a16="http://schemas.microsoft.com/office/drawing/2014/main" id="{B9E9241E-A3ED-D5C6-0542-D00A591316D3}"/>
                </a:ext>
              </a:extLst>
            </p:cNvPr>
            <p:cNvSpPr>
              <a:spLocks noChangeArrowheads="1"/>
            </p:cNvSpPr>
            <p:nvPr/>
          </p:nvSpPr>
          <p:spPr bwMode="auto">
            <a:xfrm>
              <a:off x="442359" y="2456450"/>
              <a:ext cx="1905000" cy="1905250"/>
            </a:xfrm>
            <a:prstGeom prst="ellipse">
              <a:avLst/>
            </a:prstGeom>
            <a:solidFill>
              <a:schemeClr val="bg2">
                <a:alpha val="25098"/>
              </a:schemeClr>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5" name="Text Box 6">
              <a:extLst>
                <a:ext uri="{FF2B5EF4-FFF2-40B4-BE49-F238E27FC236}">
                  <a16:creationId xmlns:a16="http://schemas.microsoft.com/office/drawing/2014/main" id="{FB595141-C503-4B2A-232F-9A90B042E9EF}"/>
                </a:ext>
              </a:extLst>
            </p:cNvPr>
            <p:cNvSpPr txBox="1">
              <a:spLocks noChangeArrowheads="1"/>
            </p:cNvSpPr>
            <p:nvPr/>
          </p:nvSpPr>
          <p:spPr bwMode="auto">
            <a:xfrm>
              <a:off x="371045" y="2851881"/>
              <a:ext cx="2057400" cy="1114384"/>
            </a:xfrm>
            <a:prstGeom prst="rect">
              <a:avLst/>
            </a:prstGeom>
            <a:noFill/>
            <a:ln w="9525">
              <a:noFill/>
              <a:miter lim="800000"/>
              <a:headEnd/>
              <a:tailEnd/>
            </a:ln>
          </p:spPr>
          <p:txBody>
            <a:bodyPr anchor="ct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i="0" u="none" strike="noStrike" kern="1200" cap="none" spc="0" normalizeH="0" baseline="0" noProof="0">
                  <a:ln>
                    <a:noFill/>
                  </a:ln>
                  <a:solidFill>
                    <a:srgbClr val="000000"/>
                  </a:solidFill>
                  <a:effectLst/>
                  <a:uLnTx/>
                  <a:uFillTx/>
                  <a:latin typeface="Constantia" pitchFamily="18" charset="0"/>
                  <a:ea typeface="+mn-ea"/>
                  <a:cs typeface="Arial" charset="0"/>
                </a:rPr>
                <a:t>Specimen Source</a:t>
              </a:r>
            </a:p>
          </p:txBody>
        </p:sp>
        <p:sp>
          <p:nvSpPr>
            <p:cNvPr id="6" name="AutoShape 8">
              <a:extLst>
                <a:ext uri="{FF2B5EF4-FFF2-40B4-BE49-F238E27FC236}">
                  <a16:creationId xmlns:a16="http://schemas.microsoft.com/office/drawing/2014/main" id="{CFB15D3D-44F1-E431-EC32-ADA490C7FCAE}"/>
                </a:ext>
              </a:extLst>
            </p:cNvPr>
            <p:cNvSpPr>
              <a:spLocks noChangeArrowheads="1"/>
            </p:cNvSpPr>
            <p:nvPr/>
          </p:nvSpPr>
          <p:spPr bwMode="auto">
            <a:xfrm>
              <a:off x="2698269" y="3256425"/>
              <a:ext cx="533400" cy="305301"/>
            </a:xfrm>
            <a:prstGeom prst="rightArrow">
              <a:avLst>
                <a:gd name="adj1" fmla="val 50000"/>
                <a:gd name="adj2" fmla="val 43750"/>
              </a:avLst>
            </a:prstGeom>
            <a:solidFill>
              <a:schemeClr val="accent5"/>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7" name="AutoShape 9">
              <a:extLst>
                <a:ext uri="{FF2B5EF4-FFF2-40B4-BE49-F238E27FC236}">
                  <a16:creationId xmlns:a16="http://schemas.microsoft.com/office/drawing/2014/main" id="{B7F32453-A9A6-1944-8A9A-67CC5645CD2B}"/>
                </a:ext>
              </a:extLst>
            </p:cNvPr>
            <p:cNvSpPr>
              <a:spLocks noChangeArrowheads="1"/>
            </p:cNvSpPr>
            <p:nvPr/>
          </p:nvSpPr>
          <p:spPr bwMode="auto">
            <a:xfrm>
              <a:off x="5638800" y="3256425"/>
              <a:ext cx="533400" cy="305301"/>
            </a:xfrm>
            <a:prstGeom prst="rightArrow">
              <a:avLst>
                <a:gd name="adj1" fmla="val 50000"/>
                <a:gd name="adj2" fmla="val 43750"/>
              </a:avLst>
            </a:prstGeom>
            <a:solidFill>
              <a:schemeClr val="accent5"/>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8" name="TextBox 8">
              <a:extLst>
                <a:ext uri="{FF2B5EF4-FFF2-40B4-BE49-F238E27FC236}">
                  <a16:creationId xmlns:a16="http://schemas.microsoft.com/office/drawing/2014/main" id="{8AE74654-FF20-B866-67FA-E51FBB9AD2DF}"/>
                </a:ext>
              </a:extLst>
            </p:cNvPr>
            <p:cNvSpPr txBox="1">
              <a:spLocks noChangeArrowheads="1"/>
            </p:cNvSpPr>
            <p:nvPr/>
          </p:nvSpPr>
          <p:spPr bwMode="auto">
            <a:xfrm>
              <a:off x="3839989" y="3029657"/>
              <a:ext cx="1140500" cy="689857"/>
            </a:xfrm>
            <a:prstGeom prst="rect">
              <a:avLst/>
            </a:prstGeom>
            <a:noFill/>
            <a:ln w="9525">
              <a:noFill/>
              <a:miter lim="800000"/>
              <a:headEnd/>
              <a:tailEnd/>
            </a:ln>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srgbClr val="000000"/>
                  </a:solidFill>
                  <a:effectLst/>
                  <a:uLnTx/>
                  <a:uFillTx/>
                  <a:latin typeface="Constantia" pitchFamily="18" charset="0"/>
                  <a:ea typeface="+mn-ea"/>
                  <a:cs typeface="Arial" charset="0"/>
                </a:rPr>
                <a:t>Bank</a:t>
              </a:r>
            </a:p>
          </p:txBody>
        </p:sp>
        <p:sp>
          <p:nvSpPr>
            <p:cNvPr id="9" name="Text Box 6">
              <a:extLst>
                <a:ext uri="{FF2B5EF4-FFF2-40B4-BE49-F238E27FC236}">
                  <a16:creationId xmlns:a16="http://schemas.microsoft.com/office/drawing/2014/main" id="{3ED287E7-E752-61BB-15EF-840DBEE37E1A}"/>
                </a:ext>
              </a:extLst>
            </p:cNvPr>
            <p:cNvSpPr txBox="1">
              <a:spLocks noChangeArrowheads="1"/>
            </p:cNvSpPr>
            <p:nvPr/>
          </p:nvSpPr>
          <p:spPr bwMode="auto">
            <a:xfrm>
              <a:off x="6096000" y="3065956"/>
              <a:ext cx="2057400" cy="689857"/>
            </a:xfrm>
            <a:prstGeom prst="rect">
              <a:avLst/>
            </a:prstGeom>
            <a:noFill/>
            <a:ln w="9525">
              <a:noFill/>
              <a:miter lim="800000"/>
              <a:headEnd/>
              <a:tailEnd/>
            </a:ln>
          </p:spPr>
          <p:txBody>
            <a:bodyPr anchor="ct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i="0" u="none" strike="noStrike" kern="1200" cap="none" spc="0" normalizeH="0" baseline="0" noProof="0">
                  <a:ln>
                    <a:noFill/>
                  </a:ln>
                  <a:solidFill>
                    <a:srgbClr val="000000"/>
                  </a:solidFill>
                  <a:effectLst/>
                  <a:uLnTx/>
                  <a:uFillTx/>
                  <a:latin typeface="Constantia" pitchFamily="18" charset="0"/>
                  <a:ea typeface="+mn-ea"/>
                  <a:cs typeface="Arial" charset="0"/>
                </a:rPr>
                <a:t>Users</a:t>
              </a:r>
            </a:p>
          </p:txBody>
        </p:sp>
        <p:sp>
          <p:nvSpPr>
            <p:cNvPr id="10" name="Rounded Rectangle 2">
              <a:extLst>
                <a:ext uri="{FF2B5EF4-FFF2-40B4-BE49-F238E27FC236}">
                  <a16:creationId xmlns:a16="http://schemas.microsoft.com/office/drawing/2014/main" id="{BAD19FDD-9C52-7310-C19B-BFB00ED077DF}"/>
                </a:ext>
              </a:extLst>
            </p:cNvPr>
            <p:cNvSpPr/>
            <p:nvPr/>
          </p:nvSpPr>
          <p:spPr>
            <a:xfrm>
              <a:off x="3609544" y="2803086"/>
              <a:ext cx="1524000" cy="1143000"/>
            </a:xfrm>
            <a:prstGeom prst="roundRect">
              <a:avLst/>
            </a:prstGeom>
            <a:solidFill>
              <a:schemeClr val="bg2">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2" name="Arrow: Down 11">
            <a:extLst>
              <a:ext uri="{FF2B5EF4-FFF2-40B4-BE49-F238E27FC236}">
                <a16:creationId xmlns:a16="http://schemas.microsoft.com/office/drawing/2014/main" id="{BBE3841C-56D5-1DBF-6474-B9DD51A3D73C}"/>
              </a:ext>
            </a:extLst>
          </p:cNvPr>
          <p:cNvSpPr/>
          <p:nvPr/>
        </p:nvSpPr>
        <p:spPr>
          <a:xfrm rot="10800000">
            <a:off x="5300390" y="5406388"/>
            <a:ext cx="471658" cy="443121"/>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TextBox 10">
            <a:extLst>
              <a:ext uri="{FF2B5EF4-FFF2-40B4-BE49-F238E27FC236}">
                <a16:creationId xmlns:a16="http://schemas.microsoft.com/office/drawing/2014/main" id="{E0E1A652-4FA2-F216-7C93-3384CEDE65C4}"/>
              </a:ext>
            </a:extLst>
          </p:cNvPr>
          <p:cNvSpPr txBox="1">
            <a:spLocks noChangeArrowheads="1"/>
          </p:cNvSpPr>
          <p:nvPr/>
        </p:nvSpPr>
        <p:spPr bwMode="auto">
          <a:xfrm>
            <a:off x="3227822" y="5962078"/>
            <a:ext cx="45637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rgbClr val="292934"/>
                </a:solidFill>
                <a:effectLst/>
                <a:uLnTx/>
                <a:uFillTx/>
                <a:latin typeface="Constantia" panose="02030602050306030303" pitchFamily="18" charset="0"/>
                <a:ea typeface="+mn-ea"/>
                <a:cs typeface="+mn-cs"/>
              </a:rPr>
              <a:t>HSR perhaps requiring IRB review</a:t>
            </a:r>
          </a:p>
        </p:txBody>
      </p:sp>
    </p:spTree>
    <p:extLst>
      <p:ext uri="{BB962C8B-B14F-4D97-AF65-F5344CB8AC3E}">
        <p14:creationId xmlns:p14="http://schemas.microsoft.com/office/powerpoint/2010/main" val="140598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kumimoji="0" lang="en-US" sz="3600" b="0" i="0" u="none" strike="noStrike" kern="1200" cap="none" spc="-100" normalizeH="0" baseline="0" noProof="0">
                <a:ln>
                  <a:noFill/>
                </a:ln>
                <a:solidFill>
                  <a:srgbClr val="D2533C"/>
                </a:solidFill>
                <a:effectLst/>
                <a:uLnTx/>
                <a:uFillTx/>
                <a:latin typeface="Calibri" panose="020F0502020204030204" pitchFamily="34" charset="0"/>
                <a:ea typeface="Calibri" panose="020F0502020204030204" pitchFamily="34" charset="0"/>
                <a:cs typeface="Calibri" panose="020F0502020204030204" pitchFamily="34" charset="0"/>
              </a:rPr>
              <a:t>Use of HBM from Biobank </a:t>
            </a:r>
            <a:endParaRPr lang="en-US" sz="3600">
              <a:latin typeface="Calibri" panose="020F0502020204030204" pitchFamily="34" charset="0"/>
              <a:ea typeface="Calibri" panose="020F0502020204030204" pitchFamily="34" charset="0"/>
              <a:cs typeface="Calibri" panose="020F0502020204030204" pitchFamily="34" charset="0"/>
            </a:endParaRPr>
          </a:p>
        </p:txBody>
      </p:sp>
      <p:sp>
        <p:nvSpPr>
          <p:cNvPr id="61443" name="TextBox 2"/>
          <p:cNvSpPr txBox="1">
            <a:spLocks noChangeArrowheads="1"/>
          </p:cNvSpPr>
          <p:nvPr/>
        </p:nvSpPr>
        <p:spPr bwMode="auto">
          <a:xfrm>
            <a:off x="457199" y="2057400"/>
            <a:ext cx="26669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onstantia" pitchFamily="18" charset="0"/>
                <a:ea typeface="+mn-ea"/>
                <a:cs typeface="Arial" charset="0"/>
              </a:rPr>
              <a:t>Is HBM linked directly to an individual?</a:t>
            </a:r>
          </a:p>
        </p:txBody>
      </p:sp>
      <p:sp>
        <p:nvSpPr>
          <p:cNvPr id="4" name="TextBox 3"/>
          <p:cNvSpPr txBox="1">
            <a:spLocks noChangeArrowheads="1"/>
          </p:cNvSpPr>
          <p:nvPr/>
        </p:nvSpPr>
        <p:spPr bwMode="auto">
          <a:xfrm>
            <a:off x="457199" y="3733800"/>
            <a:ext cx="26669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onstantia" pitchFamily="18" charset="0"/>
                <a:ea typeface="+mn-ea"/>
                <a:cs typeface="Arial" charset="0"/>
              </a:rPr>
              <a:t>Is HBM coded</a:t>
            </a:r>
            <a:r>
              <a:rPr kumimoji="0" lang="en-US" sz="1800" b="0" i="0" u="none" strike="noStrike" kern="1200" cap="none" spc="0" normalizeH="0" baseline="0" noProof="0">
                <a:ln>
                  <a:noFill/>
                </a:ln>
                <a:solidFill>
                  <a:prstClr val="black"/>
                </a:solidFill>
                <a:effectLst/>
                <a:uLnTx/>
                <a:uFillTx/>
                <a:latin typeface="Constantia" pitchFamily="18" charset="0"/>
                <a:ea typeface="+mn-ea"/>
                <a:cs typeface="Arial" charset="0"/>
              </a:rPr>
              <a:t>?</a:t>
            </a:r>
          </a:p>
        </p:txBody>
      </p:sp>
      <p:sp>
        <p:nvSpPr>
          <p:cNvPr id="5" name="Line 13"/>
          <p:cNvSpPr>
            <a:spLocks noChangeShapeType="1"/>
          </p:cNvSpPr>
          <p:nvPr/>
        </p:nvSpPr>
        <p:spPr bwMode="auto">
          <a:xfrm>
            <a:off x="1828800"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pitchFamily="18" charset="0"/>
              <a:ea typeface="+mn-ea"/>
              <a:cs typeface="Arial" charset="0"/>
            </a:endParaRPr>
          </a:p>
        </p:txBody>
      </p:sp>
      <p:sp>
        <p:nvSpPr>
          <p:cNvPr id="6" name="TextBox 5"/>
          <p:cNvSpPr txBox="1">
            <a:spLocks noChangeArrowheads="1"/>
          </p:cNvSpPr>
          <p:nvPr/>
        </p:nvSpPr>
        <p:spPr bwMode="auto">
          <a:xfrm>
            <a:off x="2057400" y="2971800"/>
            <a:ext cx="544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onstantia" pitchFamily="18" charset="0"/>
                <a:ea typeface="+mn-ea"/>
                <a:cs typeface="Arial" charset="0"/>
              </a:rPr>
              <a:t>NO</a:t>
            </a:r>
          </a:p>
        </p:txBody>
      </p:sp>
      <p:sp>
        <p:nvSpPr>
          <p:cNvPr id="7" name="Line 12"/>
          <p:cNvSpPr>
            <a:spLocks noChangeShapeType="1"/>
          </p:cNvSpPr>
          <p:nvPr/>
        </p:nvSpPr>
        <p:spPr bwMode="auto">
          <a:xfrm>
            <a:off x="3276600" y="2362200"/>
            <a:ext cx="11271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pitchFamily="18" charset="0"/>
              <a:ea typeface="+mn-ea"/>
              <a:cs typeface="Arial" charset="0"/>
            </a:endParaRPr>
          </a:p>
        </p:txBody>
      </p:sp>
      <p:sp>
        <p:nvSpPr>
          <p:cNvPr id="8" name="TextBox 7"/>
          <p:cNvSpPr txBox="1">
            <a:spLocks noChangeArrowheads="1"/>
          </p:cNvSpPr>
          <p:nvPr/>
        </p:nvSpPr>
        <p:spPr bwMode="auto">
          <a:xfrm>
            <a:off x="3581400" y="2514600"/>
            <a:ext cx="573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onstantia" pitchFamily="18" charset="0"/>
                <a:ea typeface="+mn-ea"/>
                <a:cs typeface="Arial" charset="0"/>
              </a:rPr>
              <a:t>YES</a:t>
            </a:r>
          </a:p>
        </p:txBody>
      </p:sp>
      <p:sp>
        <p:nvSpPr>
          <p:cNvPr id="9" name="Line 12"/>
          <p:cNvSpPr>
            <a:spLocks noChangeShapeType="1"/>
          </p:cNvSpPr>
          <p:nvPr/>
        </p:nvSpPr>
        <p:spPr bwMode="auto">
          <a:xfrm>
            <a:off x="3276600" y="3962400"/>
            <a:ext cx="11271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pitchFamily="18" charset="0"/>
              <a:ea typeface="+mn-ea"/>
              <a:cs typeface="Arial" charset="0"/>
            </a:endParaRPr>
          </a:p>
        </p:txBody>
      </p:sp>
      <p:sp>
        <p:nvSpPr>
          <p:cNvPr id="10" name="TextBox 9"/>
          <p:cNvSpPr txBox="1">
            <a:spLocks noChangeArrowheads="1"/>
          </p:cNvSpPr>
          <p:nvPr/>
        </p:nvSpPr>
        <p:spPr bwMode="auto">
          <a:xfrm>
            <a:off x="3581400" y="4114800"/>
            <a:ext cx="573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onstantia" pitchFamily="18" charset="0"/>
                <a:ea typeface="+mn-ea"/>
                <a:cs typeface="Arial" charset="0"/>
              </a:rPr>
              <a:t>YES</a:t>
            </a:r>
          </a:p>
        </p:txBody>
      </p:sp>
      <p:sp>
        <p:nvSpPr>
          <p:cNvPr id="13" name="Line 13"/>
          <p:cNvSpPr>
            <a:spLocks noChangeShapeType="1"/>
          </p:cNvSpPr>
          <p:nvPr/>
        </p:nvSpPr>
        <p:spPr bwMode="auto">
          <a:xfrm>
            <a:off x="1828800" y="4641955"/>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pitchFamily="18" charset="0"/>
              <a:ea typeface="+mn-ea"/>
              <a:cs typeface="Arial" charset="0"/>
            </a:endParaRPr>
          </a:p>
        </p:txBody>
      </p:sp>
      <p:sp>
        <p:nvSpPr>
          <p:cNvPr id="14" name="TextBox 13"/>
          <p:cNvSpPr txBox="1">
            <a:spLocks noChangeArrowheads="1"/>
          </p:cNvSpPr>
          <p:nvPr/>
        </p:nvSpPr>
        <p:spPr bwMode="auto">
          <a:xfrm>
            <a:off x="2057400" y="4685611"/>
            <a:ext cx="544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onstantia" pitchFamily="18" charset="0"/>
                <a:ea typeface="+mn-ea"/>
                <a:cs typeface="Arial" charset="0"/>
              </a:rPr>
              <a:t>NO</a:t>
            </a:r>
          </a:p>
        </p:txBody>
      </p:sp>
      <p:sp>
        <p:nvSpPr>
          <p:cNvPr id="16" name="TextBox 15"/>
          <p:cNvSpPr txBox="1">
            <a:spLocks noChangeArrowheads="1"/>
          </p:cNvSpPr>
          <p:nvPr/>
        </p:nvSpPr>
        <p:spPr bwMode="auto">
          <a:xfrm>
            <a:off x="4740277" y="1707442"/>
            <a:ext cx="388317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onstantia" pitchFamily="18" charset="0"/>
                <a:ea typeface="+mn-ea"/>
                <a:cs typeface="Arial" charset="0"/>
              </a:rPr>
              <a:t>Human subject research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onstantia" pitchFamily="18" charset="0"/>
                <a:ea typeface="+mn-ea"/>
                <a:cs typeface="Arial" charset="0"/>
              </a:rPr>
              <a:t>IRB (or ORA) approval required; informed consent may be needed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onstantia" pitchFamily="18" charset="0"/>
                <a:ea typeface="+mn-ea"/>
                <a:cs typeface="Arial" charset="0"/>
              </a:rPr>
              <a:t>(unless banking consent specific)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pitchFamily="18" charset="0"/>
              <a:ea typeface="+mn-ea"/>
              <a:cs typeface="Arial" charset="0"/>
            </a:endParaRPr>
          </a:p>
        </p:txBody>
      </p:sp>
      <p:sp>
        <p:nvSpPr>
          <p:cNvPr id="18" name="TextBox 17"/>
          <p:cNvSpPr txBox="1">
            <a:spLocks noChangeArrowheads="1"/>
          </p:cNvSpPr>
          <p:nvPr/>
        </p:nvSpPr>
        <p:spPr bwMode="auto">
          <a:xfrm>
            <a:off x="510466" y="5334743"/>
            <a:ext cx="817633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onstantia" pitchFamily="18" charset="0"/>
                <a:ea typeface="+mn-ea"/>
                <a:cs typeface="Arial" charset="0"/>
              </a:rPr>
              <a:t>Not human subject research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onstantia" pitchFamily="18" charset="0"/>
                <a:ea typeface="+mn-ea"/>
                <a:cs typeface="Arial" charset="0"/>
              </a:rPr>
              <a:t>IRB approval not required*; informed consent is not needed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onstantia" pitchFamily="18" charset="0"/>
                <a:ea typeface="+mn-ea"/>
                <a:cs typeface="Arial" charset="0"/>
              </a:rPr>
              <a:t>(*unless FDA regulated)</a:t>
            </a:r>
          </a:p>
        </p:txBody>
      </p:sp>
      <p:sp>
        <p:nvSpPr>
          <p:cNvPr id="3" name="TextBox 2"/>
          <p:cNvSpPr txBox="1"/>
          <p:nvPr/>
        </p:nvSpPr>
        <p:spPr>
          <a:xfrm>
            <a:off x="4800600" y="3362235"/>
            <a:ext cx="388619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onstantia" panose="02030602050306030303" pitchFamily="18" charset="0"/>
                <a:ea typeface="+mn-ea"/>
                <a:cs typeface="+mn-cs"/>
              </a:rPr>
              <a:t>Can investigators readily ascertain the identity of the individuals OR is the key available to the investigator?</a:t>
            </a:r>
          </a:p>
        </p:txBody>
      </p:sp>
      <p:sp>
        <p:nvSpPr>
          <p:cNvPr id="21" name="Line 13"/>
          <p:cNvSpPr>
            <a:spLocks noChangeShapeType="1"/>
          </p:cNvSpPr>
          <p:nvPr/>
        </p:nvSpPr>
        <p:spPr bwMode="auto">
          <a:xfrm flipV="1">
            <a:off x="6324600" y="2884488"/>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pitchFamily="18" charset="0"/>
              <a:ea typeface="+mn-ea"/>
              <a:cs typeface="Arial" charset="0"/>
            </a:endParaRPr>
          </a:p>
        </p:txBody>
      </p:sp>
      <p:sp>
        <p:nvSpPr>
          <p:cNvPr id="22" name="TextBox 21"/>
          <p:cNvSpPr txBox="1">
            <a:spLocks noChangeArrowheads="1"/>
          </p:cNvSpPr>
          <p:nvPr/>
        </p:nvSpPr>
        <p:spPr bwMode="auto">
          <a:xfrm>
            <a:off x="6513512" y="2928318"/>
            <a:ext cx="573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onstantia" pitchFamily="18" charset="0"/>
                <a:ea typeface="+mn-ea"/>
                <a:cs typeface="Arial" charset="0"/>
              </a:rPr>
              <a:t>YES</a:t>
            </a:r>
          </a:p>
        </p:txBody>
      </p:sp>
      <p:sp>
        <p:nvSpPr>
          <p:cNvPr id="23" name="Line 13"/>
          <p:cNvSpPr>
            <a:spLocks noChangeShapeType="1"/>
          </p:cNvSpPr>
          <p:nvPr/>
        </p:nvSpPr>
        <p:spPr bwMode="auto">
          <a:xfrm>
            <a:off x="6324600" y="4685611"/>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pitchFamily="18" charset="0"/>
              <a:ea typeface="+mn-ea"/>
              <a:cs typeface="Arial" charset="0"/>
            </a:endParaRPr>
          </a:p>
        </p:txBody>
      </p:sp>
      <p:sp>
        <p:nvSpPr>
          <p:cNvPr id="24" name="TextBox 23"/>
          <p:cNvSpPr txBox="1">
            <a:spLocks noChangeArrowheads="1"/>
          </p:cNvSpPr>
          <p:nvPr/>
        </p:nvSpPr>
        <p:spPr bwMode="auto">
          <a:xfrm>
            <a:off x="6571870" y="4729267"/>
            <a:ext cx="544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onstantia" pitchFamily="18" charset="0"/>
                <a:ea typeface="+mn-ea"/>
                <a:cs typeface="Arial" charset="0"/>
              </a:rPr>
              <a:t>NO</a:t>
            </a:r>
          </a:p>
        </p:txBody>
      </p:sp>
      <p:sp>
        <p:nvSpPr>
          <p:cNvPr id="25" name="Oval 24">
            <a:extLst>
              <a:ext uri="{FF2B5EF4-FFF2-40B4-BE49-F238E27FC236}">
                <a16:creationId xmlns:a16="http://schemas.microsoft.com/office/drawing/2014/main" id="{64B6E348-9780-487F-AB77-58419A3B259D}"/>
              </a:ext>
            </a:extLst>
          </p:cNvPr>
          <p:cNvSpPr/>
          <p:nvPr/>
        </p:nvSpPr>
        <p:spPr>
          <a:xfrm>
            <a:off x="7545" y="6679627"/>
            <a:ext cx="152400" cy="1663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34320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fade">
                                      <p:cBhvr>
                                        <p:cTn id="7" dur="500"/>
                                        <p:tgtEl>
                                          <p:spTgt spid="614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P spid="4" grpId="0"/>
      <p:bldP spid="5" grpId="0" animBg="1"/>
      <p:bldP spid="6" grpId="0"/>
      <p:bldP spid="7" grpId="0" animBg="1"/>
      <p:bldP spid="8" grpId="0"/>
      <p:bldP spid="9" grpId="0" animBg="1"/>
      <p:bldP spid="10" grpId="0"/>
      <p:bldP spid="13" grpId="0" animBg="1"/>
      <p:bldP spid="14" grpId="0"/>
      <p:bldP spid="16" grpId="0"/>
      <p:bldP spid="18" grpId="0"/>
      <p:bldP spid="3" grpId="0"/>
      <p:bldP spid="21" grpId="0" animBg="1"/>
      <p:bldP spid="22" grpId="0"/>
      <p:bldP spid="23" grpId="0" animBg="1"/>
      <p:bldP spid="2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fontAlgn="auto" hangingPunct="1">
              <a:spcAft>
                <a:spcPts val="0"/>
              </a:spcAft>
              <a:defRPr/>
            </a:pPr>
            <a:r>
              <a:rPr lang="en-US" sz="3600">
                <a:latin typeface="Calibri" panose="020F0502020204030204" pitchFamily="34" charset="0"/>
                <a:ea typeface="Calibri" panose="020F0502020204030204" pitchFamily="34" charset="0"/>
                <a:cs typeface="Calibri" panose="020F0502020204030204" pitchFamily="34" charset="0"/>
              </a:rPr>
              <a:t>HBM banking components and transactions</a:t>
            </a:r>
          </a:p>
        </p:txBody>
      </p:sp>
      <p:grpSp>
        <p:nvGrpSpPr>
          <p:cNvPr id="5" name="Group 4"/>
          <p:cNvGrpSpPr/>
          <p:nvPr/>
        </p:nvGrpSpPr>
        <p:grpSpPr>
          <a:xfrm>
            <a:off x="871733" y="2766552"/>
            <a:ext cx="7782355" cy="1905250"/>
            <a:chOff x="371045" y="2456450"/>
            <a:chExt cx="7782355" cy="1905250"/>
          </a:xfrm>
        </p:grpSpPr>
        <p:sp>
          <p:nvSpPr>
            <p:cNvPr id="4" name="Rectangle 3"/>
            <p:cNvSpPr/>
            <p:nvPr/>
          </p:nvSpPr>
          <p:spPr>
            <a:xfrm>
              <a:off x="6477000" y="2920950"/>
              <a:ext cx="1295400" cy="1025135"/>
            </a:xfrm>
            <a:prstGeom prst="rect">
              <a:avLst/>
            </a:prstGeom>
            <a:solidFill>
              <a:schemeClr val="bg2">
                <a:alpha val="2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7347" name="Oval 9"/>
            <p:cNvSpPr>
              <a:spLocks noChangeArrowheads="1"/>
            </p:cNvSpPr>
            <p:nvPr/>
          </p:nvSpPr>
          <p:spPr bwMode="auto">
            <a:xfrm>
              <a:off x="442359" y="2456450"/>
              <a:ext cx="1905000" cy="1905250"/>
            </a:xfrm>
            <a:prstGeom prst="ellipse">
              <a:avLst/>
            </a:prstGeom>
            <a:solidFill>
              <a:schemeClr val="bg2">
                <a:alpha val="25098"/>
              </a:schemeClr>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57349" name="Text Box 6"/>
            <p:cNvSpPr txBox="1">
              <a:spLocks noChangeArrowheads="1"/>
            </p:cNvSpPr>
            <p:nvPr/>
          </p:nvSpPr>
          <p:spPr bwMode="auto">
            <a:xfrm>
              <a:off x="371045" y="2931237"/>
              <a:ext cx="2057400" cy="955675"/>
            </a:xfrm>
            <a:prstGeom prst="rect">
              <a:avLst/>
            </a:prstGeom>
            <a:noFill/>
            <a:ln w="9525">
              <a:noFill/>
              <a:miter lim="800000"/>
              <a:headEnd/>
              <a:tailEnd/>
            </a:ln>
          </p:spPr>
          <p:txBody>
            <a:bodyPr anchor="ct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nstantia" pitchFamily="18" charset="0"/>
                  <a:ea typeface="+mn-ea"/>
                  <a:cs typeface="Arial" charset="0"/>
                </a:rPr>
                <a:t>Specimen Source</a:t>
              </a:r>
            </a:p>
          </p:txBody>
        </p:sp>
        <p:sp>
          <p:nvSpPr>
            <p:cNvPr id="57351" name="AutoShape 8"/>
            <p:cNvSpPr>
              <a:spLocks noChangeArrowheads="1"/>
            </p:cNvSpPr>
            <p:nvPr/>
          </p:nvSpPr>
          <p:spPr bwMode="auto">
            <a:xfrm>
              <a:off x="2698269" y="3256425"/>
              <a:ext cx="533400" cy="305301"/>
            </a:xfrm>
            <a:prstGeom prst="rightArrow">
              <a:avLst>
                <a:gd name="adj1" fmla="val 50000"/>
                <a:gd name="adj2" fmla="val 43750"/>
              </a:avLst>
            </a:prstGeom>
            <a:solidFill>
              <a:schemeClr val="accent5"/>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57352" name="AutoShape 9"/>
            <p:cNvSpPr>
              <a:spLocks noChangeArrowheads="1"/>
            </p:cNvSpPr>
            <p:nvPr/>
          </p:nvSpPr>
          <p:spPr bwMode="auto">
            <a:xfrm>
              <a:off x="5638800" y="3256425"/>
              <a:ext cx="533400" cy="305301"/>
            </a:xfrm>
            <a:prstGeom prst="rightArrow">
              <a:avLst>
                <a:gd name="adj1" fmla="val 50000"/>
                <a:gd name="adj2" fmla="val 43750"/>
              </a:avLst>
            </a:prstGeom>
            <a:solidFill>
              <a:schemeClr val="accent5"/>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57353" name="TextBox 8"/>
            <p:cNvSpPr txBox="1">
              <a:spLocks noChangeArrowheads="1"/>
            </p:cNvSpPr>
            <p:nvPr/>
          </p:nvSpPr>
          <p:spPr bwMode="auto">
            <a:xfrm>
              <a:off x="3839989" y="3112545"/>
              <a:ext cx="1063112" cy="524080"/>
            </a:xfrm>
            <a:prstGeom prst="rect">
              <a:avLst/>
            </a:prstGeom>
            <a:noFill/>
            <a:ln w="9525">
              <a:noFill/>
              <a:miter lim="800000"/>
              <a:headEnd/>
              <a:tailEnd/>
            </a:ln>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nstantia" pitchFamily="18" charset="0"/>
                  <a:ea typeface="+mn-ea"/>
                  <a:cs typeface="Arial" charset="0"/>
                </a:rPr>
                <a:t>Bank</a:t>
              </a:r>
              <a:endParaRPr kumimoji="0" lang="en-US" sz="1800" b="1" i="0" u="none" strike="noStrike" kern="1200" cap="none" spc="0" normalizeH="0" baseline="0" noProof="0">
                <a:ln>
                  <a:noFill/>
                </a:ln>
                <a:solidFill>
                  <a:srgbClr val="000000"/>
                </a:solidFill>
                <a:effectLst/>
                <a:uLnTx/>
                <a:uFillTx/>
                <a:latin typeface="Constantia" pitchFamily="18" charset="0"/>
                <a:ea typeface="+mn-ea"/>
                <a:cs typeface="Arial" charset="0"/>
              </a:endParaRPr>
            </a:p>
          </p:txBody>
        </p:sp>
        <p:sp>
          <p:nvSpPr>
            <p:cNvPr id="11" name="Text Box 6"/>
            <p:cNvSpPr txBox="1">
              <a:spLocks noChangeArrowheads="1"/>
            </p:cNvSpPr>
            <p:nvPr/>
          </p:nvSpPr>
          <p:spPr bwMode="auto">
            <a:xfrm>
              <a:off x="6096000" y="3149275"/>
              <a:ext cx="2057400" cy="523220"/>
            </a:xfrm>
            <a:prstGeom prst="rect">
              <a:avLst/>
            </a:prstGeom>
            <a:noFill/>
            <a:ln w="9525">
              <a:noFill/>
              <a:miter lim="800000"/>
              <a:headEnd/>
              <a:tailEnd/>
            </a:ln>
          </p:spPr>
          <p:txBody>
            <a:bodyPr anchor="ct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nstantia" pitchFamily="18" charset="0"/>
                  <a:ea typeface="+mn-ea"/>
                  <a:cs typeface="Arial" charset="0"/>
                </a:rPr>
                <a:t>Users</a:t>
              </a:r>
            </a:p>
          </p:txBody>
        </p:sp>
        <p:sp>
          <p:nvSpPr>
            <p:cNvPr id="3" name="Rounded Rectangle 2"/>
            <p:cNvSpPr/>
            <p:nvPr/>
          </p:nvSpPr>
          <p:spPr>
            <a:xfrm>
              <a:off x="3609545" y="2803085"/>
              <a:ext cx="1524000" cy="1143000"/>
            </a:xfrm>
            <a:prstGeom prst="roundRect">
              <a:avLst/>
            </a:prstGeom>
            <a:solidFill>
              <a:schemeClr val="bg2">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6" name="TextBox 10">
            <a:extLst>
              <a:ext uri="{FF2B5EF4-FFF2-40B4-BE49-F238E27FC236}">
                <a16:creationId xmlns:a16="http://schemas.microsoft.com/office/drawing/2014/main" id="{F42F3A9C-9436-8973-8856-EFAE1F78DC51}"/>
              </a:ext>
            </a:extLst>
          </p:cNvPr>
          <p:cNvSpPr txBox="1">
            <a:spLocks noChangeArrowheads="1"/>
          </p:cNvSpPr>
          <p:nvPr/>
        </p:nvSpPr>
        <p:spPr bwMode="auto">
          <a:xfrm>
            <a:off x="2151381" y="1858073"/>
            <a:ext cx="2511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defRPr/>
            </a:pPr>
            <a:r>
              <a:rPr kumimoji="0" lang="en-US" sz="1800" b="1" i="0" u="none" strike="noStrike" kern="1200" cap="none" spc="0" normalizeH="0" baseline="0" noProof="0" dirty="0">
                <a:ln>
                  <a:noFill/>
                </a:ln>
                <a:solidFill>
                  <a:srgbClr val="292934"/>
                </a:solidFill>
                <a:effectLst/>
                <a:uLnTx/>
                <a:uFillTx/>
                <a:latin typeface="Constantia"/>
              </a:rPr>
              <a:t>"HSR" perhaps requiring IRB review</a:t>
            </a:r>
            <a:r>
              <a:rPr lang="en-US" sz="1800" b="1" dirty="0">
                <a:solidFill>
                  <a:srgbClr val="292934"/>
                </a:solidFill>
                <a:latin typeface="Constantia"/>
              </a:rPr>
              <a:t> </a:t>
            </a:r>
            <a:endParaRPr lang="en-US" sz="1800" b="1" i="0" u="none" strike="noStrike" kern="1200" cap="none" spc="0" normalizeH="0" baseline="0" noProof="0" dirty="0">
              <a:ln>
                <a:noFill/>
              </a:ln>
              <a:solidFill>
                <a:srgbClr val="292934"/>
              </a:solidFill>
              <a:effectLst/>
              <a:uLnTx/>
              <a:uFillTx/>
              <a:latin typeface="Constantia"/>
            </a:endParaRPr>
          </a:p>
        </p:txBody>
      </p:sp>
      <p:sp>
        <p:nvSpPr>
          <p:cNvPr id="7" name="TextBox 10">
            <a:extLst>
              <a:ext uri="{FF2B5EF4-FFF2-40B4-BE49-F238E27FC236}">
                <a16:creationId xmlns:a16="http://schemas.microsoft.com/office/drawing/2014/main" id="{A019B3C2-0D8F-77BE-1EEB-770D74CC5BC8}"/>
              </a:ext>
            </a:extLst>
          </p:cNvPr>
          <p:cNvSpPr txBox="1">
            <a:spLocks noChangeArrowheads="1"/>
          </p:cNvSpPr>
          <p:nvPr/>
        </p:nvSpPr>
        <p:spPr bwMode="auto">
          <a:xfrm>
            <a:off x="3616511" y="5042456"/>
            <a:ext cx="2511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92934"/>
                </a:solidFill>
                <a:effectLst/>
                <a:uLnTx/>
                <a:uFillTx/>
                <a:latin typeface="Constantia" panose="02030602050306030303" pitchFamily="18" charset="0"/>
                <a:ea typeface="+mn-ea"/>
                <a:cs typeface="+mn-cs"/>
              </a:rPr>
              <a:t>"HSR" requiring IRB review</a:t>
            </a:r>
            <a:endParaRPr kumimoji="0" lang="en-US" sz="1800" b="0" i="0" u="none" strike="noStrike" kern="1200" cap="none" spc="0" normalizeH="0" baseline="0" noProof="0">
              <a:ln>
                <a:noFill/>
              </a:ln>
              <a:solidFill>
                <a:srgbClr val="292934"/>
              </a:solidFill>
              <a:effectLst/>
              <a:uLnTx/>
              <a:uFillTx/>
              <a:latin typeface="Constantia" panose="02030602050306030303" pitchFamily="18" charset="0"/>
              <a:ea typeface="+mn-ea"/>
              <a:cs typeface="+mn-cs"/>
            </a:endParaRPr>
          </a:p>
        </p:txBody>
      </p:sp>
      <p:sp>
        <p:nvSpPr>
          <p:cNvPr id="8" name="Arrow: Down 7">
            <a:extLst>
              <a:ext uri="{FF2B5EF4-FFF2-40B4-BE49-F238E27FC236}">
                <a16:creationId xmlns:a16="http://schemas.microsoft.com/office/drawing/2014/main" id="{5FE22A40-2114-C803-AD32-A7A71EE6FC30}"/>
              </a:ext>
            </a:extLst>
          </p:cNvPr>
          <p:cNvSpPr/>
          <p:nvPr/>
        </p:nvSpPr>
        <p:spPr>
          <a:xfrm>
            <a:off x="3253982" y="2883433"/>
            <a:ext cx="306243" cy="539213"/>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Arrow: Down 8">
            <a:extLst>
              <a:ext uri="{FF2B5EF4-FFF2-40B4-BE49-F238E27FC236}">
                <a16:creationId xmlns:a16="http://schemas.microsoft.com/office/drawing/2014/main" id="{17833B06-1F6C-C95E-F156-05ED3FA73F7C}"/>
              </a:ext>
            </a:extLst>
          </p:cNvPr>
          <p:cNvSpPr/>
          <p:nvPr/>
        </p:nvSpPr>
        <p:spPr>
          <a:xfrm rot="10800000">
            <a:off x="4719110" y="4423882"/>
            <a:ext cx="306243" cy="618228"/>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TextBox 10">
            <a:extLst>
              <a:ext uri="{FF2B5EF4-FFF2-40B4-BE49-F238E27FC236}">
                <a16:creationId xmlns:a16="http://schemas.microsoft.com/office/drawing/2014/main" id="{297E216E-E848-3B14-E468-831066C4BE45}"/>
              </a:ext>
            </a:extLst>
          </p:cNvPr>
          <p:cNvSpPr txBox="1">
            <a:spLocks noChangeArrowheads="1"/>
          </p:cNvSpPr>
          <p:nvPr/>
        </p:nvSpPr>
        <p:spPr bwMode="auto">
          <a:xfrm>
            <a:off x="5068759" y="1852953"/>
            <a:ext cx="2511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92934"/>
                </a:solidFill>
                <a:effectLst/>
                <a:uLnTx/>
                <a:uFillTx/>
                <a:latin typeface="Constantia" panose="02030602050306030303" pitchFamily="18" charset="0"/>
                <a:ea typeface="+mn-ea"/>
                <a:cs typeface="+mn-cs"/>
              </a:rPr>
              <a:t>HSR perhaps requiring IRB review </a:t>
            </a:r>
            <a:endParaRPr kumimoji="0" lang="en-US" sz="1800" b="0" i="0" u="none" strike="noStrike" kern="1200" cap="none" spc="0" normalizeH="0" baseline="0" noProof="0" dirty="0">
              <a:ln>
                <a:noFill/>
              </a:ln>
              <a:solidFill>
                <a:srgbClr val="292934"/>
              </a:solidFill>
              <a:effectLst/>
              <a:uLnTx/>
              <a:uFillTx/>
              <a:latin typeface="Constantia" panose="02030602050306030303" pitchFamily="18" charset="0"/>
              <a:ea typeface="+mn-ea"/>
              <a:cs typeface="+mn-cs"/>
            </a:endParaRPr>
          </a:p>
        </p:txBody>
      </p:sp>
      <p:sp>
        <p:nvSpPr>
          <p:cNvPr id="12" name="Arrow: Down 11">
            <a:extLst>
              <a:ext uri="{FF2B5EF4-FFF2-40B4-BE49-F238E27FC236}">
                <a16:creationId xmlns:a16="http://schemas.microsoft.com/office/drawing/2014/main" id="{6505CED2-85A7-FA9C-EC1E-B543B7B15E7E}"/>
              </a:ext>
            </a:extLst>
          </p:cNvPr>
          <p:cNvSpPr/>
          <p:nvPr/>
        </p:nvSpPr>
        <p:spPr>
          <a:xfrm>
            <a:off x="6171360" y="2883433"/>
            <a:ext cx="306243" cy="534093"/>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15904606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fontAlgn="auto" hangingPunct="1">
              <a:spcAft>
                <a:spcPts val="0"/>
              </a:spcAft>
              <a:defRPr/>
            </a:pPr>
            <a:r>
              <a:rPr lang="en-US" sz="3600">
                <a:latin typeface="Calibri" panose="020F0502020204030204" pitchFamily="34" charset="0"/>
                <a:ea typeface="Calibri" panose="020F0502020204030204" pitchFamily="34" charset="0"/>
                <a:cs typeface="Calibri" panose="020F0502020204030204" pitchFamily="34" charset="0"/>
              </a:rPr>
              <a:t>HBM banking components and transactions</a:t>
            </a:r>
          </a:p>
        </p:txBody>
      </p:sp>
      <p:grpSp>
        <p:nvGrpSpPr>
          <p:cNvPr id="5" name="Group 4"/>
          <p:cNvGrpSpPr/>
          <p:nvPr/>
        </p:nvGrpSpPr>
        <p:grpSpPr>
          <a:xfrm>
            <a:off x="871733" y="2766552"/>
            <a:ext cx="7782355" cy="1905250"/>
            <a:chOff x="371045" y="2456450"/>
            <a:chExt cx="7782355" cy="1905250"/>
          </a:xfrm>
        </p:grpSpPr>
        <p:sp>
          <p:nvSpPr>
            <p:cNvPr id="4" name="Rectangle 3"/>
            <p:cNvSpPr/>
            <p:nvPr/>
          </p:nvSpPr>
          <p:spPr>
            <a:xfrm>
              <a:off x="6477000" y="2920950"/>
              <a:ext cx="1295400" cy="1025135"/>
            </a:xfrm>
            <a:prstGeom prst="rect">
              <a:avLst/>
            </a:prstGeom>
            <a:solidFill>
              <a:schemeClr val="bg2">
                <a:alpha val="2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7347" name="Oval 9"/>
            <p:cNvSpPr>
              <a:spLocks noChangeArrowheads="1"/>
            </p:cNvSpPr>
            <p:nvPr/>
          </p:nvSpPr>
          <p:spPr bwMode="auto">
            <a:xfrm>
              <a:off x="442359" y="2456450"/>
              <a:ext cx="1905000" cy="1905250"/>
            </a:xfrm>
            <a:prstGeom prst="ellipse">
              <a:avLst/>
            </a:prstGeom>
            <a:solidFill>
              <a:schemeClr val="bg2">
                <a:alpha val="25098"/>
              </a:schemeClr>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57349" name="Text Box 6"/>
            <p:cNvSpPr txBox="1">
              <a:spLocks noChangeArrowheads="1"/>
            </p:cNvSpPr>
            <p:nvPr/>
          </p:nvSpPr>
          <p:spPr bwMode="auto">
            <a:xfrm>
              <a:off x="371045" y="2931237"/>
              <a:ext cx="2057400" cy="955675"/>
            </a:xfrm>
            <a:prstGeom prst="rect">
              <a:avLst/>
            </a:prstGeom>
            <a:noFill/>
            <a:ln w="9525">
              <a:noFill/>
              <a:miter lim="800000"/>
              <a:headEnd/>
              <a:tailEnd/>
            </a:ln>
          </p:spPr>
          <p:txBody>
            <a:bodyPr anchor="ct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nstantia" pitchFamily="18" charset="0"/>
                  <a:ea typeface="+mn-ea"/>
                  <a:cs typeface="Arial" charset="0"/>
                </a:rPr>
                <a:t>Specimen Source</a:t>
              </a:r>
            </a:p>
          </p:txBody>
        </p:sp>
        <p:sp>
          <p:nvSpPr>
            <p:cNvPr id="57351" name="AutoShape 8"/>
            <p:cNvSpPr>
              <a:spLocks noChangeArrowheads="1"/>
            </p:cNvSpPr>
            <p:nvPr/>
          </p:nvSpPr>
          <p:spPr bwMode="auto">
            <a:xfrm>
              <a:off x="2698269" y="3256425"/>
              <a:ext cx="533400" cy="305301"/>
            </a:xfrm>
            <a:prstGeom prst="rightArrow">
              <a:avLst>
                <a:gd name="adj1" fmla="val 50000"/>
                <a:gd name="adj2" fmla="val 43750"/>
              </a:avLst>
            </a:prstGeom>
            <a:solidFill>
              <a:schemeClr val="accent5"/>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57352" name="AutoShape 9"/>
            <p:cNvSpPr>
              <a:spLocks noChangeArrowheads="1"/>
            </p:cNvSpPr>
            <p:nvPr/>
          </p:nvSpPr>
          <p:spPr bwMode="auto">
            <a:xfrm>
              <a:off x="5638800" y="3256425"/>
              <a:ext cx="533400" cy="305301"/>
            </a:xfrm>
            <a:prstGeom prst="rightArrow">
              <a:avLst>
                <a:gd name="adj1" fmla="val 50000"/>
                <a:gd name="adj2" fmla="val 43750"/>
              </a:avLst>
            </a:prstGeom>
            <a:solidFill>
              <a:schemeClr val="accent5"/>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57353" name="TextBox 8"/>
            <p:cNvSpPr txBox="1">
              <a:spLocks noChangeArrowheads="1"/>
            </p:cNvSpPr>
            <p:nvPr/>
          </p:nvSpPr>
          <p:spPr bwMode="auto">
            <a:xfrm>
              <a:off x="3839989" y="3112545"/>
              <a:ext cx="1063112" cy="524080"/>
            </a:xfrm>
            <a:prstGeom prst="rect">
              <a:avLst/>
            </a:prstGeom>
            <a:noFill/>
            <a:ln w="9525">
              <a:noFill/>
              <a:miter lim="800000"/>
              <a:headEnd/>
              <a:tailEnd/>
            </a:ln>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nstantia" pitchFamily="18" charset="0"/>
                  <a:ea typeface="+mn-ea"/>
                  <a:cs typeface="Arial" charset="0"/>
                </a:rPr>
                <a:t>Bank</a:t>
              </a:r>
              <a:endParaRPr kumimoji="0" lang="en-US" sz="1800" b="1" i="0" u="none" strike="noStrike" kern="1200" cap="none" spc="0" normalizeH="0" baseline="0" noProof="0">
                <a:ln>
                  <a:noFill/>
                </a:ln>
                <a:solidFill>
                  <a:srgbClr val="000000"/>
                </a:solidFill>
                <a:effectLst/>
                <a:uLnTx/>
                <a:uFillTx/>
                <a:latin typeface="Constantia" pitchFamily="18" charset="0"/>
                <a:ea typeface="+mn-ea"/>
                <a:cs typeface="Arial" charset="0"/>
              </a:endParaRPr>
            </a:p>
          </p:txBody>
        </p:sp>
        <p:sp>
          <p:nvSpPr>
            <p:cNvPr id="11" name="Text Box 6"/>
            <p:cNvSpPr txBox="1">
              <a:spLocks noChangeArrowheads="1"/>
            </p:cNvSpPr>
            <p:nvPr/>
          </p:nvSpPr>
          <p:spPr bwMode="auto">
            <a:xfrm>
              <a:off x="6096000" y="3149275"/>
              <a:ext cx="2057400" cy="523220"/>
            </a:xfrm>
            <a:prstGeom prst="rect">
              <a:avLst/>
            </a:prstGeom>
            <a:noFill/>
            <a:ln w="9525">
              <a:noFill/>
              <a:miter lim="800000"/>
              <a:headEnd/>
              <a:tailEnd/>
            </a:ln>
          </p:spPr>
          <p:txBody>
            <a:bodyPr anchor="ct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nstantia" pitchFamily="18" charset="0"/>
                  <a:ea typeface="+mn-ea"/>
                  <a:cs typeface="Arial" charset="0"/>
                </a:rPr>
                <a:t>Users</a:t>
              </a:r>
            </a:p>
          </p:txBody>
        </p:sp>
        <p:sp>
          <p:nvSpPr>
            <p:cNvPr id="3" name="Rounded Rectangle 2"/>
            <p:cNvSpPr/>
            <p:nvPr/>
          </p:nvSpPr>
          <p:spPr>
            <a:xfrm>
              <a:off x="3609545" y="2803085"/>
              <a:ext cx="1524000" cy="1143000"/>
            </a:xfrm>
            <a:prstGeom prst="roundRect">
              <a:avLst/>
            </a:prstGeom>
            <a:solidFill>
              <a:schemeClr val="bg2">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6" name="TextBox 10">
            <a:extLst>
              <a:ext uri="{FF2B5EF4-FFF2-40B4-BE49-F238E27FC236}">
                <a16:creationId xmlns:a16="http://schemas.microsoft.com/office/drawing/2014/main" id="{F42F3A9C-9436-8973-8856-EFAE1F78DC51}"/>
              </a:ext>
            </a:extLst>
          </p:cNvPr>
          <p:cNvSpPr txBox="1">
            <a:spLocks noChangeArrowheads="1"/>
          </p:cNvSpPr>
          <p:nvPr/>
        </p:nvSpPr>
        <p:spPr bwMode="auto">
          <a:xfrm>
            <a:off x="2151381" y="1858073"/>
            <a:ext cx="2511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defRPr/>
            </a:pPr>
            <a:r>
              <a:rPr kumimoji="0" lang="en-US" sz="1800" b="1" i="0" u="none" strike="noStrike" kern="1200" cap="none" spc="0" normalizeH="0" baseline="0" noProof="0" dirty="0">
                <a:ln>
                  <a:noFill/>
                </a:ln>
                <a:solidFill>
                  <a:srgbClr val="292934"/>
                </a:solidFill>
                <a:effectLst/>
                <a:uLnTx/>
                <a:uFillTx/>
                <a:latin typeface="Constantia"/>
              </a:rPr>
              <a:t>"HSR" perhaps requiring IRB review</a:t>
            </a:r>
            <a:r>
              <a:rPr lang="en-US" sz="1800" b="1" dirty="0">
                <a:solidFill>
                  <a:srgbClr val="292934"/>
                </a:solidFill>
                <a:latin typeface="Constantia"/>
              </a:rPr>
              <a:t> </a:t>
            </a:r>
            <a:endParaRPr lang="en-US" sz="1800" b="1" i="0" u="none" strike="noStrike" kern="1200" cap="none" spc="0" normalizeH="0" baseline="0" noProof="0" dirty="0">
              <a:ln>
                <a:noFill/>
              </a:ln>
              <a:solidFill>
                <a:srgbClr val="292934"/>
              </a:solidFill>
              <a:effectLst/>
              <a:uLnTx/>
              <a:uFillTx/>
              <a:latin typeface="Constantia"/>
            </a:endParaRPr>
          </a:p>
        </p:txBody>
      </p:sp>
      <p:sp>
        <p:nvSpPr>
          <p:cNvPr id="7" name="TextBox 10">
            <a:extLst>
              <a:ext uri="{FF2B5EF4-FFF2-40B4-BE49-F238E27FC236}">
                <a16:creationId xmlns:a16="http://schemas.microsoft.com/office/drawing/2014/main" id="{A019B3C2-0D8F-77BE-1EEB-770D74CC5BC8}"/>
              </a:ext>
            </a:extLst>
          </p:cNvPr>
          <p:cNvSpPr txBox="1">
            <a:spLocks noChangeArrowheads="1"/>
          </p:cNvSpPr>
          <p:nvPr/>
        </p:nvSpPr>
        <p:spPr bwMode="auto">
          <a:xfrm>
            <a:off x="3616511" y="5042456"/>
            <a:ext cx="2511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92934"/>
                </a:solidFill>
                <a:effectLst/>
                <a:uLnTx/>
                <a:uFillTx/>
                <a:latin typeface="Constantia" panose="02030602050306030303" pitchFamily="18" charset="0"/>
                <a:ea typeface="+mn-ea"/>
                <a:cs typeface="+mn-cs"/>
              </a:rPr>
              <a:t>"HSR" requiring IRB review</a:t>
            </a:r>
            <a:endParaRPr kumimoji="0" lang="en-US" sz="1800" b="0" i="0" u="none" strike="noStrike" kern="1200" cap="none" spc="0" normalizeH="0" baseline="0" noProof="0">
              <a:ln>
                <a:noFill/>
              </a:ln>
              <a:solidFill>
                <a:srgbClr val="292934"/>
              </a:solidFill>
              <a:effectLst/>
              <a:uLnTx/>
              <a:uFillTx/>
              <a:latin typeface="Constantia" panose="02030602050306030303" pitchFamily="18" charset="0"/>
              <a:ea typeface="+mn-ea"/>
              <a:cs typeface="+mn-cs"/>
            </a:endParaRPr>
          </a:p>
        </p:txBody>
      </p:sp>
      <p:sp>
        <p:nvSpPr>
          <p:cNvPr id="8" name="Arrow: Down 7">
            <a:extLst>
              <a:ext uri="{FF2B5EF4-FFF2-40B4-BE49-F238E27FC236}">
                <a16:creationId xmlns:a16="http://schemas.microsoft.com/office/drawing/2014/main" id="{5FE22A40-2114-C803-AD32-A7A71EE6FC30}"/>
              </a:ext>
            </a:extLst>
          </p:cNvPr>
          <p:cNvSpPr/>
          <p:nvPr/>
        </p:nvSpPr>
        <p:spPr>
          <a:xfrm>
            <a:off x="3253982" y="2883433"/>
            <a:ext cx="306243" cy="539213"/>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Arrow: Down 8">
            <a:extLst>
              <a:ext uri="{FF2B5EF4-FFF2-40B4-BE49-F238E27FC236}">
                <a16:creationId xmlns:a16="http://schemas.microsoft.com/office/drawing/2014/main" id="{17833B06-1F6C-C95E-F156-05ED3FA73F7C}"/>
              </a:ext>
            </a:extLst>
          </p:cNvPr>
          <p:cNvSpPr/>
          <p:nvPr/>
        </p:nvSpPr>
        <p:spPr>
          <a:xfrm rot="10800000">
            <a:off x="4719110" y="4423882"/>
            <a:ext cx="306243" cy="618228"/>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TextBox 10">
            <a:extLst>
              <a:ext uri="{FF2B5EF4-FFF2-40B4-BE49-F238E27FC236}">
                <a16:creationId xmlns:a16="http://schemas.microsoft.com/office/drawing/2014/main" id="{297E216E-E848-3B14-E468-831066C4BE45}"/>
              </a:ext>
            </a:extLst>
          </p:cNvPr>
          <p:cNvSpPr txBox="1">
            <a:spLocks noChangeArrowheads="1"/>
          </p:cNvSpPr>
          <p:nvPr/>
        </p:nvSpPr>
        <p:spPr bwMode="auto">
          <a:xfrm>
            <a:off x="5068759" y="1852953"/>
            <a:ext cx="2511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92934"/>
                </a:solidFill>
                <a:effectLst/>
                <a:uLnTx/>
                <a:uFillTx/>
                <a:latin typeface="Constantia" panose="02030602050306030303" pitchFamily="18" charset="0"/>
                <a:ea typeface="+mn-ea"/>
                <a:cs typeface="+mn-cs"/>
              </a:rPr>
              <a:t>HSR perhaps requiring IRB review </a:t>
            </a:r>
            <a:endParaRPr kumimoji="0" lang="en-US" sz="1800" b="0" i="0" u="none" strike="noStrike" kern="1200" cap="none" spc="0" normalizeH="0" baseline="0" noProof="0" dirty="0">
              <a:ln>
                <a:noFill/>
              </a:ln>
              <a:solidFill>
                <a:srgbClr val="292934"/>
              </a:solidFill>
              <a:effectLst/>
              <a:uLnTx/>
              <a:uFillTx/>
              <a:latin typeface="Constantia" panose="02030602050306030303" pitchFamily="18" charset="0"/>
              <a:ea typeface="+mn-ea"/>
              <a:cs typeface="+mn-cs"/>
            </a:endParaRPr>
          </a:p>
        </p:txBody>
      </p:sp>
      <p:sp>
        <p:nvSpPr>
          <p:cNvPr id="12" name="Arrow: Down 11">
            <a:extLst>
              <a:ext uri="{FF2B5EF4-FFF2-40B4-BE49-F238E27FC236}">
                <a16:creationId xmlns:a16="http://schemas.microsoft.com/office/drawing/2014/main" id="{6505CED2-85A7-FA9C-EC1E-B543B7B15E7E}"/>
              </a:ext>
            </a:extLst>
          </p:cNvPr>
          <p:cNvSpPr/>
          <p:nvPr/>
        </p:nvSpPr>
        <p:spPr>
          <a:xfrm>
            <a:off x="6171360" y="2883433"/>
            <a:ext cx="306243" cy="534093"/>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Oval 12">
            <a:extLst>
              <a:ext uri="{FF2B5EF4-FFF2-40B4-BE49-F238E27FC236}">
                <a16:creationId xmlns:a16="http://schemas.microsoft.com/office/drawing/2014/main" id="{B13ED4D5-1DA4-4DD7-B360-37AEBB8036FB}"/>
              </a:ext>
            </a:extLst>
          </p:cNvPr>
          <p:cNvSpPr/>
          <p:nvPr/>
        </p:nvSpPr>
        <p:spPr>
          <a:xfrm>
            <a:off x="0" y="6705600"/>
            <a:ext cx="152400" cy="1524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84100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7D52-3729-9135-4977-C65FFC4F62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B6B3C75-EC29-BAE5-E6F2-404EA9386928}"/>
              </a:ext>
            </a:extLst>
          </p:cNvPr>
          <p:cNvSpPr>
            <a:spLocks noGrp="1"/>
          </p:cNvSpPr>
          <p:nvPr>
            <p:ph idx="1"/>
          </p:nvPr>
        </p:nvSpPr>
        <p:spPr/>
        <p:txBody>
          <a:bodyPr>
            <a:normAutofit/>
          </a:bodyPr>
          <a:lstStyle/>
          <a:p>
            <a:pPr>
              <a:buClr>
                <a:srgbClr val="93A299"/>
              </a:buClr>
              <a:defRPr/>
            </a:pPr>
            <a:r>
              <a:rPr kumimoji="0" lang="en-US" sz="2800" b="0" i="0" u="none" strike="noStrike" kern="1200" cap="none" spc="0" normalizeH="0" baseline="0" noProof="0">
                <a:ln>
                  <a:noFill/>
                </a:ln>
                <a:solidFill>
                  <a:srgbClr val="292934"/>
                </a:solidFill>
                <a:effectLst/>
                <a:uLnTx/>
                <a:uFillTx/>
                <a:latin typeface="Constantia" panose="02030602050306030303" pitchFamily="18" charset="0"/>
                <a:ea typeface="+mn-ea"/>
                <a:cs typeface="+mn-cs"/>
              </a:rPr>
              <a:t>Creation of a biobank or of a data registry </a:t>
            </a:r>
            <a:r>
              <a:rPr kumimoji="0" lang="en-US" sz="2800" b="0" i="0" u="none" strike="noStrike" kern="1200" cap="none" spc="0" normalizeH="0" baseline="0" noProof="0">
                <a:ln>
                  <a:noFill/>
                </a:ln>
                <a:solidFill>
                  <a:srgbClr val="FF0000"/>
                </a:solidFill>
                <a:effectLst/>
                <a:uLnTx/>
                <a:uFillTx/>
                <a:latin typeface="Constantia" panose="02030602050306030303" pitchFamily="18" charset="0"/>
                <a:ea typeface="+mn-ea"/>
                <a:cs typeface="+mn-cs"/>
              </a:rPr>
              <a:t>constitutes research subject to IRB review</a:t>
            </a:r>
            <a:r>
              <a:rPr lang="en-US" sz="2800">
                <a:solidFill>
                  <a:srgbClr val="FF0000"/>
                </a:solidFill>
              </a:rPr>
              <a:t> </a:t>
            </a:r>
            <a:r>
              <a:rPr lang="en-US" sz="2800"/>
              <a:t>even though no "research" is being done …</a:t>
            </a:r>
            <a:endParaRPr kumimoji="0" lang="en-US" sz="2800" b="0" i="0" u="none" strike="noStrike" kern="1200" cap="none" spc="0" normalizeH="0" baseline="0" noProof="0">
              <a:ln>
                <a:noFill/>
              </a:ln>
              <a:effectLst/>
              <a:uLnTx/>
              <a:uFillTx/>
              <a:latin typeface="Constantia" panose="02030602050306030303" pitchFamily="18" charset="0"/>
              <a:ea typeface="+mn-ea"/>
              <a:cs typeface="+mn-cs"/>
            </a:endParaRPr>
          </a:p>
          <a:p>
            <a:pPr>
              <a:buClr>
                <a:srgbClr val="93A299"/>
              </a:buClr>
              <a:buSzPct val="90000"/>
              <a:defRPr/>
            </a:pPr>
            <a:r>
              <a:rPr kumimoji="0" lang="en-US" sz="2800" b="0" i="0" u="none" strike="noStrike" kern="1200" cap="none" spc="0" normalizeH="0" baseline="0" noProof="0">
                <a:ln>
                  <a:noFill/>
                </a:ln>
                <a:solidFill>
                  <a:srgbClr val="292934"/>
                </a:solidFill>
                <a:effectLst/>
                <a:uLnTx/>
                <a:uFillTx/>
                <a:latin typeface="Constantia" panose="02030602050306030303" pitchFamily="18" charset="0"/>
                <a:ea typeface="+mn-ea"/>
                <a:cs typeface="+mn-cs"/>
              </a:rPr>
              <a:t>Deposition of identifiable HBM or </a:t>
            </a:r>
            <a:r>
              <a:rPr lang="en-US" sz="2800">
                <a:solidFill>
                  <a:srgbClr val="292934"/>
                </a:solidFill>
              </a:rPr>
              <a:t>IPI (including PHI) into a biobank or data registry </a:t>
            </a:r>
            <a:r>
              <a:rPr lang="en-US" sz="2800">
                <a:solidFill>
                  <a:srgbClr val="FF0000"/>
                </a:solidFill>
              </a:rPr>
              <a:t>constitutes research subject to IRB review</a:t>
            </a:r>
          </a:p>
          <a:p>
            <a:pPr marL="1005840" marR="0" lvl="3" indent="-182880" algn="l" defTabSz="914400" rtl="0" eaLnBrk="1" fontAlgn="auto" latinLnBrk="0" hangingPunct="1">
              <a:lnSpc>
                <a:spcPct val="100000"/>
              </a:lnSpc>
              <a:spcBef>
                <a:spcPct val="20000"/>
              </a:spcBef>
              <a:spcAft>
                <a:spcPts val="0"/>
              </a:spcAft>
              <a:buClr>
                <a:srgbClr val="93A299"/>
              </a:buClr>
              <a:buSzTx/>
              <a:buFont typeface="Arial" pitchFamily="34" charset="0"/>
              <a:buChar char="•"/>
              <a:tabLst/>
              <a:defRPr/>
            </a:pPr>
            <a:r>
              <a:rPr kumimoji="0" lang="en-US" sz="2200" b="0" i="0" u="none" strike="noStrike" kern="1200" cap="none" spc="0" normalizeH="0" baseline="0" noProof="0">
                <a:ln>
                  <a:noFill/>
                </a:ln>
                <a:solidFill>
                  <a:srgbClr val="292934"/>
                </a:solidFill>
                <a:effectLst/>
                <a:uLnTx/>
                <a:uFillTx/>
                <a:latin typeface="Constantia" panose="02030602050306030303" pitchFamily="18" charset="0"/>
                <a:ea typeface="+mn-ea"/>
                <a:cs typeface="+mn-cs"/>
              </a:rPr>
              <a:t>depends on whether identifiers are provided to the end used, and the conditions of the initial consent to bank the samples or data</a:t>
            </a:r>
          </a:p>
          <a:p>
            <a:endParaRPr lang="en-US"/>
          </a:p>
        </p:txBody>
      </p:sp>
    </p:spTree>
    <p:extLst>
      <p:ext uri="{BB962C8B-B14F-4D97-AF65-F5344CB8AC3E}">
        <p14:creationId xmlns:p14="http://schemas.microsoft.com/office/powerpoint/2010/main" val="6241811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3E92A0-8979-FFA7-24E3-B6164A2D47AB}"/>
              </a:ext>
            </a:extLst>
          </p:cNvPr>
          <p:cNvPicPr>
            <a:picLocks noChangeAspect="1"/>
          </p:cNvPicPr>
          <p:nvPr/>
        </p:nvPicPr>
        <p:blipFill>
          <a:blip r:embed="rId3"/>
          <a:stretch>
            <a:fillRect/>
          </a:stretch>
        </p:blipFill>
        <p:spPr>
          <a:xfrm>
            <a:off x="1733092" y="622030"/>
            <a:ext cx="5677815" cy="5613940"/>
          </a:xfrm>
          <a:prstGeom prst="rect">
            <a:avLst/>
          </a:prstGeom>
        </p:spPr>
      </p:pic>
    </p:spTree>
    <p:extLst>
      <p:ext uri="{BB962C8B-B14F-4D97-AF65-F5344CB8AC3E}">
        <p14:creationId xmlns:p14="http://schemas.microsoft.com/office/powerpoint/2010/main" val="38327842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18927F-FFF1-CD24-76AC-63D9FB382233}"/>
              </a:ext>
            </a:extLst>
          </p:cNvPr>
          <p:cNvPicPr>
            <a:picLocks noChangeAspect="1"/>
          </p:cNvPicPr>
          <p:nvPr/>
        </p:nvPicPr>
        <p:blipFill>
          <a:blip r:embed="rId2"/>
          <a:stretch>
            <a:fillRect/>
          </a:stretch>
        </p:blipFill>
        <p:spPr>
          <a:xfrm>
            <a:off x="1070205" y="685800"/>
            <a:ext cx="7003590" cy="5681662"/>
          </a:xfrm>
          <a:prstGeom prst="rect">
            <a:avLst/>
          </a:prstGeom>
        </p:spPr>
      </p:pic>
    </p:spTree>
    <p:extLst>
      <p:ext uri="{BB962C8B-B14F-4D97-AF65-F5344CB8AC3E}">
        <p14:creationId xmlns:p14="http://schemas.microsoft.com/office/powerpoint/2010/main" val="8352365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What else is (or isn't) human subject research?</a:t>
            </a:r>
          </a:p>
        </p:txBody>
      </p:sp>
      <p:sp>
        <p:nvSpPr>
          <p:cNvPr id="3" name="Content Placeholder 2"/>
          <p:cNvSpPr>
            <a:spLocks noGrp="1"/>
          </p:cNvSpPr>
          <p:nvPr>
            <p:ph idx="1"/>
          </p:nvPr>
        </p:nvSpPr>
        <p:spPr/>
        <p:txBody>
          <a:bodyPr>
            <a:normAutofit/>
          </a:bodyPr>
          <a:lstStyle/>
          <a:p>
            <a:r>
              <a:rPr lang="en-US" sz="2800"/>
              <a:t>Research means a "</a:t>
            </a:r>
            <a:r>
              <a:rPr lang="en-US" sz="2800">
                <a:solidFill>
                  <a:srgbClr val="FF0000"/>
                </a:solidFill>
              </a:rPr>
              <a:t>systematic investigation </a:t>
            </a:r>
            <a:r>
              <a:rPr lang="en-US" sz="2800"/>
              <a:t>… designed to develop or contribute to </a:t>
            </a:r>
            <a:r>
              <a:rPr lang="en-US" sz="2800">
                <a:solidFill>
                  <a:srgbClr val="FF0000"/>
                </a:solidFill>
              </a:rPr>
              <a:t>generalizable knowledge</a:t>
            </a:r>
            <a:r>
              <a:rPr lang="en-US" sz="2800"/>
              <a:t>."</a:t>
            </a:r>
          </a:p>
        </p:txBody>
      </p:sp>
    </p:spTree>
    <p:extLst>
      <p:ext uri="{BB962C8B-B14F-4D97-AF65-F5344CB8AC3E}">
        <p14:creationId xmlns:p14="http://schemas.microsoft.com/office/powerpoint/2010/main" val="2615552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rmAutofit/>
          </a:bodyPr>
          <a:lstStyle/>
          <a:p>
            <a:r>
              <a:rPr lang="en-US"/>
              <a:t>What is human subject research?</a:t>
            </a:r>
          </a:p>
        </p:txBody>
      </p:sp>
      <p:sp>
        <p:nvSpPr>
          <p:cNvPr id="175107" name="Rectangle 3"/>
          <p:cNvSpPr>
            <a:spLocks noGrp="1" noChangeArrowheads="1"/>
          </p:cNvSpPr>
          <p:nvPr>
            <p:ph idx="1"/>
          </p:nvPr>
        </p:nvSpPr>
        <p:spPr/>
        <p:txBody>
          <a:bodyPr vert="horz" lIns="91440" tIns="45720" rIns="91440" bIns="45720" rtlCol="0" anchor="t">
            <a:normAutofit/>
          </a:bodyPr>
          <a:lstStyle/>
          <a:p>
            <a:r>
              <a:rPr lang="en-US" sz="2800">
                <a:solidFill>
                  <a:srgbClr val="FF0000"/>
                </a:solidFill>
                <a:latin typeface="Constantia"/>
              </a:rPr>
              <a:t>Research</a:t>
            </a:r>
            <a:r>
              <a:rPr lang="en-US" sz="2800">
                <a:latin typeface="Constantia"/>
              </a:rPr>
              <a:t> means a systematic investigation</a:t>
            </a:r>
            <a:r>
              <a:rPr lang="en-US" sz="2800">
                <a:solidFill>
                  <a:srgbClr val="FF0000"/>
                </a:solidFill>
                <a:latin typeface="Constantia"/>
              </a:rPr>
              <a:t> </a:t>
            </a:r>
            <a:r>
              <a:rPr lang="en-US" sz="2800">
                <a:latin typeface="Constantia"/>
              </a:rPr>
              <a:t>… designed to develop or contribute to generalizable knowledge</a:t>
            </a:r>
          </a:p>
        </p:txBody>
      </p:sp>
      <p:sp>
        <p:nvSpPr>
          <p:cNvPr id="2" name="Oval 1">
            <a:extLst>
              <a:ext uri="{FF2B5EF4-FFF2-40B4-BE49-F238E27FC236}">
                <a16:creationId xmlns:a16="http://schemas.microsoft.com/office/drawing/2014/main" id="{BF4A213E-61BC-0071-C44A-AA183E9C1777}"/>
              </a:ext>
            </a:extLst>
          </p:cNvPr>
          <p:cNvSpPr/>
          <p:nvPr/>
        </p:nvSpPr>
        <p:spPr>
          <a:xfrm>
            <a:off x="0" y="6700284"/>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64917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0054C-70F8-4075-F059-B4334DB3A5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4BDA61-E26C-D714-E37B-A7B5E7533BED}"/>
              </a:ext>
            </a:extLst>
          </p:cNvPr>
          <p:cNvSpPr>
            <a:spLocks noGrp="1"/>
          </p:cNvSpPr>
          <p:nvPr>
            <p:ph idx="1"/>
          </p:nvPr>
        </p:nvSpPr>
        <p:spPr/>
        <p:txBody>
          <a:bodyPr/>
          <a:lstStyle/>
          <a:p>
            <a:r>
              <a:rPr lang="en-US"/>
              <a:t>A private foundation funds a program to provide access to laptop computers to children in a series of elementary schools in an underserved urban area.  Funding includes requirement to assess whether the program is working by reviewing standardized test scores and drop-out rates among users of the program. Based on results of the assessment, foundation will decide whether to expand the program, or revise criteria for choosing eligible schools</a:t>
            </a:r>
          </a:p>
          <a:p>
            <a:endParaRPr lang="en-US"/>
          </a:p>
        </p:txBody>
      </p:sp>
    </p:spTree>
    <p:extLst>
      <p:ext uri="{BB962C8B-B14F-4D97-AF65-F5344CB8AC3E}">
        <p14:creationId xmlns:p14="http://schemas.microsoft.com/office/powerpoint/2010/main" val="10016716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4EE52-8027-AED2-ECC4-8C06F09D47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40A048-B738-3665-4FCE-471AD98EA69C}"/>
              </a:ext>
            </a:extLst>
          </p:cNvPr>
          <p:cNvSpPr>
            <a:spLocks noGrp="1"/>
          </p:cNvSpPr>
          <p:nvPr>
            <p:ph type="title"/>
          </p:nvPr>
        </p:nvSpPr>
        <p:spPr/>
        <p:txBody>
          <a:bodyPr>
            <a:normAutofit/>
          </a:bodyPr>
          <a:lstStyle/>
          <a:p>
            <a:r>
              <a:rPr lang="en-US"/>
              <a:t>Program Evaluation</a:t>
            </a:r>
          </a:p>
        </p:txBody>
      </p:sp>
      <p:sp>
        <p:nvSpPr>
          <p:cNvPr id="3" name="Content Placeholder 2">
            <a:extLst>
              <a:ext uri="{FF2B5EF4-FFF2-40B4-BE49-F238E27FC236}">
                <a16:creationId xmlns:a16="http://schemas.microsoft.com/office/drawing/2014/main" id="{5038B7F8-ABC6-6146-A3C3-8C78D8353D0C}"/>
              </a:ext>
            </a:extLst>
          </p:cNvPr>
          <p:cNvSpPr>
            <a:spLocks noGrp="1"/>
          </p:cNvSpPr>
          <p:nvPr>
            <p:ph idx="1"/>
          </p:nvPr>
        </p:nvSpPr>
        <p:spPr/>
        <p:txBody>
          <a:bodyPr>
            <a:normAutofit/>
          </a:bodyPr>
          <a:lstStyle/>
          <a:p>
            <a:r>
              <a:rPr lang="en-US"/>
              <a:t>"Program assessment (or program evaluation) is a systematic collection of information about the activities, characteristics and outcomes of a specific program or model, to contribute to continuous program improvement, and/or to inform decisions about future program development."</a:t>
            </a:r>
          </a:p>
        </p:txBody>
      </p:sp>
      <p:sp>
        <p:nvSpPr>
          <p:cNvPr id="4" name="TextBox 3">
            <a:extLst>
              <a:ext uri="{FF2B5EF4-FFF2-40B4-BE49-F238E27FC236}">
                <a16:creationId xmlns:a16="http://schemas.microsoft.com/office/drawing/2014/main" id="{8ECBBDB9-8DC8-000A-93FB-9FF5A0B6F40C}"/>
              </a:ext>
            </a:extLst>
          </p:cNvPr>
          <p:cNvSpPr txBox="1"/>
          <p:nvPr/>
        </p:nvSpPr>
        <p:spPr>
          <a:xfrm>
            <a:off x="3505200" y="4074560"/>
            <a:ext cx="4952999" cy="923330"/>
          </a:xfrm>
          <a:prstGeom prst="rect">
            <a:avLst/>
          </a:prstGeom>
          <a:noFill/>
        </p:spPr>
        <p:txBody>
          <a:bodyPr wrap="square" rtlCol="0">
            <a:spAutoFit/>
          </a:bodyPr>
          <a:lstStyle/>
          <a:p>
            <a:r>
              <a:rPr lang="en-US" b="0" i="0">
                <a:solidFill>
                  <a:srgbClr val="000000"/>
                </a:solidFill>
                <a:effectLst/>
                <a:latin typeface="Constantia" panose="02030602050306030303" pitchFamily="18" charset="0"/>
              </a:rPr>
              <a:t>Centers for Disease Control and Prevention. Framework for program evaluation in public health. MMWR 48(R11):1-40, 1999</a:t>
            </a:r>
            <a:endParaRPr lang="en-US">
              <a:latin typeface="Constantia" panose="02030602050306030303" pitchFamily="18" charset="0"/>
            </a:endParaRPr>
          </a:p>
        </p:txBody>
      </p:sp>
    </p:spTree>
    <p:extLst>
      <p:ext uri="{BB962C8B-B14F-4D97-AF65-F5344CB8AC3E}">
        <p14:creationId xmlns:p14="http://schemas.microsoft.com/office/powerpoint/2010/main" val="16921742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5BDD5-88A7-5299-A76A-5040ED620EFE}"/>
              </a:ext>
            </a:extLst>
          </p:cNvPr>
          <p:cNvSpPr>
            <a:spLocks noGrp="1"/>
          </p:cNvSpPr>
          <p:nvPr>
            <p:ph type="title"/>
          </p:nvPr>
        </p:nvSpPr>
        <p:spPr/>
        <p:txBody>
          <a:bodyPr/>
          <a:lstStyle/>
          <a:p>
            <a:r>
              <a:rPr kumimoji="0" lang="en-US" sz="3600" b="0" i="0" u="none" strike="noStrike" kern="1200" cap="none" spc="-100" normalizeH="0" baseline="0" noProof="0">
                <a:ln>
                  <a:noFill/>
                </a:ln>
                <a:solidFill>
                  <a:srgbClr val="D2533C"/>
                </a:solidFill>
                <a:effectLst/>
                <a:uLnTx/>
                <a:uFillTx/>
                <a:latin typeface="Calibri" panose="020F0502020204030204" pitchFamily="34" charset="0"/>
                <a:ea typeface="+mj-ea"/>
                <a:cs typeface="Calibri" panose="020F0502020204030204" pitchFamily="34" charset="0"/>
              </a:rPr>
              <a:t>Program Evaluation</a:t>
            </a:r>
            <a:endParaRPr lang="en-US"/>
          </a:p>
        </p:txBody>
      </p:sp>
      <p:sp>
        <p:nvSpPr>
          <p:cNvPr id="3" name="Content Placeholder 2">
            <a:extLst>
              <a:ext uri="{FF2B5EF4-FFF2-40B4-BE49-F238E27FC236}">
                <a16:creationId xmlns:a16="http://schemas.microsoft.com/office/drawing/2014/main" id="{0E8129FE-6D7A-7B46-FD16-210B7E62C7A0}"/>
              </a:ext>
            </a:extLst>
          </p:cNvPr>
          <p:cNvSpPr>
            <a:spLocks noGrp="1"/>
          </p:cNvSpPr>
          <p:nvPr>
            <p:ph idx="1"/>
          </p:nvPr>
        </p:nvSpPr>
        <p:spPr/>
        <p:txBody>
          <a:bodyPr vert="horz" lIns="91440" tIns="45720" rIns="91440" bIns="45720" rtlCol="0" anchor="t">
            <a:normAutofit/>
          </a:bodyPr>
          <a:lstStyle/>
          <a:p>
            <a:r>
              <a:rPr lang="en-US">
                <a:latin typeface="Constantia"/>
              </a:rPr>
              <a:t>In general, Program Evaluation has the following characteristics:</a:t>
            </a:r>
          </a:p>
          <a:p>
            <a:pPr lvl="1"/>
            <a:r>
              <a:rPr lang="en-US" sz="2200">
                <a:solidFill>
                  <a:srgbClr val="FF0000"/>
                </a:solidFill>
              </a:rPr>
              <a:t>Intent of project is to evaluate a specific program …</a:t>
            </a:r>
          </a:p>
          <a:p>
            <a:pPr lvl="1"/>
            <a:r>
              <a:rPr lang="en-US" sz="2200"/>
              <a:t>Activities are not designed to develop or contribute to generalizable knowledge</a:t>
            </a:r>
          </a:p>
          <a:p>
            <a:pPr lvl="1"/>
            <a:r>
              <a:rPr lang="en-US" sz="2200">
                <a:solidFill>
                  <a:srgbClr val="FF0000"/>
                </a:solidFill>
              </a:rPr>
              <a:t>Activities are mandated by the program, usually its funder, as part of its operations</a:t>
            </a:r>
          </a:p>
          <a:p>
            <a:pPr lvl="1"/>
            <a:r>
              <a:rPr lang="en-US" sz="2200">
                <a:solidFill>
                  <a:srgbClr val="FF0000"/>
                </a:solidFill>
              </a:rPr>
              <a:t>Findings are expected to directly affect the conduct of the program and identify improvements</a:t>
            </a:r>
          </a:p>
          <a:p>
            <a:pPr lvl="1"/>
            <a:r>
              <a:rPr lang="en-US" sz="2200"/>
              <a:t>No benefit to participants expected; evaluation concentrates on program improvements or whether the program should continue</a:t>
            </a:r>
          </a:p>
        </p:txBody>
      </p:sp>
      <p:sp>
        <p:nvSpPr>
          <p:cNvPr id="4" name="TextBox 3">
            <a:extLst>
              <a:ext uri="{FF2B5EF4-FFF2-40B4-BE49-F238E27FC236}">
                <a16:creationId xmlns:a16="http://schemas.microsoft.com/office/drawing/2014/main" id="{EF796629-5ADB-2AD5-5369-70D25D45563B}"/>
              </a:ext>
            </a:extLst>
          </p:cNvPr>
          <p:cNvSpPr txBox="1"/>
          <p:nvPr/>
        </p:nvSpPr>
        <p:spPr>
          <a:xfrm>
            <a:off x="5862822" y="6076890"/>
            <a:ext cx="2823978" cy="400110"/>
          </a:xfrm>
          <a:prstGeom prst="rect">
            <a:avLst/>
          </a:prstGeom>
          <a:noFill/>
        </p:spPr>
        <p:txBody>
          <a:bodyPr wrap="none" rtlCol="0">
            <a:spAutoFit/>
          </a:bodyPr>
          <a:lstStyle/>
          <a:p>
            <a:r>
              <a:rPr lang="en-US" sz="2000">
                <a:latin typeface="Constantia" panose="02030602050306030303" pitchFamily="18" charset="0"/>
              </a:rPr>
              <a:t>Oregon State University</a:t>
            </a:r>
          </a:p>
        </p:txBody>
      </p:sp>
    </p:spTree>
    <p:extLst>
      <p:ext uri="{BB962C8B-B14F-4D97-AF65-F5344CB8AC3E}">
        <p14:creationId xmlns:p14="http://schemas.microsoft.com/office/powerpoint/2010/main" val="7141987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092F-A03C-E9BE-2E93-FC4B49F17321}"/>
              </a:ext>
            </a:extLst>
          </p:cNvPr>
          <p:cNvSpPr>
            <a:spLocks noGrp="1"/>
          </p:cNvSpPr>
          <p:nvPr>
            <p:ph type="title"/>
          </p:nvPr>
        </p:nvSpPr>
        <p:spPr/>
        <p:txBody>
          <a:bodyPr/>
          <a:lstStyle/>
          <a:p>
            <a:r>
              <a:rPr lang="en-US"/>
              <a:t>Program Evaluation?</a:t>
            </a:r>
          </a:p>
        </p:txBody>
      </p:sp>
      <p:sp>
        <p:nvSpPr>
          <p:cNvPr id="3" name="Content Placeholder 2">
            <a:extLst>
              <a:ext uri="{FF2B5EF4-FFF2-40B4-BE49-F238E27FC236}">
                <a16:creationId xmlns:a16="http://schemas.microsoft.com/office/drawing/2014/main" id="{5AEE970C-FE60-F8FE-5BEC-72CA7D922731}"/>
              </a:ext>
            </a:extLst>
          </p:cNvPr>
          <p:cNvSpPr>
            <a:spLocks noGrp="1"/>
          </p:cNvSpPr>
          <p:nvPr>
            <p:ph idx="1"/>
          </p:nvPr>
        </p:nvSpPr>
        <p:spPr/>
        <p:txBody>
          <a:bodyPr vert="horz" lIns="91440" tIns="45720" rIns="91440" bIns="45720" rtlCol="0" anchor="t">
            <a:normAutofit/>
          </a:bodyPr>
          <a:lstStyle/>
          <a:p>
            <a:r>
              <a:rPr lang="en-US"/>
              <a:t>A private foundation funds a program to provide access to laptop computers to children in a series of elementary schools in an underserved urban area</a:t>
            </a:r>
          </a:p>
          <a:p>
            <a:r>
              <a:rPr lang="en-US"/>
              <a:t>Administrators at one of the eligible schools propose to administer a survey of children and parents to address the hypothesis that access to nutrition information from websites lead to better eating habits</a:t>
            </a:r>
          </a:p>
          <a:p>
            <a:pPr lvl="1"/>
            <a:r>
              <a:rPr lang="en-US" sz="2400"/>
              <a:t>likely HSR</a:t>
            </a:r>
          </a:p>
          <a:p>
            <a:pPr lvl="2"/>
            <a:r>
              <a:rPr lang="en-US" sz="2400"/>
              <a:t>intent of the project is to </a:t>
            </a:r>
            <a:r>
              <a:rPr lang="en-US" sz="2400">
                <a:solidFill>
                  <a:srgbClr val="FF0000"/>
                </a:solidFill>
              </a:rPr>
              <a:t>develop or contribute to generalizable knowledge</a:t>
            </a:r>
          </a:p>
        </p:txBody>
      </p:sp>
      <p:sp>
        <p:nvSpPr>
          <p:cNvPr id="4" name="Oval 3">
            <a:extLst>
              <a:ext uri="{FF2B5EF4-FFF2-40B4-BE49-F238E27FC236}">
                <a16:creationId xmlns:a16="http://schemas.microsoft.com/office/drawing/2014/main" id="{ABE5CA48-2391-FA11-8CE0-D934F1EAD207}"/>
              </a:ext>
            </a:extLst>
          </p:cNvPr>
          <p:cNvSpPr/>
          <p:nvPr/>
        </p:nvSpPr>
        <p:spPr>
          <a:xfrm>
            <a:off x="0" y="6705600"/>
            <a:ext cx="152400" cy="1524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799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14309D-C6FC-ABD9-AEF1-EA68A963864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08232" y="621506"/>
            <a:ext cx="6327535" cy="5614987"/>
          </a:xfrm>
          <a:prstGeom prst="rect">
            <a:avLst/>
          </a:prstGeom>
        </p:spPr>
      </p:pic>
    </p:spTree>
    <p:extLst>
      <p:ext uri="{BB962C8B-B14F-4D97-AF65-F5344CB8AC3E}">
        <p14:creationId xmlns:p14="http://schemas.microsoft.com/office/powerpoint/2010/main" val="29424644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49DCC-F031-5DC5-0F39-337CE0FEC984}"/>
              </a:ext>
            </a:extLst>
          </p:cNvPr>
          <p:cNvSpPr>
            <a:spLocks noGrp="1"/>
          </p:cNvSpPr>
          <p:nvPr>
            <p:ph type="title"/>
          </p:nvPr>
        </p:nvSpPr>
        <p:spPr/>
        <p:txBody>
          <a:bodyPr/>
          <a:lstStyle/>
          <a:p>
            <a:r>
              <a:rPr kumimoji="0" lang="en-US" sz="3200" b="0" i="0" u="none" strike="noStrike" kern="1200" cap="none" spc="-100" normalizeH="0" baseline="0" noProof="0">
                <a:ln>
                  <a:noFill/>
                </a:ln>
                <a:solidFill>
                  <a:srgbClr val="D2533C"/>
                </a:solidFill>
                <a:effectLst/>
                <a:uLnTx/>
                <a:uFillTx/>
                <a:latin typeface="Calibri" panose="020F0502020204030204" pitchFamily="34" charset="0"/>
                <a:ea typeface="+mj-ea"/>
                <a:cs typeface="Calibri" panose="020F0502020204030204" pitchFamily="34" charset="0"/>
              </a:rPr>
              <a:t>What else is (or isn't) human subject research?</a:t>
            </a:r>
            <a:endParaRPr lang="en-US"/>
          </a:p>
        </p:txBody>
      </p:sp>
      <p:sp>
        <p:nvSpPr>
          <p:cNvPr id="3" name="Content Placeholder 2">
            <a:extLst>
              <a:ext uri="{FF2B5EF4-FFF2-40B4-BE49-F238E27FC236}">
                <a16:creationId xmlns:a16="http://schemas.microsoft.com/office/drawing/2014/main" id="{9860D49D-4544-1F6D-9CA5-2B106BEA4417}"/>
              </a:ext>
            </a:extLst>
          </p:cNvPr>
          <p:cNvSpPr>
            <a:spLocks noGrp="1"/>
          </p:cNvSpPr>
          <p:nvPr>
            <p:ph idx="1"/>
          </p:nvPr>
        </p:nvSpPr>
        <p:spPr/>
        <p:txBody>
          <a:bodyPr vert="horz" lIns="91440" tIns="45720" rIns="91440" bIns="45720" rtlCol="0" anchor="t">
            <a:normAutofit/>
          </a:bodyPr>
          <a:lstStyle/>
          <a:p>
            <a:r>
              <a:rPr lang="en-US" sz="2800">
                <a:solidFill>
                  <a:srgbClr val="FF0000"/>
                </a:solidFill>
                <a:latin typeface="Constantia"/>
              </a:rPr>
              <a:t>Research</a:t>
            </a:r>
            <a:r>
              <a:rPr lang="en-US" sz="2800">
                <a:latin typeface="Constantia"/>
              </a:rPr>
              <a:t> means a systematic investigation</a:t>
            </a:r>
            <a:r>
              <a:rPr lang="en-US" sz="2800">
                <a:solidFill>
                  <a:srgbClr val="FF0000"/>
                </a:solidFill>
                <a:latin typeface="Constantia"/>
              </a:rPr>
              <a:t> </a:t>
            </a:r>
            <a:r>
              <a:rPr lang="en-US" sz="2800">
                <a:latin typeface="Constantia"/>
              </a:rPr>
              <a:t>… designed to develop or contribute to generalizable knowledge</a:t>
            </a:r>
            <a:endParaRPr lang="en-US"/>
          </a:p>
        </p:txBody>
      </p:sp>
    </p:spTree>
    <p:extLst>
      <p:ext uri="{BB962C8B-B14F-4D97-AF65-F5344CB8AC3E}">
        <p14:creationId xmlns:p14="http://schemas.microsoft.com/office/powerpoint/2010/main" val="3574625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445B4-9A22-F306-0B94-27BE845D8D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EDD41C-DE79-CB6E-2A36-EC1A3CDEE92C}"/>
              </a:ext>
            </a:extLst>
          </p:cNvPr>
          <p:cNvSpPr>
            <a:spLocks noGrp="1"/>
          </p:cNvSpPr>
          <p:nvPr>
            <p:ph idx="1"/>
          </p:nvPr>
        </p:nvSpPr>
        <p:spPr/>
        <p:txBody>
          <a:bodyPr/>
          <a:lstStyle/>
          <a:p>
            <a:r>
              <a:rPr lang="en-US" dirty="0"/>
              <a:t>An oncologist prescribes a combination of drugs not previously reported with the sole intent of treating a patient with an advanced malignancy</a:t>
            </a:r>
          </a:p>
          <a:p>
            <a:r>
              <a:rPr lang="en-US" dirty="0"/>
              <a:t>Based on the favorable results of prior innovation, a group of oncologists revises their standard of care to include the novel therapeutic approach</a:t>
            </a:r>
          </a:p>
          <a:p>
            <a:r>
              <a:rPr lang="en-US" dirty="0"/>
              <a:t>A surgeon, responding to the specific anatomy of a patient undergoing a procedure, proposes to make modifications to an accepted surgical procedure</a:t>
            </a:r>
          </a:p>
          <a:p>
            <a:r>
              <a:rPr lang="en-US" dirty="0"/>
              <a:t>Based on experience with animal models, a cardiologist offers a novel therapy to treat infants with congenital heart disease in utero</a:t>
            </a:r>
          </a:p>
        </p:txBody>
      </p:sp>
      <p:sp>
        <p:nvSpPr>
          <p:cNvPr id="4" name="Oval 3">
            <a:extLst>
              <a:ext uri="{FF2B5EF4-FFF2-40B4-BE49-F238E27FC236}">
                <a16:creationId xmlns:a16="http://schemas.microsoft.com/office/drawing/2014/main" id="{AFF53D8A-5CBC-51C5-186B-3206B9C64392}"/>
              </a:ext>
            </a:extLst>
          </p:cNvPr>
          <p:cNvSpPr/>
          <p:nvPr/>
        </p:nvSpPr>
        <p:spPr>
          <a:xfrm>
            <a:off x="0" y="6700284"/>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846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5D172-367D-5F76-A908-D9AC718385C5}"/>
              </a:ext>
            </a:extLst>
          </p:cNvPr>
          <p:cNvSpPr>
            <a:spLocks noGrp="1"/>
          </p:cNvSpPr>
          <p:nvPr>
            <p:ph type="title"/>
          </p:nvPr>
        </p:nvSpPr>
        <p:spPr/>
        <p:txBody>
          <a:bodyPr/>
          <a:lstStyle/>
          <a:p>
            <a:r>
              <a:rPr lang="en-US"/>
              <a:t>Innovative practice</a:t>
            </a:r>
          </a:p>
        </p:txBody>
      </p:sp>
      <p:sp>
        <p:nvSpPr>
          <p:cNvPr id="3" name="Content Placeholder 2">
            <a:extLst>
              <a:ext uri="{FF2B5EF4-FFF2-40B4-BE49-F238E27FC236}">
                <a16:creationId xmlns:a16="http://schemas.microsoft.com/office/drawing/2014/main" id="{3B649C94-730D-5ED5-541E-8311B4EF797B}"/>
              </a:ext>
            </a:extLst>
          </p:cNvPr>
          <p:cNvSpPr>
            <a:spLocks noGrp="1"/>
          </p:cNvSpPr>
          <p:nvPr>
            <p:ph idx="1"/>
          </p:nvPr>
        </p:nvSpPr>
        <p:spPr/>
        <p:txBody>
          <a:bodyPr/>
          <a:lstStyle/>
          <a:p>
            <a:r>
              <a:rPr lang="en-US"/>
              <a:t>"'Practice' refers to interventions that are </a:t>
            </a:r>
            <a:r>
              <a:rPr lang="en-US">
                <a:solidFill>
                  <a:srgbClr val="FF0000"/>
                </a:solidFill>
              </a:rPr>
              <a:t>designed solely to enhance the well-being of an individual patient or client </a:t>
            </a:r>
            <a:r>
              <a:rPr lang="en-US"/>
              <a:t>and that have a reasonable expectation of success …"</a:t>
            </a:r>
          </a:p>
          <a:p>
            <a:r>
              <a:rPr lang="en-US"/>
              <a:t>"By contrast, the term 'research' designates an activity </a:t>
            </a:r>
            <a:r>
              <a:rPr lang="en-US">
                <a:solidFill>
                  <a:srgbClr val="FF0000"/>
                </a:solidFill>
              </a:rPr>
              <a:t>designed to test a hypothesis, permit conclusions to be drawn, and thereby to develop or contribute to generalizable knowledge </a:t>
            </a:r>
            <a:r>
              <a:rPr lang="en-US"/>
              <a:t>…"</a:t>
            </a:r>
          </a:p>
        </p:txBody>
      </p:sp>
      <p:sp>
        <p:nvSpPr>
          <p:cNvPr id="4" name="TextBox 3">
            <a:extLst>
              <a:ext uri="{FF2B5EF4-FFF2-40B4-BE49-F238E27FC236}">
                <a16:creationId xmlns:a16="http://schemas.microsoft.com/office/drawing/2014/main" id="{0A50CB0C-0D60-BFBD-DC12-6DA179864374}"/>
              </a:ext>
            </a:extLst>
          </p:cNvPr>
          <p:cNvSpPr txBox="1"/>
          <p:nvPr/>
        </p:nvSpPr>
        <p:spPr>
          <a:xfrm>
            <a:off x="6136807" y="4572000"/>
            <a:ext cx="2549993" cy="400110"/>
          </a:xfrm>
          <a:prstGeom prst="rect">
            <a:avLst/>
          </a:prstGeom>
          <a:noFill/>
        </p:spPr>
        <p:txBody>
          <a:bodyPr wrap="none" rtlCol="0">
            <a:spAutoFit/>
          </a:bodyPr>
          <a:lstStyle/>
          <a:p>
            <a:r>
              <a:rPr lang="en-US" sz="2000">
                <a:latin typeface="Constantia" panose="02030602050306030303" pitchFamily="18" charset="0"/>
              </a:rPr>
              <a:t>Belmont Report, 1979</a:t>
            </a:r>
          </a:p>
        </p:txBody>
      </p:sp>
    </p:spTree>
    <p:extLst>
      <p:ext uri="{BB962C8B-B14F-4D97-AF65-F5344CB8AC3E}">
        <p14:creationId xmlns:p14="http://schemas.microsoft.com/office/powerpoint/2010/main" val="9927113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AC7FE-C9DB-05DF-2723-577FA262EF98}"/>
              </a:ext>
            </a:extLst>
          </p:cNvPr>
          <p:cNvSpPr>
            <a:spLocks noGrp="1"/>
          </p:cNvSpPr>
          <p:nvPr>
            <p:ph type="title"/>
          </p:nvPr>
        </p:nvSpPr>
        <p:spPr/>
        <p:txBody>
          <a:bodyPr/>
          <a:lstStyle/>
          <a:p>
            <a:r>
              <a:rPr kumimoji="0" lang="en-US" sz="3600" b="0" i="0" u="none" strike="noStrike" kern="1200" cap="none" spc="-100" normalizeH="0" baseline="0" noProof="0">
                <a:ln>
                  <a:noFill/>
                </a:ln>
                <a:solidFill>
                  <a:srgbClr val="D2533C"/>
                </a:solidFill>
                <a:effectLst/>
                <a:uLnTx/>
                <a:uFillTx/>
                <a:latin typeface="Calibri" panose="020F0502020204030204" pitchFamily="34" charset="0"/>
                <a:ea typeface="+mj-ea"/>
                <a:cs typeface="Calibri" panose="020F0502020204030204" pitchFamily="34" charset="0"/>
              </a:rPr>
              <a:t>Innovative practice</a:t>
            </a:r>
            <a:endParaRPr lang="en-US"/>
          </a:p>
        </p:txBody>
      </p:sp>
      <p:sp>
        <p:nvSpPr>
          <p:cNvPr id="3" name="Content Placeholder 2">
            <a:extLst>
              <a:ext uri="{FF2B5EF4-FFF2-40B4-BE49-F238E27FC236}">
                <a16:creationId xmlns:a16="http://schemas.microsoft.com/office/drawing/2014/main" id="{2FAA516F-62BB-8D8E-D450-129E77C3B306}"/>
              </a:ext>
            </a:extLst>
          </p:cNvPr>
          <p:cNvSpPr>
            <a:spLocks noGrp="1"/>
          </p:cNvSpPr>
          <p:nvPr>
            <p:ph idx="1"/>
          </p:nvPr>
        </p:nvSpPr>
        <p:spPr/>
        <p:txBody>
          <a:bodyPr/>
          <a:lstStyle/>
          <a:p>
            <a:r>
              <a:rPr lang="en-US"/>
              <a:t>"When a clinician departs in a significant way from standard or accepted practice, the innovation does not, in and of itself, constitute research. </a:t>
            </a:r>
            <a:r>
              <a:rPr lang="en-US">
                <a:solidFill>
                  <a:srgbClr val="FF0000"/>
                </a:solidFill>
              </a:rPr>
              <a:t>The fact that a procedure is 'experimental,' in the sense of new, untested or different, does not automatically place it in the category of research</a:t>
            </a:r>
            <a:r>
              <a:rPr lang="en-US"/>
              <a:t>."</a:t>
            </a:r>
          </a:p>
        </p:txBody>
      </p:sp>
      <p:sp>
        <p:nvSpPr>
          <p:cNvPr id="4" name="TextBox 3">
            <a:extLst>
              <a:ext uri="{FF2B5EF4-FFF2-40B4-BE49-F238E27FC236}">
                <a16:creationId xmlns:a16="http://schemas.microsoft.com/office/drawing/2014/main" id="{B5B448B1-1C5D-9C41-927A-93B7259F556B}"/>
              </a:ext>
            </a:extLst>
          </p:cNvPr>
          <p:cNvSpPr txBox="1"/>
          <p:nvPr/>
        </p:nvSpPr>
        <p:spPr>
          <a:xfrm>
            <a:off x="6136807" y="3838545"/>
            <a:ext cx="2549993" cy="400110"/>
          </a:xfrm>
          <a:prstGeom prst="rect">
            <a:avLst/>
          </a:prstGeom>
          <a:noFill/>
        </p:spPr>
        <p:txBody>
          <a:bodyPr wrap="none" rtlCol="0">
            <a:spAutoFit/>
          </a:bodyPr>
          <a:lstStyle/>
          <a:p>
            <a:r>
              <a:rPr lang="en-US" sz="2000">
                <a:latin typeface="Constantia" panose="02030602050306030303" pitchFamily="18" charset="0"/>
              </a:rPr>
              <a:t>Belmont Report, 1979</a:t>
            </a:r>
          </a:p>
        </p:txBody>
      </p:sp>
      <p:sp>
        <p:nvSpPr>
          <p:cNvPr id="5" name="Oval 4">
            <a:extLst>
              <a:ext uri="{FF2B5EF4-FFF2-40B4-BE49-F238E27FC236}">
                <a16:creationId xmlns:a16="http://schemas.microsoft.com/office/drawing/2014/main" id="{8992586F-B436-645B-C1FC-A7C75D530F59}"/>
              </a:ext>
            </a:extLst>
          </p:cNvPr>
          <p:cNvSpPr/>
          <p:nvPr/>
        </p:nvSpPr>
        <p:spPr>
          <a:xfrm>
            <a:off x="0" y="6705600"/>
            <a:ext cx="152400" cy="1524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8024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E68A4-7DD5-9512-ADEE-F6D193B0B2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72AA6E-47DB-4BC4-C582-8A728C9CDF0D}"/>
              </a:ext>
            </a:extLst>
          </p:cNvPr>
          <p:cNvSpPr>
            <a:spLocks noGrp="1"/>
          </p:cNvSpPr>
          <p:nvPr>
            <p:ph idx="1"/>
          </p:nvPr>
        </p:nvSpPr>
        <p:spPr/>
        <p:txBody>
          <a:bodyPr vert="horz" lIns="91440" tIns="45720" rIns="91440" bIns="45720" rtlCol="0" anchor="t">
            <a:normAutofit/>
          </a:bodyPr>
          <a:lstStyle/>
          <a:p>
            <a:r>
              <a:rPr lang="en-US" dirty="0">
                <a:latin typeface="Constantia"/>
              </a:rPr>
              <a:t>Society of University Surgeons position paper: "Responsible Development and Application of Surgical Innovations" (2008)</a:t>
            </a:r>
            <a:endParaRPr lang="en-US" sz="2000" dirty="0"/>
          </a:p>
          <a:p>
            <a:pPr lvl="1"/>
            <a:r>
              <a:rPr lang="en-US" sz="2400" dirty="0">
                <a:latin typeface="Constantia"/>
              </a:rPr>
              <a:t>Innovation is not research </a:t>
            </a:r>
            <a:r>
              <a:rPr lang="en-US" sz="2400" dirty="0">
                <a:latin typeface="HGGothicE" panose="020B0909000000000000" pitchFamily="49" charset="-128"/>
                <a:ea typeface="HGGothicE" panose="020B0909000000000000" pitchFamily="49" charset="-128"/>
              </a:rPr>
              <a:t>→</a:t>
            </a:r>
            <a:r>
              <a:rPr lang="en-US" sz="2400" dirty="0">
                <a:latin typeface="Constantia"/>
              </a:rPr>
              <a:t> not subject IRB review</a:t>
            </a:r>
            <a:endParaRPr lang="en-US" sz="2400" dirty="0"/>
          </a:p>
          <a:p>
            <a:pPr lvl="1">
              <a:buFont typeface="Courier New" pitchFamily="34" charset="0"/>
              <a:buChar char="o"/>
            </a:pPr>
            <a:r>
              <a:rPr lang="en-US" sz="2400" dirty="0">
                <a:latin typeface="Constantia"/>
              </a:rPr>
              <a:t>Recommended creation of Surgical Innovation Committees (SIC)</a:t>
            </a:r>
          </a:p>
          <a:p>
            <a:pPr lvl="2">
              <a:buFont typeface="Wingdings" pitchFamily="34" charset="0"/>
              <a:buChar char="§"/>
            </a:pPr>
            <a:r>
              <a:rPr lang="en-US" sz="2200" dirty="0">
                <a:latin typeface="Constantia"/>
              </a:rPr>
              <a:t>"The SIC is charged with ensuring appropriate oversight and disclosure of innovations. Like an IRB, the SIC will assess the relative merits and potential adverse consequences of the innovation, and uphold ethical and patient safety standards."</a:t>
            </a:r>
          </a:p>
        </p:txBody>
      </p:sp>
      <p:sp>
        <p:nvSpPr>
          <p:cNvPr id="4" name="TextBox 3">
            <a:extLst>
              <a:ext uri="{FF2B5EF4-FFF2-40B4-BE49-F238E27FC236}">
                <a16:creationId xmlns:a16="http://schemas.microsoft.com/office/drawing/2014/main" id="{D50927CC-E3E9-D03C-20AB-8D842EA38BEF}"/>
              </a:ext>
            </a:extLst>
          </p:cNvPr>
          <p:cNvSpPr txBox="1"/>
          <p:nvPr/>
        </p:nvSpPr>
        <p:spPr>
          <a:xfrm>
            <a:off x="4700678" y="5783513"/>
            <a:ext cx="398612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Constantia"/>
                <a:cs typeface="Arial"/>
              </a:rPr>
              <a:t>J Am Coll Surg </a:t>
            </a:r>
            <a:r>
              <a:rPr lang="en-US" sz="2000" dirty="0">
                <a:latin typeface="Constantia"/>
                <a:ea typeface="+mn-lt"/>
                <a:cs typeface="+mn-lt"/>
              </a:rPr>
              <a:t>206(6):1204, 2008</a:t>
            </a:r>
            <a:endParaRPr lang="en-US" sz="2000" dirty="0">
              <a:latin typeface="Constantia"/>
            </a:endParaRPr>
          </a:p>
        </p:txBody>
      </p:sp>
    </p:spTree>
    <p:extLst>
      <p:ext uri="{BB962C8B-B14F-4D97-AF65-F5344CB8AC3E}">
        <p14:creationId xmlns:p14="http://schemas.microsoft.com/office/powerpoint/2010/main" val="747778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rmAutofit/>
          </a:bodyPr>
          <a:lstStyle/>
          <a:p>
            <a:r>
              <a:rPr lang="en-US"/>
              <a:t>What is human subject research?</a:t>
            </a:r>
          </a:p>
        </p:txBody>
      </p:sp>
      <p:sp>
        <p:nvSpPr>
          <p:cNvPr id="175107" name="Rectangle 3"/>
          <p:cNvSpPr>
            <a:spLocks noGrp="1" noChangeArrowheads="1"/>
          </p:cNvSpPr>
          <p:nvPr>
            <p:ph idx="1"/>
          </p:nvPr>
        </p:nvSpPr>
        <p:spPr/>
        <p:txBody>
          <a:bodyPr vert="horz" lIns="91440" tIns="45720" rIns="91440" bIns="45720" rtlCol="0" anchor="t">
            <a:normAutofit/>
          </a:bodyPr>
          <a:lstStyle/>
          <a:p>
            <a:r>
              <a:rPr lang="en-US" sz="2800">
                <a:solidFill>
                  <a:srgbClr val="FF0000"/>
                </a:solidFill>
                <a:latin typeface="Constantia"/>
              </a:rPr>
              <a:t>Research</a:t>
            </a:r>
            <a:r>
              <a:rPr lang="en-US" sz="2800">
                <a:latin typeface="Constantia"/>
              </a:rPr>
              <a:t> means a </a:t>
            </a:r>
            <a:r>
              <a:rPr lang="en-US" sz="2800">
                <a:solidFill>
                  <a:srgbClr val="FF0000"/>
                </a:solidFill>
                <a:latin typeface="Constantia"/>
              </a:rPr>
              <a:t>systematic investigation </a:t>
            </a:r>
            <a:r>
              <a:rPr lang="en-US" sz="2800">
                <a:latin typeface="Constantia"/>
              </a:rPr>
              <a:t>… designed to develop or contribute to generalizable knowledge</a:t>
            </a:r>
          </a:p>
          <a:p>
            <a:pPr lvl="1"/>
            <a:r>
              <a:rPr lang="en-US" sz="2400" b="1">
                <a:latin typeface="Constantia"/>
              </a:rPr>
              <a:t>systematic investigation </a:t>
            </a:r>
            <a:r>
              <a:rPr lang="en-US" sz="2400">
                <a:latin typeface="Constantia"/>
              </a:rPr>
              <a:t>is a detailed, methodical activity, planned in advance, that involves data collection and analysis, in order to answer a scientific or scholarly question</a:t>
            </a:r>
          </a:p>
          <a:p>
            <a:pPr lvl="1"/>
            <a:endParaRPr lang="en-US" sz="2400"/>
          </a:p>
          <a:p>
            <a:pPr lvl="1"/>
            <a:endParaRPr lang="en-US" sz="2400"/>
          </a:p>
        </p:txBody>
      </p:sp>
      <p:sp>
        <p:nvSpPr>
          <p:cNvPr id="2" name="Oval 1">
            <a:extLst>
              <a:ext uri="{FF2B5EF4-FFF2-40B4-BE49-F238E27FC236}">
                <a16:creationId xmlns:a16="http://schemas.microsoft.com/office/drawing/2014/main" id="{BF4A213E-61BC-0071-C44A-AA183E9C1777}"/>
              </a:ext>
            </a:extLst>
          </p:cNvPr>
          <p:cNvSpPr/>
          <p:nvPr/>
        </p:nvSpPr>
        <p:spPr>
          <a:xfrm>
            <a:off x="0" y="6700284"/>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96775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AC7FE-C9DB-05DF-2723-577FA262EF98}"/>
              </a:ext>
            </a:extLst>
          </p:cNvPr>
          <p:cNvSpPr>
            <a:spLocks noGrp="1"/>
          </p:cNvSpPr>
          <p:nvPr>
            <p:ph type="title"/>
          </p:nvPr>
        </p:nvSpPr>
        <p:spPr/>
        <p:txBody>
          <a:bodyPr/>
          <a:lstStyle/>
          <a:p>
            <a:r>
              <a:rPr kumimoji="0" lang="en-US" sz="3600" b="0" i="0" u="none" strike="noStrike" kern="1200" cap="none" spc="-100" normalizeH="0" baseline="0" noProof="0">
                <a:ln>
                  <a:noFill/>
                </a:ln>
                <a:solidFill>
                  <a:srgbClr val="D2533C"/>
                </a:solidFill>
                <a:effectLst/>
                <a:uLnTx/>
                <a:uFillTx/>
                <a:latin typeface="Calibri" panose="020F0502020204030204" pitchFamily="34" charset="0"/>
                <a:ea typeface="+mj-ea"/>
                <a:cs typeface="Calibri" panose="020F0502020204030204" pitchFamily="34" charset="0"/>
              </a:rPr>
              <a:t>Innovative practice</a:t>
            </a:r>
            <a:endParaRPr lang="en-US"/>
          </a:p>
        </p:txBody>
      </p:sp>
      <p:sp>
        <p:nvSpPr>
          <p:cNvPr id="3" name="Content Placeholder 2">
            <a:extLst>
              <a:ext uri="{FF2B5EF4-FFF2-40B4-BE49-F238E27FC236}">
                <a16:creationId xmlns:a16="http://schemas.microsoft.com/office/drawing/2014/main" id="{2FAA516F-62BB-8D8E-D450-129E77C3B306}"/>
              </a:ext>
            </a:extLst>
          </p:cNvPr>
          <p:cNvSpPr>
            <a:spLocks noGrp="1"/>
          </p:cNvSpPr>
          <p:nvPr>
            <p:ph idx="1"/>
          </p:nvPr>
        </p:nvSpPr>
        <p:spPr/>
        <p:txBody>
          <a:bodyPr/>
          <a:lstStyle/>
          <a:p>
            <a:r>
              <a:rPr lang="en-US">
                <a:solidFill>
                  <a:schemeClr val="bg1">
                    <a:lumMod val="75000"/>
                  </a:schemeClr>
                </a:solidFill>
              </a:rPr>
              <a:t>"When a clinician departs in a significant way from standard or accepted practice, the innovation does not, in and of itself, constitute research. The fact that a procedure is 'experimental,' in the sense of new, untested or different, does not automatically place it in the category of research."</a:t>
            </a:r>
          </a:p>
          <a:p>
            <a:r>
              <a:rPr lang="en-US"/>
              <a:t>"</a:t>
            </a:r>
            <a:r>
              <a:rPr lang="en-US">
                <a:solidFill>
                  <a:srgbClr val="FF0000"/>
                </a:solidFill>
              </a:rPr>
              <a:t>Radically new procedures of this description should, however, be made the object of formal research at an early stage in order to determine whether they are safe and effective</a:t>
            </a:r>
            <a:r>
              <a:rPr lang="en-US"/>
              <a:t>."</a:t>
            </a:r>
          </a:p>
        </p:txBody>
      </p:sp>
      <p:sp>
        <p:nvSpPr>
          <p:cNvPr id="4" name="TextBox 3">
            <a:extLst>
              <a:ext uri="{FF2B5EF4-FFF2-40B4-BE49-F238E27FC236}">
                <a16:creationId xmlns:a16="http://schemas.microsoft.com/office/drawing/2014/main" id="{B5B448B1-1C5D-9C41-927A-93B7259F556B}"/>
              </a:ext>
            </a:extLst>
          </p:cNvPr>
          <p:cNvSpPr txBox="1"/>
          <p:nvPr/>
        </p:nvSpPr>
        <p:spPr>
          <a:xfrm>
            <a:off x="6136807" y="5105400"/>
            <a:ext cx="254999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292934"/>
                </a:solidFill>
                <a:effectLst/>
                <a:uLnTx/>
                <a:uFillTx/>
                <a:latin typeface="Constantia" panose="02030602050306030303" pitchFamily="18" charset="0"/>
                <a:ea typeface="+mn-ea"/>
                <a:cs typeface="+mn-cs"/>
              </a:rPr>
              <a:t>Belmont Report, 1979</a:t>
            </a:r>
          </a:p>
        </p:txBody>
      </p:sp>
    </p:spTree>
    <p:extLst>
      <p:ext uri="{BB962C8B-B14F-4D97-AF65-F5344CB8AC3E}">
        <p14:creationId xmlns:p14="http://schemas.microsoft.com/office/powerpoint/2010/main" val="15183896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EEEF5-3D8E-DB56-0511-D72B303B92EF}"/>
              </a:ext>
            </a:extLst>
          </p:cNvPr>
          <p:cNvSpPr>
            <a:spLocks noGrp="1"/>
          </p:cNvSpPr>
          <p:nvPr>
            <p:ph type="title"/>
          </p:nvPr>
        </p:nvSpPr>
        <p:spPr/>
        <p:txBody>
          <a:bodyPr/>
          <a:lstStyle/>
          <a:p>
            <a:r>
              <a:rPr lang="en-US">
                <a:latin typeface="Calibri"/>
                <a:ea typeface="Calibri"/>
                <a:cs typeface="Calibri"/>
              </a:rPr>
              <a:t>Innovative practice</a:t>
            </a:r>
            <a:endParaRPr lang="en-US"/>
          </a:p>
        </p:txBody>
      </p:sp>
      <p:sp>
        <p:nvSpPr>
          <p:cNvPr id="3" name="Content Placeholder 2">
            <a:extLst>
              <a:ext uri="{FF2B5EF4-FFF2-40B4-BE49-F238E27FC236}">
                <a16:creationId xmlns:a16="http://schemas.microsoft.com/office/drawing/2014/main" id="{B245033A-0A4F-E63E-ED41-4EF8CBB29974}"/>
              </a:ext>
            </a:extLst>
          </p:cNvPr>
          <p:cNvSpPr>
            <a:spLocks noGrp="1"/>
          </p:cNvSpPr>
          <p:nvPr>
            <p:ph idx="1"/>
          </p:nvPr>
        </p:nvSpPr>
        <p:spPr/>
        <p:txBody>
          <a:bodyPr vert="horz" lIns="91440" tIns="45720" rIns="91440" bIns="45720" rtlCol="0" anchor="t">
            <a:normAutofit/>
          </a:bodyPr>
          <a:lstStyle/>
          <a:p>
            <a:r>
              <a:rPr lang="en-US">
                <a:latin typeface="Constantia"/>
              </a:rPr>
              <a:t>Innovative practice should be formally tested sooner rather than later ...</a:t>
            </a:r>
          </a:p>
          <a:p>
            <a:pPr lvl="1"/>
            <a:r>
              <a:rPr lang="en-US" sz="2400"/>
              <a:t>premature adoption of innovative practices without adequate supportive evidence may promote wide acceptance of therapies that are ineffective</a:t>
            </a:r>
          </a:p>
          <a:p>
            <a:pPr lvl="1"/>
            <a:r>
              <a:rPr lang="en-US" sz="2400"/>
              <a:t>premature adoption of innovative practices without formal scientific testing may compromise the ability to determine effectiveness, weigh risk against benefit, compare the practice with other procedures, or develop alternative approaches</a:t>
            </a:r>
          </a:p>
        </p:txBody>
      </p:sp>
      <p:sp>
        <p:nvSpPr>
          <p:cNvPr id="4" name="TextBox 3">
            <a:extLst>
              <a:ext uri="{FF2B5EF4-FFF2-40B4-BE49-F238E27FC236}">
                <a16:creationId xmlns:a16="http://schemas.microsoft.com/office/drawing/2014/main" id="{3ABA833A-E0A5-6BEA-4BC2-98B3BEB5B842}"/>
              </a:ext>
            </a:extLst>
          </p:cNvPr>
          <p:cNvSpPr txBox="1"/>
          <p:nvPr/>
        </p:nvSpPr>
        <p:spPr>
          <a:xfrm>
            <a:off x="1905000" y="5591106"/>
            <a:ext cx="6781800" cy="707886"/>
          </a:xfrm>
          <a:prstGeom prst="rect">
            <a:avLst/>
          </a:prstGeom>
          <a:noFill/>
        </p:spPr>
        <p:txBody>
          <a:bodyPr wrap="square" rtlCol="0">
            <a:spAutoFit/>
          </a:bodyPr>
          <a:lstStyle/>
          <a:p>
            <a:r>
              <a:rPr lang="en-US" sz="2000">
                <a:latin typeface="Constantia" panose="02030602050306030303" pitchFamily="18" charset="0"/>
              </a:rPr>
              <a:t>ACOG Committee Opinion: Innovative Practice: Ethical Guidelines, December 2006 (reaffirmed 2015)</a:t>
            </a:r>
          </a:p>
        </p:txBody>
      </p:sp>
    </p:spTree>
    <p:extLst>
      <p:ext uri="{BB962C8B-B14F-4D97-AF65-F5344CB8AC3E}">
        <p14:creationId xmlns:p14="http://schemas.microsoft.com/office/powerpoint/2010/main" val="26719517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33991-E1B4-A1DA-A4E4-A75F573ECCA4}"/>
              </a:ext>
            </a:extLst>
          </p:cNvPr>
          <p:cNvSpPr>
            <a:spLocks noGrp="1"/>
          </p:cNvSpPr>
          <p:nvPr>
            <p:ph type="title"/>
          </p:nvPr>
        </p:nvSpPr>
        <p:spPr/>
        <p:txBody>
          <a:bodyPr/>
          <a:lstStyle/>
          <a:p>
            <a:r>
              <a:rPr lang="en-US">
                <a:latin typeface="Calibri"/>
                <a:ea typeface="Calibri"/>
                <a:cs typeface="Calibri"/>
              </a:rPr>
              <a:t>Innovative practice vs research</a:t>
            </a:r>
          </a:p>
        </p:txBody>
      </p:sp>
      <p:sp>
        <p:nvSpPr>
          <p:cNvPr id="3" name="Content Placeholder 2">
            <a:extLst>
              <a:ext uri="{FF2B5EF4-FFF2-40B4-BE49-F238E27FC236}">
                <a16:creationId xmlns:a16="http://schemas.microsoft.com/office/drawing/2014/main" id="{232682C2-2508-1BC4-8D04-97CF414CE537}"/>
              </a:ext>
            </a:extLst>
          </p:cNvPr>
          <p:cNvSpPr>
            <a:spLocks noGrp="1"/>
          </p:cNvSpPr>
          <p:nvPr>
            <p:ph idx="1"/>
          </p:nvPr>
        </p:nvSpPr>
        <p:spPr/>
        <p:txBody>
          <a:bodyPr vert="horz" lIns="91440" tIns="45720" rIns="91440" bIns="45720" rtlCol="0" anchor="t">
            <a:normAutofit/>
          </a:bodyPr>
          <a:lstStyle/>
          <a:p>
            <a:r>
              <a:rPr lang="en-US" dirty="0">
                <a:latin typeface="Constantia"/>
              </a:rPr>
              <a:t>If the innovation is planned, AND:</a:t>
            </a:r>
          </a:p>
          <a:p>
            <a:pPr lvl="1"/>
            <a:r>
              <a:rPr lang="en-US" sz="2200" dirty="0"/>
              <a:t>surgeon seeks to </a:t>
            </a:r>
            <a:r>
              <a:rPr lang="en-US" sz="2200" dirty="0">
                <a:solidFill>
                  <a:srgbClr val="FF0000"/>
                </a:solidFill>
              </a:rPr>
              <a:t>confirm a theory </a:t>
            </a:r>
            <a:r>
              <a:rPr lang="en-US" sz="2200" dirty="0"/>
              <a:t>about the innovation; OR:</a:t>
            </a:r>
          </a:p>
          <a:p>
            <a:pPr lvl="1"/>
            <a:r>
              <a:rPr lang="en-US" sz="2200" dirty="0">
                <a:latin typeface="Constantia"/>
              </a:rPr>
              <a:t>innovation </a:t>
            </a:r>
            <a:r>
              <a:rPr lang="en-US" sz="2200" dirty="0">
                <a:solidFill>
                  <a:srgbClr val="FF0000"/>
                </a:solidFill>
                <a:latin typeface="Constantia"/>
              </a:rPr>
              <a:t>differs significantly</a:t>
            </a:r>
            <a:r>
              <a:rPr lang="en-US" sz="2200" dirty="0">
                <a:latin typeface="Constantia"/>
              </a:rPr>
              <a:t> from currently accepted local practice; OR:</a:t>
            </a:r>
          </a:p>
          <a:p>
            <a:pPr lvl="1"/>
            <a:r>
              <a:rPr lang="en-US" sz="2200" dirty="0"/>
              <a:t>outcomes of the innovation have </a:t>
            </a:r>
            <a:r>
              <a:rPr lang="en-US" sz="2200" dirty="0">
                <a:solidFill>
                  <a:srgbClr val="FF0000"/>
                </a:solidFill>
              </a:rPr>
              <a:t>not been previously described</a:t>
            </a:r>
            <a:r>
              <a:rPr lang="en-US" sz="2200" dirty="0"/>
              <a:t>; OR:</a:t>
            </a:r>
          </a:p>
          <a:p>
            <a:pPr lvl="1"/>
            <a:r>
              <a:rPr lang="en-US" sz="2200" dirty="0">
                <a:solidFill>
                  <a:srgbClr val="FF0000"/>
                </a:solidFill>
                <a:latin typeface="Constantia"/>
              </a:rPr>
              <a:t>innovation entails risks</a:t>
            </a:r>
            <a:r>
              <a:rPr lang="en-US" sz="2200" dirty="0">
                <a:latin typeface="Constantia"/>
              </a:rPr>
              <a:t> for complications; OR:</a:t>
            </a:r>
          </a:p>
          <a:p>
            <a:pPr lvl="1"/>
            <a:r>
              <a:rPr lang="en-US" sz="2200" dirty="0">
                <a:solidFill>
                  <a:srgbClr val="FF0000"/>
                </a:solidFill>
              </a:rPr>
              <a:t>specific or additional patient consent </a:t>
            </a:r>
            <a:r>
              <a:rPr lang="en-US" sz="2200" dirty="0"/>
              <a:t>appears appropriate</a:t>
            </a:r>
          </a:p>
          <a:p>
            <a:r>
              <a:rPr lang="en-US" dirty="0">
                <a:latin typeface="Constantia"/>
              </a:rPr>
              <a:t>… then the "innovation" should be [treated as] research</a:t>
            </a:r>
          </a:p>
        </p:txBody>
      </p:sp>
      <p:sp>
        <p:nvSpPr>
          <p:cNvPr id="6" name="TextBox 5">
            <a:extLst>
              <a:ext uri="{FF2B5EF4-FFF2-40B4-BE49-F238E27FC236}">
                <a16:creationId xmlns:a16="http://schemas.microsoft.com/office/drawing/2014/main" id="{0045B109-244F-5652-58D6-8CA3AD10ABE2}"/>
              </a:ext>
            </a:extLst>
          </p:cNvPr>
          <p:cNvSpPr txBox="1"/>
          <p:nvPr/>
        </p:nvSpPr>
        <p:spPr>
          <a:xfrm>
            <a:off x="3581118" y="5378233"/>
            <a:ext cx="510568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onstantia"/>
                <a:cs typeface="Arial"/>
              </a:rPr>
              <a:t>Position Statement, Society of University Surgeons (J Am Coll Surg 206(6):1204, 2008)</a:t>
            </a:r>
          </a:p>
          <a:p>
            <a:pPr algn="l"/>
            <a:endParaRPr lang="en-US">
              <a:cs typeface="Arial"/>
            </a:endParaRPr>
          </a:p>
        </p:txBody>
      </p:sp>
    </p:spTree>
    <p:extLst>
      <p:ext uri="{BB962C8B-B14F-4D97-AF65-F5344CB8AC3E}">
        <p14:creationId xmlns:p14="http://schemas.microsoft.com/office/powerpoint/2010/main" val="5932809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EEEF5-3D8E-DB56-0511-D72B303B92EF}"/>
              </a:ext>
            </a:extLst>
          </p:cNvPr>
          <p:cNvSpPr>
            <a:spLocks noGrp="1"/>
          </p:cNvSpPr>
          <p:nvPr>
            <p:ph type="title"/>
          </p:nvPr>
        </p:nvSpPr>
        <p:spPr/>
        <p:txBody>
          <a:bodyPr/>
          <a:lstStyle/>
          <a:p>
            <a:r>
              <a:rPr lang="en-US">
                <a:latin typeface="Calibri"/>
                <a:ea typeface="Calibri"/>
                <a:cs typeface="Calibri"/>
              </a:rPr>
              <a:t>Innovative practice vs research</a:t>
            </a:r>
            <a:endParaRPr lang="en-US"/>
          </a:p>
        </p:txBody>
      </p:sp>
      <p:sp>
        <p:nvSpPr>
          <p:cNvPr id="3" name="Content Placeholder 2">
            <a:extLst>
              <a:ext uri="{FF2B5EF4-FFF2-40B4-BE49-F238E27FC236}">
                <a16:creationId xmlns:a16="http://schemas.microsoft.com/office/drawing/2014/main" id="{B245033A-0A4F-E63E-ED41-4EF8CBB29974}"/>
              </a:ext>
            </a:extLst>
          </p:cNvPr>
          <p:cNvSpPr>
            <a:spLocks noGrp="1"/>
          </p:cNvSpPr>
          <p:nvPr>
            <p:ph idx="1"/>
          </p:nvPr>
        </p:nvSpPr>
        <p:spPr/>
        <p:txBody>
          <a:bodyPr/>
          <a:lstStyle/>
          <a:p>
            <a:r>
              <a:rPr lang="en-US"/>
              <a:t>Considerations which offer criteria to clinician for a decision to move from innovation to formal research</a:t>
            </a:r>
          </a:p>
          <a:p>
            <a:pPr lvl="1"/>
            <a:r>
              <a:rPr lang="en-US" sz="2400"/>
              <a:t>the innovation represents a significant departure from standard practice</a:t>
            </a:r>
          </a:p>
          <a:p>
            <a:pPr lvl="1"/>
            <a:r>
              <a:rPr lang="en-US" sz="2400"/>
              <a:t>the innovation carries risks that are unknown or that may be significant in proportion to expected benefit</a:t>
            </a:r>
          </a:p>
          <a:p>
            <a:pPr lvl="1"/>
            <a:r>
              <a:rPr lang="en-US" sz="2400"/>
              <a:t>the introduction of the innovation is expected to result in generalizable knowledge</a:t>
            </a:r>
          </a:p>
          <a:p>
            <a:pPr lvl="1"/>
            <a:endParaRPr lang="en-US"/>
          </a:p>
        </p:txBody>
      </p:sp>
      <p:sp>
        <p:nvSpPr>
          <p:cNvPr id="5" name="TextBox 4">
            <a:extLst>
              <a:ext uri="{FF2B5EF4-FFF2-40B4-BE49-F238E27FC236}">
                <a16:creationId xmlns:a16="http://schemas.microsoft.com/office/drawing/2014/main" id="{DCDFD9F0-A2FB-E5A0-FD77-648CC7A00C5A}"/>
              </a:ext>
            </a:extLst>
          </p:cNvPr>
          <p:cNvSpPr txBox="1"/>
          <p:nvPr/>
        </p:nvSpPr>
        <p:spPr>
          <a:xfrm>
            <a:off x="1905000" y="5105400"/>
            <a:ext cx="6781800" cy="707886"/>
          </a:xfrm>
          <a:prstGeom prst="rect">
            <a:avLst/>
          </a:prstGeom>
          <a:noFill/>
        </p:spPr>
        <p:txBody>
          <a:bodyPr wrap="square" rtlCol="0">
            <a:spAutoFit/>
          </a:bodyPr>
          <a:lstStyle/>
          <a:p>
            <a:r>
              <a:rPr lang="en-US" sz="2000">
                <a:latin typeface="Constantia" panose="02030602050306030303" pitchFamily="18" charset="0"/>
              </a:rPr>
              <a:t>ACOG Committee Opinion: Innovative Practice: Ethical Guidelines, December 2006 (reaffirmed 2015)</a:t>
            </a:r>
          </a:p>
        </p:txBody>
      </p:sp>
    </p:spTree>
    <p:extLst>
      <p:ext uri="{BB962C8B-B14F-4D97-AF65-F5344CB8AC3E}">
        <p14:creationId xmlns:p14="http://schemas.microsoft.com/office/powerpoint/2010/main" val="19361894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a:latin typeface="Calibri"/>
                <a:ea typeface="Calibri"/>
                <a:cs typeface="Calibri"/>
              </a:rPr>
              <a:t>Innovative practice vs research</a:t>
            </a:r>
          </a:p>
        </p:txBody>
      </p:sp>
      <p:sp>
        <p:nvSpPr>
          <p:cNvPr id="58371" name="Rectangle 3"/>
          <p:cNvSpPr>
            <a:spLocks noGrp="1" noChangeArrowheads="1"/>
          </p:cNvSpPr>
          <p:nvPr>
            <p:ph idx="1"/>
          </p:nvPr>
        </p:nvSpPr>
        <p:spPr>
          <a:xfrm>
            <a:off x="457200" y="1607234"/>
            <a:ext cx="8229600" cy="4876800"/>
          </a:xfrm>
        </p:spPr>
        <p:txBody>
          <a:bodyPr/>
          <a:lstStyle/>
          <a:p>
            <a:pPr eaLnBrk="1" hangingPunct="1"/>
            <a:r>
              <a:rPr lang="en-US" sz="2800" dirty="0">
                <a:solidFill>
                  <a:srgbClr val="FF0000"/>
                </a:solidFill>
              </a:rPr>
              <a:t>IRB does not regulate the practice of medicine</a:t>
            </a:r>
          </a:p>
          <a:p>
            <a:pPr eaLnBrk="1" hangingPunct="1"/>
            <a:r>
              <a:rPr lang="en-US" sz="2800" dirty="0"/>
              <a:t>Innovative therapeutic practices (even if unproven) which are performed in the course of rendering treatment are not research</a:t>
            </a:r>
          </a:p>
          <a:p>
            <a:pPr eaLnBrk="1" hangingPunct="1"/>
            <a:r>
              <a:rPr lang="en-US" sz="2800" dirty="0"/>
              <a:t>However, if there is an intent to develop or contribute to generalizable knowledge then that activity should be classified as research</a:t>
            </a:r>
          </a:p>
          <a:p>
            <a:pPr eaLnBrk="1" hangingPunct="1"/>
            <a:endParaRPr lang="en-US" sz="2800" dirty="0"/>
          </a:p>
        </p:txBody>
      </p:sp>
    </p:spTree>
    <p:extLst>
      <p:ext uri="{BB962C8B-B14F-4D97-AF65-F5344CB8AC3E}">
        <p14:creationId xmlns:p14="http://schemas.microsoft.com/office/powerpoint/2010/main" val="25654052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BC5D67-5C89-2238-E691-17C398E9C23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964168" y="609600"/>
            <a:ext cx="5215663" cy="6011923"/>
          </a:xfrm>
          <a:prstGeom prst="rect">
            <a:avLst/>
          </a:prstGeom>
        </p:spPr>
      </p:pic>
    </p:spTree>
    <p:extLst>
      <p:ext uri="{BB962C8B-B14F-4D97-AF65-F5344CB8AC3E}">
        <p14:creationId xmlns:p14="http://schemas.microsoft.com/office/powerpoint/2010/main" val="17367134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3A6E5-3066-8DB3-7C3B-5EAF1A769E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E5EC5E0-92A8-473A-D4B9-59D46B9AD724}"/>
              </a:ext>
            </a:extLst>
          </p:cNvPr>
          <p:cNvSpPr>
            <a:spLocks noGrp="1"/>
          </p:cNvSpPr>
          <p:nvPr>
            <p:ph idx="1"/>
          </p:nvPr>
        </p:nvSpPr>
        <p:spPr/>
        <p:txBody>
          <a:bodyPr/>
          <a:lstStyle/>
          <a:p>
            <a:r>
              <a:rPr lang="en-US" dirty="0"/>
              <a:t>Investigator proposes to use discarded placentas, provided to her without identifiers, to study the interactions of cytokines involved in angiogenesis</a:t>
            </a:r>
          </a:p>
          <a:p>
            <a:r>
              <a:rPr lang="en-US" dirty="0"/>
              <a:t>Investigator receives blood and limited medical history from patients with post-COVID-19 syndrome to study roles of immune effector cells; identifiers (including dates) are not recorded by the investigator</a:t>
            </a:r>
          </a:p>
          <a:p>
            <a:r>
              <a:rPr lang="en-US" dirty="0"/>
              <a:t>Investigator proposes to excess kidney tissue from clinically indicated biopsy to study role of specific biomarker in progression of diabetic kidney disease; identifiers retained to monitor clinical course</a:t>
            </a:r>
          </a:p>
          <a:p>
            <a:endParaRPr lang="en-US" dirty="0"/>
          </a:p>
        </p:txBody>
      </p:sp>
      <p:sp>
        <p:nvSpPr>
          <p:cNvPr id="4" name="Oval 3">
            <a:extLst>
              <a:ext uri="{FF2B5EF4-FFF2-40B4-BE49-F238E27FC236}">
                <a16:creationId xmlns:a16="http://schemas.microsoft.com/office/drawing/2014/main" id="{AE8DF20D-602E-9736-B2AE-99BEC8E1F204}"/>
              </a:ext>
            </a:extLst>
          </p:cNvPr>
          <p:cNvSpPr/>
          <p:nvPr/>
        </p:nvSpPr>
        <p:spPr>
          <a:xfrm>
            <a:off x="0" y="6700284"/>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881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rmAutofit/>
          </a:bodyPr>
          <a:lstStyle/>
          <a:p>
            <a:r>
              <a:rPr kumimoji="0" lang="en-US" sz="3200" b="0" i="0" u="none" strike="noStrike" kern="1200" cap="none" spc="-100" normalizeH="0" baseline="0" noProof="0">
                <a:ln>
                  <a:noFill/>
                </a:ln>
                <a:solidFill>
                  <a:srgbClr val="D2533C"/>
                </a:solidFill>
                <a:effectLst/>
                <a:uLnTx/>
                <a:uFillTx/>
                <a:latin typeface="Calibri" panose="020F0502020204030204" pitchFamily="34" charset="0"/>
                <a:ea typeface="+mj-ea"/>
                <a:cs typeface="Calibri" panose="020F0502020204030204" pitchFamily="34" charset="0"/>
              </a:rPr>
              <a:t>What else is (or isn't) human subject research?</a:t>
            </a:r>
            <a:endParaRPr lang="en-US"/>
          </a:p>
        </p:txBody>
      </p:sp>
      <p:sp>
        <p:nvSpPr>
          <p:cNvPr id="175107" name="Rectangle 3"/>
          <p:cNvSpPr>
            <a:spLocks noGrp="1" noChangeArrowheads="1"/>
          </p:cNvSpPr>
          <p:nvPr>
            <p:ph idx="1"/>
          </p:nvPr>
        </p:nvSpPr>
        <p:spPr/>
        <p:txBody>
          <a:bodyPr vert="horz" lIns="91440" tIns="45720" rIns="91440" bIns="45720" rtlCol="0" anchor="t">
            <a:normAutofit/>
          </a:bodyPr>
          <a:lstStyle/>
          <a:p>
            <a:r>
              <a:rPr lang="en-US" sz="2800">
                <a:latin typeface="Constantia"/>
              </a:rPr>
              <a:t>A </a:t>
            </a:r>
            <a:r>
              <a:rPr lang="en-US" sz="2800">
                <a:solidFill>
                  <a:srgbClr val="FF0000"/>
                </a:solidFill>
                <a:latin typeface="Constantia"/>
              </a:rPr>
              <a:t>human subject </a:t>
            </a:r>
            <a:r>
              <a:rPr lang="en-US" sz="2800">
                <a:latin typeface="Constantia"/>
              </a:rPr>
              <a:t>is a living individual about whom an investigator conducting research obtains </a:t>
            </a:r>
            <a:r>
              <a:rPr lang="en-US" sz="2800">
                <a:solidFill>
                  <a:srgbClr val="292934"/>
                </a:solidFill>
                <a:latin typeface="Constantia"/>
              </a:rPr>
              <a:t>... </a:t>
            </a:r>
            <a:r>
              <a:rPr lang="en-US" sz="2800">
                <a:solidFill>
                  <a:schemeClr val="bg1">
                    <a:lumMod val="75000"/>
                  </a:schemeClr>
                </a:solidFill>
                <a:latin typeface="Constantia"/>
              </a:rPr>
              <a:t> </a:t>
            </a:r>
            <a:r>
              <a:rPr lang="en-US" sz="2800">
                <a:latin typeface="Constantia"/>
              </a:rPr>
              <a:t>(2) </a:t>
            </a:r>
            <a:r>
              <a:rPr lang="en-US" sz="2800">
                <a:solidFill>
                  <a:srgbClr val="FF0000"/>
                </a:solidFill>
                <a:latin typeface="Constantia"/>
              </a:rPr>
              <a:t>identifiable </a:t>
            </a:r>
            <a:r>
              <a:rPr lang="en-US" sz="2800">
                <a:latin typeface="Constantia"/>
              </a:rPr>
              <a:t>private information or </a:t>
            </a:r>
            <a:r>
              <a:rPr lang="en-US" sz="2800">
                <a:solidFill>
                  <a:srgbClr val="FF0000"/>
                </a:solidFill>
                <a:latin typeface="Constantia"/>
              </a:rPr>
              <a:t>identifiable </a:t>
            </a:r>
            <a:r>
              <a:rPr lang="en-US" sz="2800">
                <a:latin typeface="Constantia"/>
              </a:rPr>
              <a:t>biospecimens </a:t>
            </a:r>
          </a:p>
          <a:p>
            <a:pPr marR="0" algn="l" defTabSz="914400" rtl="0" eaLnBrk="1" fontAlgn="auto" latinLnBrk="0" hangingPunct="1">
              <a:lnSpc>
                <a:spcPct val="100000"/>
              </a:lnSpc>
              <a:spcBef>
                <a:spcPct val="20000"/>
              </a:spcBef>
              <a:spcAft>
                <a:spcPts val="0"/>
              </a:spcAft>
              <a:buClr>
                <a:srgbClr val="93A299"/>
              </a:buClr>
              <a:buSzPct val="85000"/>
              <a:tabLst/>
              <a:defRPr/>
            </a:pPr>
            <a:endParaRPr lang="en-US" sz="2800" b="0" i="0" u="none" strike="noStrike" kern="1200" cap="none" spc="0" normalizeH="0" baseline="0" noProof="0">
              <a:ln>
                <a:noFill/>
              </a:ln>
              <a:solidFill>
                <a:srgbClr val="FF0000"/>
              </a:solidFill>
              <a:effectLst/>
              <a:uLnTx/>
              <a:uFillTx/>
            </a:endParaRPr>
          </a:p>
        </p:txBody>
      </p:sp>
    </p:spTree>
    <p:extLst>
      <p:ext uri="{BB962C8B-B14F-4D97-AF65-F5344CB8AC3E}">
        <p14:creationId xmlns:p14="http://schemas.microsoft.com/office/powerpoint/2010/main" val="11957049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pPr eaLnBrk="1" hangingPunct="1"/>
            <a:r>
              <a:rPr kumimoji="0" lang="en-US" sz="3600" b="0" i="0" u="none" strike="noStrike" kern="1200" cap="none" spc="-100" normalizeH="0" baseline="0" noProof="0">
                <a:ln>
                  <a:noFill/>
                </a:ln>
                <a:solidFill>
                  <a:srgbClr val="D2533C"/>
                </a:solidFill>
                <a:effectLst/>
                <a:uLnTx/>
                <a:uFillTx/>
                <a:latin typeface="Calibri" panose="020F0502020204030204" pitchFamily="34" charset="0"/>
                <a:ea typeface="Calibri" panose="020F0502020204030204" pitchFamily="34" charset="0"/>
                <a:cs typeface="Calibri" panose="020F0502020204030204" pitchFamily="34" charset="0"/>
              </a:rPr>
              <a:t>Research with deidentified </a:t>
            </a:r>
            <a:r>
              <a:rPr lang="en-US">
                <a:solidFill>
                  <a:srgbClr val="D2533C"/>
                </a:solidFill>
                <a:ea typeface="Calibri" panose="020F0502020204030204" pitchFamily="34" charset="0"/>
              </a:rPr>
              <a:t>data and materials</a:t>
            </a:r>
            <a:endParaRPr lang="en-US" sz="3600"/>
          </a:p>
        </p:txBody>
      </p:sp>
      <p:sp>
        <p:nvSpPr>
          <p:cNvPr id="23555" name="Content Placeholder 2"/>
          <p:cNvSpPr>
            <a:spLocks noGrp="1"/>
          </p:cNvSpPr>
          <p:nvPr>
            <p:ph idx="1"/>
          </p:nvPr>
        </p:nvSpPr>
        <p:spPr>
          <a:xfrm>
            <a:off x="457200" y="1600199"/>
            <a:ext cx="7772400" cy="4479821"/>
          </a:xfrm>
        </p:spPr>
        <p:txBody>
          <a:bodyPr vert="horz" lIns="91440" tIns="45720" rIns="91440" bIns="45720" rtlCol="0" anchor="t">
            <a:normAutofit/>
          </a:bodyPr>
          <a:lstStyle/>
          <a:p>
            <a:r>
              <a:rPr lang="en-US" sz="2800">
                <a:latin typeface="Constantia"/>
              </a:rPr>
              <a:t>Ob</a:t>
            </a:r>
            <a:r>
              <a:rPr lang="en-US" sz="2800">
                <a:solidFill>
                  <a:srgbClr val="292934"/>
                </a:solidFill>
                <a:latin typeface="Constantia"/>
              </a:rPr>
              <a:t>t</a:t>
            </a:r>
            <a:r>
              <a:rPr lang="en-US" sz="2800">
                <a:latin typeface="Constantia"/>
              </a:rPr>
              <a:t>aining </a:t>
            </a:r>
            <a:r>
              <a:rPr lang="en-US" sz="2800">
                <a:solidFill>
                  <a:srgbClr val="292934"/>
                </a:solidFill>
                <a:latin typeface="Constantia"/>
              </a:rPr>
              <a:t>or using </a:t>
            </a:r>
            <a:r>
              <a:rPr lang="en-US" sz="2800">
                <a:solidFill>
                  <a:srgbClr val="FF0000"/>
                </a:solidFill>
                <a:latin typeface="Constantia"/>
              </a:rPr>
              <a:t>identifiable</a:t>
            </a:r>
            <a:r>
              <a:rPr lang="en-US" sz="2800">
                <a:latin typeface="Constantia"/>
              </a:rPr>
              <a:t> private information or biospecimens for research purposes = human subject research</a:t>
            </a:r>
          </a:p>
          <a:p>
            <a:pPr lvl="1"/>
            <a:r>
              <a:rPr lang="en-US" sz="2400">
                <a:latin typeface="Constantia"/>
              </a:rPr>
              <a:t>information or specimens are </a:t>
            </a:r>
            <a:r>
              <a:rPr lang="en-US" sz="2400">
                <a:solidFill>
                  <a:srgbClr val="FF0000"/>
                </a:solidFill>
                <a:latin typeface="Constantia"/>
              </a:rPr>
              <a:t>identifiable</a:t>
            </a:r>
            <a:r>
              <a:rPr lang="en-US" sz="2400">
                <a:latin typeface="Constantia"/>
              </a:rPr>
              <a:t> when they </a:t>
            </a:r>
            <a:r>
              <a:rPr lang="en-US" sz="2400">
                <a:solidFill>
                  <a:srgbClr val="FF0000"/>
                </a:solidFill>
                <a:latin typeface="Constantia"/>
              </a:rPr>
              <a:t>can be linked to specific individuals </a:t>
            </a:r>
            <a:r>
              <a:rPr lang="en-US" sz="2200">
                <a:latin typeface="Constantia"/>
              </a:rPr>
              <a:t>directly or indirectly through coding systems, OR</a:t>
            </a:r>
          </a:p>
          <a:p>
            <a:pPr lvl="1"/>
            <a:r>
              <a:rPr lang="en-US" sz="2400">
                <a:solidFill>
                  <a:srgbClr val="FF0000"/>
                </a:solidFill>
                <a:latin typeface="Constantia"/>
              </a:rPr>
              <a:t>the identity of the donor can readily </a:t>
            </a:r>
            <a:r>
              <a:rPr kumimoji="0" lang="en-US" sz="2400" b="0" i="0" u="none" strike="noStrike" kern="1200" cap="none" spc="0" normalizeH="0" baseline="0" noProof="0">
                <a:ln>
                  <a:noFill/>
                </a:ln>
                <a:solidFill>
                  <a:srgbClr val="FF0000"/>
                </a:solidFill>
                <a:effectLst/>
                <a:uLnTx/>
                <a:uFillTx/>
                <a:latin typeface="Constantia"/>
              </a:rPr>
              <a:t>be </a:t>
            </a:r>
            <a:r>
              <a:rPr lang="en-US" sz="2400">
                <a:solidFill>
                  <a:srgbClr val="FF0000"/>
                </a:solidFill>
                <a:latin typeface="Constantia"/>
              </a:rPr>
              <a:t>associated by the investigator through some other means</a:t>
            </a:r>
            <a:endParaRPr lang="en-US" sz="2400">
              <a:solidFill>
                <a:srgbClr val="FF0000"/>
              </a:solidFill>
            </a:endParaRPr>
          </a:p>
          <a:p>
            <a:pPr lvl="1">
              <a:spcBef>
                <a:spcPts val="20"/>
              </a:spcBef>
            </a:pPr>
            <a:endParaRPr lang="en-US" sz="2400">
              <a:solidFill>
                <a:srgbClr val="292934"/>
              </a:solidFill>
              <a:latin typeface="Constantia"/>
            </a:endParaRPr>
          </a:p>
          <a:p>
            <a:pPr lvl="1"/>
            <a:endParaRPr lang="en-US" sz="2400"/>
          </a:p>
          <a:p>
            <a:pPr lvl="1" eaLnBrk="1" hangingPunct="1"/>
            <a:endParaRPr lang="en-US"/>
          </a:p>
          <a:p>
            <a:pPr eaLnBrk="1" hangingPunct="1"/>
            <a:endParaRPr lang="en-US"/>
          </a:p>
        </p:txBody>
      </p:sp>
      <p:sp>
        <p:nvSpPr>
          <p:cNvPr id="23556" name="TextBox 3"/>
          <p:cNvSpPr txBox="1">
            <a:spLocks noChangeArrowheads="1"/>
          </p:cNvSpPr>
          <p:nvPr/>
        </p:nvSpPr>
        <p:spPr bwMode="auto">
          <a:xfrm>
            <a:off x="3003698" y="5263117"/>
            <a:ext cx="5257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292934"/>
                </a:solidFill>
                <a:effectLst/>
                <a:uLnTx/>
                <a:uFillTx/>
                <a:latin typeface="Constantia" panose="02030602050306030303" pitchFamily="18" charset="0"/>
              </a:rPr>
              <a:t>OHRP Guidance: Coded Private Information or Biospecimens Used in Research (2018)</a:t>
            </a:r>
          </a:p>
        </p:txBody>
      </p:sp>
    </p:spTree>
    <p:extLst>
      <p:ext uri="{BB962C8B-B14F-4D97-AF65-F5344CB8AC3E}">
        <p14:creationId xmlns:p14="http://schemas.microsoft.com/office/powerpoint/2010/main" val="24822610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E9406-77AE-4B3E-30A0-35BA0A9ED73D}"/>
              </a:ext>
            </a:extLst>
          </p:cNvPr>
          <p:cNvSpPr>
            <a:spLocks noGrp="1"/>
          </p:cNvSpPr>
          <p:nvPr>
            <p:ph type="title"/>
          </p:nvPr>
        </p:nvSpPr>
        <p:spPr/>
        <p:txBody>
          <a:bodyPr/>
          <a:lstStyle/>
          <a:p>
            <a:r>
              <a:rPr kumimoji="0" lang="en-US" sz="3600" b="0" i="0" u="none" strike="noStrike" kern="1200" cap="none" spc="-100" normalizeH="0" baseline="0" noProof="0">
                <a:ln>
                  <a:noFill/>
                </a:ln>
                <a:solidFill>
                  <a:srgbClr val="D2533C"/>
                </a:solidFill>
                <a:effectLst/>
                <a:uLnTx/>
                <a:uFillTx/>
                <a:latin typeface="Calibri" panose="020F0502020204030204" pitchFamily="34" charset="0"/>
                <a:ea typeface="+mj-ea"/>
                <a:cs typeface="Calibri" panose="020F0502020204030204" pitchFamily="34" charset="0"/>
              </a:rPr>
              <a:t>Identifiers (from HIPAA Privacy Rule)</a:t>
            </a:r>
            <a:br>
              <a:rPr kumimoji="0" lang="en-US" sz="3600" b="0" i="0" u="none" strike="noStrike" kern="1200" cap="none" spc="-100" normalizeH="0" baseline="0" noProof="0">
                <a:ln>
                  <a:noFill/>
                </a:ln>
                <a:solidFill>
                  <a:srgbClr val="D2533C"/>
                </a:solidFill>
                <a:effectLst/>
                <a:uLnTx/>
                <a:uFillTx/>
                <a:latin typeface="Calibri" panose="020F0502020204030204" pitchFamily="34" charset="0"/>
                <a:ea typeface="+mj-ea"/>
                <a:cs typeface="Calibri" panose="020F0502020204030204" pitchFamily="34" charset="0"/>
              </a:rPr>
            </a:br>
            <a:r>
              <a:rPr kumimoji="0" lang="en-US" sz="2200" b="0" i="0" u="none" strike="noStrike" kern="1200" cap="none" spc="-100" normalizeH="0" baseline="0" noProof="0">
                <a:ln>
                  <a:noFill/>
                </a:ln>
                <a:solidFill>
                  <a:srgbClr val="D2533C"/>
                </a:solidFill>
                <a:effectLst/>
                <a:uLnTx/>
                <a:uFillTx/>
                <a:latin typeface="Calibri" panose="020F0502020204030204" pitchFamily="34" charset="0"/>
                <a:ea typeface="+mj-ea"/>
                <a:cs typeface="Calibri" panose="020F0502020204030204" pitchFamily="34" charset="0"/>
              </a:rPr>
              <a:t>45 CFR 164.514 (b)(2)(i)</a:t>
            </a:r>
            <a:endParaRPr lang="en-US"/>
          </a:p>
        </p:txBody>
      </p:sp>
      <p:sp>
        <p:nvSpPr>
          <p:cNvPr id="3" name="Content Placeholder 2">
            <a:extLst>
              <a:ext uri="{FF2B5EF4-FFF2-40B4-BE49-F238E27FC236}">
                <a16:creationId xmlns:a16="http://schemas.microsoft.com/office/drawing/2014/main" id="{BF60E7BD-0E7A-724A-B113-7D7CD6FFAC63}"/>
              </a:ext>
            </a:extLst>
          </p:cNvPr>
          <p:cNvSpPr>
            <a:spLocks noGrp="1"/>
          </p:cNvSpPr>
          <p:nvPr>
            <p:ph idx="1"/>
          </p:nvPr>
        </p:nvSpPr>
        <p:spPr/>
        <p:txBody>
          <a:bodyPr vert="horz" lIns="91440" tIns="45720" rIns="91440" bIns="45720" rtlCol="0" anchor="t">
            <a:normAutofit/>
          </a:bodyPr>
          <a:lstStyle/>
          <a:p>
            <a:r>
              <a:rPr lang="en-US" sz="2800">
                <a:latin typeface="Constantia"/>
              </a:rPr>
              <a:t>"Identifiable" means including any of the 18 identifiers named in the Privacy Rule</a:t>
            </a:r>
            <a:endParaRPr lang="en-US"/>
          </a:p>
          <a:p>
            <a:pPr lvl="1"/>
            <a:r>
              <a:rPr lang="en-US" sz="2400"/>
              <a:t>Name, address, phone number, email address</a:t>
            </a:r>
          </a:p>
          <a:p>
            <a:pPr lvl="1"/>
            <a:r>
              <a:rPr lang="en-US" sz="2400">
                <a:solidFill>
                  <a:srgbClr val="FF0000"/>
                </a:solidFill>
              </a:rPr>
              <a:t>All dates (except year) </a:t>
            </a:r>
          </a:p>
          <a:p>
            <a:pPr lvl="1"/>
            <a:r>
              <a:rPr lang="en-US" sz="2400"/>
              <a:t>SSN, MRN, insurance number, account number</a:t>
            </a:r>
          </a:p>
          <a:p>
            <a:pPr lvl="1"/>
            <a:r>
              <a:rPr lang="en-US" sz="2400"/>
              <a:t>License or certificate number, VIN or license plate number, Serial number </a:t>
            </a:r>
          </a:p>
          <a:p>
            <a:pPr lvl="1"/>
            <a:r>
              <a:rPr lang="en-US" sz="2400"/>
              <a:t>URL, IP address</a:t>
            </a:r>
          </a:p>
          <a:p>
            <a:pPr lvl="1"/>
            <a:r>
              <a:rPr lang="en-US" sz="2400"/>
              <a:t>Biometric identifiers, Full face photographic images</a:t>
            </a:r>
          </a:p>
          <a:p>
            <a:pPr lvl="1"/>
            <a:r>
              <a:rPr lang="en-US" sz="2400" b="0" i="0">
                <a:solidFill>
                  <a:srgbClr val="FF0000"/>
                </a:solidFill>
                <a:effectLst/>
              </a:rPr>
              <a:t>Any other unique identifying number or code</a:t>
            </a:r>
            <a:endParaRPr lang="en-US" sz="2400">
              <a:solidFill>
                <a:srgbClr val="FF0000"/>
              </a:solidFill>
            </a:endParaRPr>
          </a:p>
          <a:p>
            <a:endParaRPr lang="en-US"/>
          </a:p>
          <a:p>
            <a:endParaRPr lang="en-US"/>
          </a:p>
        </p:txBody>
      </p:sp>
    </p:spTree>
    <p:extLst>
      <p:ext uri="{BB962C8B-B14F-4D97-AF65-F5344CB8AC3E}">
        <p14:creationId xmlns:p14="http://schemas.microsoft.com/office/powerpoint/2010/main" val="1123337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rmAutofit/>
          </a:bodyPr>
          <a:lstStyle/>
          <a:p>
            <a:r>
              <a:rPr lang="en-US"/>
              <a:t>What is human subject research?</a:t>
            </a:r>
          </a:p>
        </p:txBody>
      </p:sp>
      <p:sp>
        <p:nvSpPr>
          <p:cNvPr id="175107" name="Rectangle 3"/>
          <p:cNvSpPr>
            <a:spLocks noGrp="1" noChangeArrowheads="1"/>
          </p:cNvSpPr>
          <p:nvPr>
            <p:ph idx="1"/>
          </p:nvPr>
        </p:nvSpPr>
        <p:spPr/>
        <p:txBody>
          <a:bodyPr vert="horz" lIns="91440" tIns="45720" rIns="91440" bIns="45720" rtlCol="0" anchor="t">
            <a:normAutofit/>
          </a:bodyPr>
          <a:lstStyle/>
          <a:p>
            <a:r>
              <a:rPr lang="en-US" sz="2800">
                <a:solidFill>
                  <a:srgbClr val="FF0000"/>
                </a:solidFill>
                <a:latin typeface="Constantia"/>
              </a:rPr>
              <a:t>Research</a:t>
            </a:r>
            <a:r>
              <a:rPr lang="en-US" sz="2800">
                <a:latin typeface="Constantia"/>
              </a:rPr>
              <a:t> means a systematic investigation</a:t>
            </a:r>
            <a:r>
              <a:rPr lang="en-US" sz="2800">
                <a:solidFill>
                  <a:srgbClr val="FF0000"/>
                </a:solidFill>
                <a:latin typeface="Constantia"/>
              </a:rPr>
              <a:t> </a:t>
            </a:r>
            <a:r>
              <a:rPr lang="en-US" sz="2800">
                <a:latin typeface="Constantia"/>
              </a:rPr>
              <a:t>… designed to develop or contribute to </a:t>
            </a:r>
            <a:r>
              <a:rPr lang="en-US" sz="2800">
                <a:solidFill>
                  <a:srgbClr val="FF0000"/>
                </a:solidFill>
                <a:latin typeface="Constantia"/>
              </a:rPr>
              <a:t>generalizable knowledge</a:t>
            </a:r>
          </a:p>
          <a:p>
            <a:pPr lvl="1"/>
            <a:r>
              <a:rPr lang="en-US" sz="2400" b="1">
                <a:solidFill>
                  <a:schemeClr val="bg1">
                    <a:lumMod val="65000"/>
                  </a:schemeClr>
                </a:solidFill>
                <a:latin typeface="Constantia"/>
              </a:rPr>
              <a:t>systematic investigation </a:t>
            </a:r>
            <a:r>
              <a:rPr lang="en-US" sz="2400">
                <a:solidFill>
                  <a:schemeClr val="bg1">
                    <a:lumMod val="65000"/>
                  </a:schemeClr>
                </a:solidFill>
                <a:latin typeface="Constantia"/>
              </a:rPr>
              <a:t>is a detailed, methodical activity, planned in advance, that involves data collection and analysis, in order to answer a scientific or scholarly question</a:t>
            </a:r>
          </a:p>
          <a:p>
            <a:pPr lvl="1"/>
            <a:r>
              <a:rPr lang="en-US" sz="2400" b="1"/>
              <a:t>generalizable knowledge </a:t>
            </a:r>
            <a:r>
              <a:rPr lang="en-US" sz="2400"/>
              <a:t>is information that is expected to expand the knowledge base of a scientific discipline or other scholarly field of study</a:t>
            </a:r>
          </a:p>
          <a:p>
            <a:pPr lvl="1"/>
            <a:endParaRPr lang="en-US" sz="2400"/>
          </a:p>
        </p:txBody>
      </p:sp>
      <p:sp>
        <p:nvSpPr>
          <p:cNvPr id="2" name="Oval 1">
            <a:extLst>
              <a:ext uri="{FF2B5EF4-FFF2-40B4-BE49-F238E27FC236}">
                <a16:creationId xmlns:a16="http://schemas.microsoft.com/office/drawing/2014/main" id="{BF4A213E-61BC-0071-C44A-AA183E9C1777}"/>
              </a:ext>
            </a:extLst>
          </p:cNvPr>
          <p:cNvSpPr/>
          <p:nvPr/>
        </p:nvSpPr>
        <p:spPr>
          <a:xfrm>
            <a:off x="0" y="6700284"/>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19592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6C26D0-0B44-9A39-C124-8ACECB721896}"/>
              </a:ext>
            </a:extLst>
          </p:cNvPr>
          <p:cNvSpPr>
            <a:spLocks noGrp="1"/>
          </p:cNvSpPr>
          <p:nvPr>
            <p:ph type="title"/>
          </p:nvPr>
        </p:nvSpPr>
        <p:spPr/>
        <p:txBody>
          <a:bodyPr/>
          <a:lstStyle/>
          <a:p>
            <a:r>
              <a:rPr lang="en-US"/>
              <a:t>Identifiability</a:t>
            </a:r>
          </a:p>
        </p:txBody>
      </p:sp>
      <p:sp>
        <p:nvSpPr>
          <p:cNvPr id="6" name="Content Placeholder 5">
            <a:extLst>
              <a:ext uri="{FF2B5EF4-FFF2-40B4-BE49-F238E27FC236}">
                <a16:creationId xmlns:a16="http://schemas.microsoft.com/office/drawing/2014/main" id="{BE9FDABD-8C48-47FC-4747-70E116A7CEE9}"/>
              </a:ext>
            </a:extLst>
          </p:cNvPr>
          <p:cNvSpPr>
            <a:spLocks noGrp="1"/>
          </p:cNvSpPr>
          <p:nvPr>
            <p:ph idx="1"/>
          </p:nvPr>
        </p:nvSpPr>
        <p:spPr/>
        <p:txBody>
          <a:bodyPr>
            <a:normAutofit/>
          </a:bodyPr>
          <a:lstStyle/>
          <a:p>
            <a:r>
              <a:rPr lang="en-US" sz="2800">
                <a:solidFill>
                  <a:srgbClr val="FF0000"/>
                </a:solidFill>
              </a:rPr>
              <a:t>Identifiability</a:t>
            </a:r>
            <a:r>
              <a:rPr lang="en-US" sz="2800"/>
              <a:t> is critical in determining the level of IRB review needed</a:t>
            </a:r>
          </a:p>
          <a:p>
            <a:pPr lvl="1"/>
            <a:r>
              <a:rPr lang="en-US" sz="2400">
                <a:solidFill>
                  <a:srgbClr val="FF0000"/>
                </a:solidFill>
              </a:rPr>
              <a:t>no identifiers provided to researcher </a:t>
            </a:r>
            <a:r>
              <a:rPr lang="en-US" sz="2400">
                <a:solidFill>
                  <a:srgbClr val="FF0000"/>
                </a:solidFill>
                <a:cs typeface="Helvetica" panose="020B0604020202020204" pitchFamily="34" charset="0"/>
              </a:rPr>
              <a:t>→ NOT human subject research (NHSR)</a:t>
            </a:r>
          </a:p>
          <a:p>
            <a:pPr lvl="1"/>
            <a:endParaRPr lang="en-US"/>
          </a:p>
        </p:txBody>
      </p:sp>
      <p:sp>
        <p:nvSpPr>
          <p:cNvPr id="7" name="Oval 6">
            <a:extLst>
              <a:ext uri="{FF2B5EF4-FFF2-40B4-BE49-F238E27FC236}">
                <a16:creationId xmlns:a16="http://schemas.microsoft.com/office/drawing/2014/main" id="{6CADFA71-CD40-EB12-9B10-21FB21C83B05}"/>
              </a:ext>
            </a:extLst>
          </p:cNvPr>
          <p:cNvSpPr/>
          <p:nvPr/>
        </p:nvSpPr>
        <p:spPr>
          <a:xfrm>
            <a:off x="0" y="6700284"/>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806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6C26D0-0B44-9A39-C124-8ACECB721896}"/>
              </a:ext>
            </a:extLst>
          </p:cNvPr>
          <p:cNvSpPr>
            <a:spLocks noGrp="1"/>
          </p:cNvSpPr>
          <p:nvPr>
            <p:ph type="title"/>
          </p:nvPr>
        </p:nvSpPr>
        <p:spPr/>
        <p:txBody>
          <a:bodyPr/>
          <a:lstStyle/>
          <a:p>
            <a:r>
              <a:rPr lang="en-US"/>
              <a:t>Identifiability</a:t>
            </a:r>
          </a:p>
        </p:txBody>
      </p:sp>
      <p:sp>
        <p:nvSpPr>
          <p:cNvPr id="6" name="Content Placeholder 5">
            <a:extLst>
              <a:ext uri="{FF2B5EF4-FFF2-40B4-BE49-F238E27FC236}">
                <a16:creationId xmlns:a16="http://schemas.microsoft.com/office/drawing/2014/main" id="{BE9FDABD-8C48-47FC-4747-70E116A7CEE9}"/>
              </a:ext>
            </a:extLst>
          </p:cNvPr>
          <p:cNvSpPr>
            <a:spLocks noGrp="1"/>
          </p:cNvSpPr>
          <p:nvPr>
            <p:ph idx="1"/>
          </p:nvPr>
        </p:nvSpPr>
        <p:spPr>
          <a:xfrm>
            <a:off x="457200" y="1600200"/>
            <a:ext cx="8229600" cy="5100084"/>
          </a:xfrm>
        </p:spPr>
        <p:txBody>
          <a:bodyPr>
            <a:normAutofit/>
          </a:bodyPr>
          <a:lstStyle/>
          <a:p>
            <a:r>
              <a:rPr lang="en-US" sz="2800">
                <a:solidFill>
                  <a:srgbClr val="FF0000"/>
                </a:solidFill>
              </a:rPr>
              <a:t>Identifiability</a:t>
            </a:r>
            <a:r>
              <a:rPr lang="en-US" sz="2800"/>
              <a:t> is critical in determining the level of IRB review needed</a:t>
            </a:r>
          </a:p>
          <a:p>
            <a:pPr lvl="1"/>
            <a:r>
              <a:rPr lang="en-US" sz="2400">
                <a:solidFill>
                  <a:schemeClr val="bg1">
                    <a:lumMod val="65000"/>
                  </a:schemeClr>
                </a:solidFill>
              </a:rPr>
              <a:t>no identifiers provided to researcher </a:t>
            </a:r>
            <a:r>
              <a:rPr lang="en-US" sz="2400">
                <a:solidFill>
                  <a:schemeClr val="bg1">
                    <a:lumMod val="65000"/>
                  </a:schemeClr>
                </a:solidFill>
                <a:cs typeface="Helvetica" panose="020B0604020202020204" pitchFamily="34" charset="0"/>
              </a:rPr>
              <a:t>→ NOT human subject research (NHSR)</a:t>
            </a:r>
          </a:p>
          <a:p>
            <a:pPr lvl="1"/>
            <a:r>
              <a:rPr lang="en-US" sz="2400">
                <a:solidFill>
                  <a:srgbClr val="FF0000"/>
                </a:solidFill>
                <a:cs typeface="Helvetica" panose="020B0604020202020204" pitchFamily="34" charset="0"/>
              </a:rPr>
              <a:t>identifiers provided to researcher but not recorded by researcher → HSR but exempt from 45 CFR 46</a:t>
            </a:r>
          </a:p>
          <a:p>
            <a:pPr lvl="2"/>
            <a:r>
              <a:rPr lang="en-US" sz="2400">
                <a:cs typeface="Helvetica" panose="020B0604020202020204" pitchFamily="34" charset="0"/>
              </a:rPr>
              <a:t>no IRB review needed, but determination of "exempt" status should be made by someone other than the investigator</a:t>
            </a:r>
          </a:p>
          <a:p>
            <a:pPr lvl="2">
              <a:lnSpc>
                <a:spcPct val="110000"/>
              </a:lnSpc>
            </a:pPr>
            <a:endParaRPr lang="en-US" sz="2400">
              <a:cs typeface="Helvetica" panose="020B0604020202020204" pitchFamily="34" charset="0"/>
            </a:endParaRPr>
          </a:p>
          <a:p>
            <a:pPr lvl="1"/>
            <a:endParaRPr lang="en-US"/>
          </a:p>
        </p:txBody>
      </p:sp>
      <p:sp>
        <p:nvSpPr>
          <p:cNvPr id="2" name="Oval 1">
            <a:extLst>
              <a:ext uri="{FF2B5EF4-FFF2-40B4-BE49-F238E27FC236}">
                <a16:creationId xmlns:a16="http://schemas.microsoft.com/office/drawing/2014/main" id="{E1C5EB23-0503-3407-2EBC-D6E4DB378993}"/>
              </a:ext>
            </a:extLst>
          </p:cNvPr>
          <p:cNvSpPr/>
          <p:nvPr/>
        </p:nvSpPr>
        <p:spPr>
          <a:xfrm>
            <a:off x="0" y="6700284"/>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53985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6C26D0-0B44-9A39-C124-8ACECB721896}"/>
              </a:ext>
            </a:extLst>
          </p:cNvPr>
          <p:cNvSpPr>
            <a:spLocks noGrp="1"/>
          </p:cNvSpPr>
          <p:nvPr>
            <p:ph type="title"/>
          </p:nvPr>
        </p:nvSpPr>
        <p:spPr/>
        <p:txBody>
          <a:bodyPr/>
          <a:lstStyle/>
          <a:p>
            <a:r>
              <a:rPr lang="en-US"/>
              <a:t>Identifiability</a:t>
            </a:r>
          </a:p>
        </p:txBody>
      </p:sp>
      <p:sp>
        <p:nvSpPr>
          <p:cNvPr id="6" name="Content Placeholder 5">
            <a:extLst>
              <a:ext uri="{FF2B5EF4-FFF2-40B4-BE49-F238E27FC236}">
                <a16:creationId xmlns:a16="http://schemas.microsoft.com/office/drawing/2014/main" id="{BE9FDABD-8C48-47FC-4747-70E116A7CEE9}"/>
              </a:ext>
            </a:extLst>
          </p:cNvPr>
          <p:cNvSpPr>
            <a:spLocks noGrp="1"/>
          </p:cNvSpPr>
          <p:nvPr>
            <p:ph idx="1"/>
          </p:nvPr>
        </p:nvSpPr>
        <p:spPr>
          <a:xfrm>
            <a:off x="457200" y="1600200"/>
            <a:ext cx="8229600" cy="5100084"/>
          </a:xfrm>
        </p:spPr>
        <p:txBody>
          <a:bodyPr vert="horz" lIns="91440" tIns="45720" rIns="91440" bIns="45720" rtlCol="0" anchor="t">
            <a:normAutofit/>
          </a:bodyPr>
          <a:lstStyle/>
          <a:p>
            <a:r>
              <a:rPr lang="en-US" sz="2800">
                <a:solidFill>
                  <a:srgbClr val="FF0000"/>
                </a:solidFill>
              </a:rPr>
              <a:t>Identifiability</a:t>
            </a:r>
            <a:r>
              <a:rPr lang="en-US" sz="2800"/>
              <a:t> is critical in determining the level of IRB review needed</a:t>
            </a:r>
          </a:p>
          <a:p>
            <a:pPr lvl="1"/>
            <a:r>
              <a:rPr lang="en-US" sz="2400">
                <a:solidFill>
                  <a:schemeClr val="bg1">
                    <a:lumMod val="65000"/>
                  </a:schemeClr>
                </a:solidFill>
              </a:rPr>
              <a:t>no identifiers provided to researcher </a:t>
            </a:r>
            <a:r>
              <a:rPr lang="en-US" sz="2400">
                <a:solidFill>
                  <a:schemeClr val="bg1">
                    <a:lumMod val="65000"/>
                  </a:schemeClr>
                </a:solidFill>
                <a:cs typeface="Helvetica" panose="020B0604020202020204" pitchFamily="34" charset="0"/>
              </a:rPr>
              <a:t>→ NOT human subject research (NHSR)</a:t>
            </a:r>
          </a:p>
          <a:p>
            <a:pPr lvl="1"/>
            <a:r>
              <a:rPr lang="en-US" sz="2400">
                <a:solidFill>
                  <a:srgbClr val="FF0000"/>
                </a:solidFill>
                <a:cs typeface="Helvetica" panose="020B0604020202020204" pitchFamily="34" charset="0"/>
              </a:rPr>
              <a:t>identifiers provided to researcher but not recorded by researcher → HSR but exempt from 45 CFR 46</a:t>
            </a:r>
          </a:p>
          <a:p>
            <a:pPr lvl="2"/>
            <a:r>
              <a:rPr lang="en-US" sz="2400">
                <a:latin typeface="Constantia"/>
                <a:cs typeface="Helvetica"/>
              </a:rPr>
              <a:t>no IRB review needed, but determination of "exempt" status should be made by someone other than the investigator</a:t>
            </a:r>
          </a:p>
        </p:txBody>
      </p:sp>
      <p:sp>
        <p:nvSpPr>
          <p:cNvPr id="2" name="Oval 1">
            <a:extLst>
              <a:ext uri="{FF2B5EF4-FFF2-40B4-BE49-F238E27FC236}">
                <a16:creationId xmlns:a16="http://schemas.microsoft.com/office/drawing/2014/main" id="{E1C5EB23-0503-3407-2EBC-D6E4DB378993}"/>
              </a:ext>
            </a:extLst>
          </p:cNvPr>
          <p:cNvSpPr/>
          <p:nvPr/>
        </p:nvSpPr>
        <p:spPr>
          <a:xfrm>
            <a:off x="0" y="6700284"/>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58744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6C26D0-0B44-9A39-C124-8ACECB721896}"/>
              </a:ext>
            </a:extLst>
          </p:cNvPr>
          <p:cNvSpPr>
            <a:spLocks noGrp="1"/>
          </p:cNvSpPr>
          <p:nvPr>
            <p:ph type="title"/>
          </p:nvPr>
        </p:nvSpPr>
        <p:spPr>
          <a:xfrm>
            <a:off x="457200" y="533400"/>
            <a:ext cx="8229600" cy="990600"/>
          </a:xfrm>
        </p:spPr>
        <p:txBody>
          <a:bodyPr anchor="ctr">
            <a:normAutofit/>
          </a:bodyPr>
          <a:lstStyle/>
          <a:p>
            <a:r>
              <a:rPr lang="en-US"/>
              <a:t>Identifiability</a:t>
            </a:r>
          </a:p>
        </p:txBody>
      </p:sp>
      <p:sp>
        <p:nvSpPr>
          <p:cNvPr id="6" name="Content Placeholder 5">
            <a:extLst>
              <a:ext uri="{FF2B5EF4-FFF2-40B4-BE49-F238E27FC236}">
                <a16:creationId xmlns:a16="http://schemas.microsoft.com/office/drawing/2014/main" id="{BE9FDABD-8C48-47FC-4747-70E116A7CEE9}"/>
              </a:ext>
            </a:extLst>
          </p:cNvPr>
          <p:cNvSpPr>
            <a:spLocks noGrp="1"/>
          </p:cNvSpPr>
          <p:nvPr>
            <p:ph idx="1"/>
          </p:nvPr>
        </p:nvSpPr>
        <p:spPr>
          <a:xfrm>
            <a:off x="457200" y="1600200"/>
            <a:ext cx="8229600" cy="4876800"/>
          </a:xfrm>
        </p:spPr>
        <p:txBody>
          <a:bodyPr vert="horz" lIns="91440" tIns="45720" rIns="91440" bIns="45720" rtlCol="0" anchor="t">
            <a:normAutofit/>
          </a:bodyPr>
          <a:lstStyle/>
          <a:p>
            <a:r>
              <a:rPr lang="en-US" sz="2800"/>
              <a:t>Identifiability is critical in determining the level of IRB review needed</a:t>
            </a:r>
          </a:p>
          <a:p>
            <a:pPr lvl="1"/>
            <a:r>
              <a:rPr lang="en-US" sz="2400">
                <a:solidFill>
                  <a:schemeClr val="bg1">
                    <a:lumMod val="65000"/>
                  </a:schemeClr>
                </a:solidFill>
              </a:rPr>
              <a:t>no identifiers provided to researcher → NOT human subject research (NHSR)</a:t>
            </a:r>
          </a:p>
          <a:p>
            <a:pPr lvl="1"/>
            <a:r>
              <a:rPr lang="en-US" sz="2400">
                <a:solidFill>
                  <a:schemeClr val="bg1">
                    <a:lumMod val="65000"/>
                  </a:schemeClr>
                </a:solidFill>
              </a:rPr>
              <a:t>identifiers provided to researcher but not recorded by researcher → HSR but exempt from 45 CFR 46</a:t>
            </a:r>
          </a:p>
          <a:p>
            <a:pPr lvl="1"/>
            <a:r>
              <a:rPr lang="en-US" sz="2400">
                <a:solidFill>
                  <a:srgbClr val="FF0000"/>
                </a:solidFill>
                <a:latin typeface="Constantia"/>
              </a:rPr>
              <a:t>identifiers recorded by the researcher → HSR and requires IRB review</a:t>
            </a:r>
          </a:p>
          <a:p>
            <a:pPr lvl="1"/>
            <a:endParaRPr lang="en-US" sz="2400"/>
          </a:p>
        </p:txBody>
      </p:sp>
    </p:spTree>
    <p:extLst>
      <p:ext uri="{BB962C8B-B14F-4D97-AF65-F5344CB8AC3E}">
        <p14:creationId xmlns:p14="http://schemas.microsoft.com/office/powerpoint/2010/main" val="38450772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6AD1-0928-4470-B0D7-63A9938E700D}"/>
              </a:ext>
            </a:extLst>
          </p:cNvPr>
          <p:cNvSpPr>
            <a:spLocks noGrp="1"/>
          </p:cNvSpPr>
          <p:nvPr>
            <p:ph type="title"/>
          </p:nvPr>
        </p:nvSpPr>
        <p:spPr/>
        <p:txBody>
          <a:bodyPr/>
          <a:lstStyle/>
          <a:p>
            <a:r>
              <a:rPr kumimoji="0" lang="en-US" sz="3600" b="0" i="0" u="none" strike="noStrike" kern="1200" cap="none" spc="-100" normalizeH="0" baseline="0" noProof="0" dirty="0">
                <a:ln>
                  <a:noFill/>
                </a:ln>
                <a:solidFill>
                  <a:srgbClr val="D2533C"/>
                </a:solidFill>
                <a:effectLst/>
                <a:uLnTx/>
                <a:uFillTx/>
                <a:ea typeface="Calibri" panose="020F0502020204030204" pitchFamily="34" charset="0"/>
              </a:rPr>
              <a:t>Identifiability</a:t>
            </a:r>
            <a:endParaRPr lang="en-US" dirty="0">
              <a:ea typeface="Calibri" panose="020F0502020204030204" pitchFamily="34" charset="0"/>
            </a:endParaRPr>
          </a:p>
        </p:txBody>
      </p:sp>
      <p:sp>
        <p:nvSpPr>
          <p:cNvPr id="3" name="Content Placeholder 2">
            <a:extLst>
              <a:ext uri="{FF2B5EF4-FFF2-40B4-BE49-F238E27FC236}">
                <a16:creationId xmlns:a16="http://schemas.microsoft.com/office/drawing/2014/main" id="{E731FA36-423C-4EC5-BC81-EC50BD3FDC76}"/>
              </a:ext>
            </a:extLst>
          </p:cNvPr>
          <p:cNvSpPr>
            <a:spLocks noGrp="1"/>
          </p:cNvSpPr>
          <p:nvPr>
            <p:ph idx="1"/>
          </p:nvPr>
        </p:nvSpPr>
        <p:spPr/>
        <p:txBody>
          <a:bodyPr/>
          <a:lstStyle/>
          <a:p>
            <a:r>
              <a:rPr lang="en-US" sz="2800" dirty="0"/>
              <a:t>Is genetic information an identifier?</a:t>
            </a:r>
          </a:p>
          <a:p>
            <a:pPr lvl="1"/>
            <a:r>
              <a:rPr lang="en-US" sz="2400" dirty="0"/>
              <a:t>Not currently per regulation; however …</a:t>
            </a:r>
          </a:p>
          <a:p>
            <a:pPr lvl="1"/>
            <a:r>
              <a:rPr lang="en-US" sz="2400" dirty="0"/>
              <a:t>"Federal departments or agencies implementing this policy shall (i) u</a:t>
            </a:r>
            <a:r>
              <a:rPr lang="en-US" sz="2400" b="0" i="0" dirty="0">
                <a:solidFill>
                  <a:srgbClr val="000000"/>
                </a:solidFill>
                <a:effectLst/>
              </a:rPr>
              <a:t>pon consultation with appropriate experts (including experts in data matching and re-identification), reexamine the meaning of … 'identifiable private information' and 'identifiable biospecimen' ... This reexamination shall take place within 1 year and regularly thereafter (at least every 4 years) …" (45 CFR 46.102(e)(7))</a:t>
            </a:r>
            <a:endParaRPr lang="en-US" sz="2400" dirty="0"/>
          </a:p>
          <a:p>
            <a:endParaRPr lang="en-US" dirty="0"/>
          </a:p>
          <a:p>
            <a:endParaRPr lang="en-US" dirty="0"/>
          </a:p>
        </p:txBody>
      </p:sp>
    </p:spTree>
    <p:extLst>
      <p:ext uri="{BB962C8B-B14F-4D97-AF65-F5344CB8AC3E}">
        <p14:creationId xmlns:p14="http://schemas.microsoft.com/office/powerpoint/2010/main" val="33603398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80B44-2B43-7088-A962-7A8E4063B429}"/>
              </a:ext>
            </a:extLst>
          </p:cNvPr>
          <p:cNvSpPr>
            <a:spLocks noGrp="1"/>
          </p:cNvSpPr>
          <p:nvPr>
            <p:ph type="title"/>
          </p:nvPr>
        </p:nvSpPr>
        <p:spPr/>
        <p:txBody>
          <a:bodyPr/>
          <a:lstStyle/>
          <a:p>
            <a:r>
              <a:rPr kumimoji="0" lang="en-US" sz="3600" b="0" i="0" u="none" strike="noStrike" kern="1200" cap="none" spc="-100" normalizeH="0" baseline="0" noProof="0" dirty="0">
                <a:ln>
                  <a:noFill/>
                </a:ln>
                <a:solidFill>
                  <a:srgbClr val="D2533C"/>
                </a:solidFill>
                <a:effectLst/>
                <a:uLnTx/>
                <a:uFillTx/>
                <a:ea typeface="Calibri" panose="020F0502020204030204" pitchFamily="34" charset="0"/>
              </a:rPr>
              <a:t>Is it Human Subjects Research?</a:t>
            </a:r>
            <a:endParaRPr lang="en-US" dirty="0">
              <a:ea typeface="Calibri" panose="020F0502020204030204" pitchFamily="34" charset="0"/>
            </a:endParaRPr>
          </a:p>
        </p:txBody>
      </p:sp>
      <p:sp>
        <p:nvSpPr>
          <p:cNvPr id="3" name="Content Placeholder 2">
            <a:extLst>
              <a:ext uri="{FF2B5EF4-FFF2-40B4-BE49-F238E27FC236}">
                <a16:creationId xmlns:a16="http://schemas.microsoft.com/office/drawing/2014/main" id="{E89937E2-3885-23D6-EA6A-AD19C23027D3}"/>
              </a:ext>
            </a:extLst>
          </p:cNvPr>
          <p:cNvSpPr>
            <a:spLocks noGrp="1"/>
          </p:cNvSpPr>
          <p:nvPr>
            <p:ph idx="1"/>
          </p:nvPr>
        </p:nvSpPr>
        <p:spPr/>
        <p:txBody>
          <a:bodyPr/>
          <a:lstStyle/>
          <a:p>
            <a:pPr>
              <a:buClr>
                <a:srgbClr val="93A299"/>
              </a:buClr>
              <a:defRPr/>
            </a:pPr>
            <a:r>
              <a:rPr kumimoji="0" lang="en-US" sz="2800" b="0" i="0" u="none" strike="noStrike" kern="1200" cap="none" spc="0" normalizeH="0" baseline="0" noProof="0">
                <a:ln>
                  <a:noFill/>
                </a:ln>
                <a:solidFill>
                  <a:srgbClr val="292934"/>
                </a:solidFill>
                <a:effectLst/>
                <a:uLnTx/>
                <a:uFillTx/>
                <a:latin typeface="Constantia" panose="02030602050306030303" pitchFamily="18" charset="0"/>
                <a:ea typeface="+mn-ea"/>
                <a:cs typeface="+mn-cs"/>
              </a:rPr>
              <a:t>information or specimens are </a:t>
            </a:r>
            <a:r>
              <a:rPr kumimoji="0" lang="en-US" sz="2800" b="0" i="0" u="none" strike="noStrike" kern="1200" cap="none" spc="0" normalizeH="0" baseline="0" noProof="0">
                <a:ln>
                  <a:noFill/>
                </a:ln>
                <a:solidFill>
                  <a:srgbClr val="FF0000"/>
                </a:solidFill>
                <a:effectLst/>
                <a:uLnTx/>
                <a:uFillTx/>
                <a:latin typeface="Constantia" panose="02030602050306030303" pitchFamily="18" charset="0"/>
                <a:ea typeface="+mn-ea"/>
                <a:cs typeface="+mn-cs"/>
              </a:rPr>
              <a:t>identifiable</a:t>
            </a:r>
            <a:r>
              <a:rPr kumimoji="0" lang="en-US" sz="2800" b="0" i="0" u="none" strike="noStrike" kern="1200" cap="none" spc="0" normalizeH="0" baseline="0" noProof="0">
                <a:ln>
                  <a:noFill/>
                </a:ln>
                <a:solidFill>
                  <a:srgbClr val="292934"/>
                </a:solidFill>
                <a:effectLst/>
                <a:uLnTx/>
                <a:uFillTx/>
                <a:latin typeface="Constantia" panose="02030602050306030303" pitchFamily="18" charset="0"/>
                <a:ea typeface="+mn-ea"/>
                <a:cs typeface="+mn-cs"/>
              </a:rPr>
              <a:t> when they </a:t>
            </a:r>
            <a:r>
              <a:rPr kumimoji="0" lang="en-US" sz="2800" b="0" i="0" u="none" strike="noStrike" kern="1200" cap="none" spc="0" normalizeH="0" baseline="0" noProof="0">
                <a:ln>
                  <a:noFill/>
                </a:ln>
                <a:solidFill>
                  <a:srgbClr val="FF0000"/>
                </a:solidFill>
                <a:effectLst/>
                <a:uLnTx/>
                <a:uFillTx/>
                <a:latin typeface="Constantia" panose="02030602050306030303" pitchFamily="18" charset="0"/>
                <a:ea typeface="+mn-ea"/>
                <a:cs typeface="+mn-cs"/>
              </a:rPr>
              <a:t>can be linked to specific individuals </a:t>
            </a:r>
            <a:r>
              <a:rPr kumimoji="0" lang="en-US" sz="2600" b="0" i="0" u="none" strike="noStrike" kern="1200" cap="none" spc="0" normalizeH="0" baseline="0" noProof="0">
                <a:ln>
                  <a:noFill/>
                </a:ln>
                <a:solidFill>
                  <a:srgbClr val="292934"/>
                </a:solidFill>
                <a:effectLst/>
                <a:uLnTx/>
                <a:uFillTx/>
                <a:latin typeface="Constantia" panose="02030602050306030303" pitchFamily="18" charset="0"/>
                <a:ea typeface="+mn-ea"/>
                <a:cs typeface="+mn-cs"/>
              </a:rPr>
              <a:t>directly or indirectly through coding systems</a:t>
            </a:r>
          </a:p>
          <a:p>
            <a:pPr lvl="1" eaLnBrk="1" hangingPunct="1"/>
            <a:r>
              <a:rPr lang="en-US" sz="2400"/>
              <a:t>coded information is </a:t>
            </a:r>
            <a:r>
              <a:rPr lang="en-US" sz="2400">
                <a:solidFill>
                  <a:srgbClr val="FF0000"/>
                </a:solidFill>
              </a:rPr>
              <a:t>not considered identifiable</a:t>
            </a:r>
            <a:r>
              <a:rPr lang="en-US" sz="2400"/>
              <a:t> if</a:t>
            </a:r>
          </a:p>
          <a:p>
            <a:pPr lvl="2" eaLnBrk="1" hangingPunct="1"/>
            <a:r>
              <a:rPr lang="en-US" sz="2200"/>
              <a:t>the </a:t>
            </a:r>
            <a:r>
              <a:rPr lang="en-US" sz="2200">
                <a:solidFill>
                  <a:srgbClr val="FF0000"/>
                </a:solidFill>
              </a:rPr>
              <a:t>key has been destroyed</a:t>
            </a:r>
            <a:r>
              <a:rPr lang="en-US" sz="2200"/>
              <a:t>, OR</a:t>
            </a:r>
          </a:p>
          <a:p>
            <a:pPr lvl="2" eaLnBrk="1" hangingPunct="1"/>
            <a:r>
              <a:rPr lang="en-US" sz="2200"/>
              <a:t>or if </a:t>
            </a:r>
            <a:r>
              <a:rPr lang="en-US" sz="2200">
                <a:solidFill>
                  <a:srgbClr val="FF0000"/>
                </a:solidFill>
              </a:rPr>
              <a:t>investigator cannot access the key</a:t>
            </a:r>
            <a:r>
              <a:rPr lang="en-US" sz="2200"/>
              <a:t>:</a:t>
            </a:r>
          </a:p>
          <a:p>
            <a:pPr lvl="3" eaLnBrk="1" hangingPunct="1"/>
            <a:r>
              <a:rPr lang="en-US" sz="2200">
                <a:solidFill>
                  <a:srgbClr val="1B1B1B"/>
                </a:solidFill>
                <a:highlight>
                  <a:srgbClr val="FFFFFF"/>
                </a:highlight>
              </a:rPr>
              <a:t>an </a:t>
            </a:r>
            <a:r>
              <a:rPr lang="en-US" sz="2200">
                <a:solidFill>
                  <a:srgbClr val="FF0000"/>
                </a:solidFill>
                <a:highlight>
                  <a:srgbClr val="FFFFFF"/>
                </a:highlight>
              </a:rPr>
              <a:t>agreement </a:t>
            </a:r>
            <a:r>
              <a:rPr lang="en-US" sz="2200">
                <a:solidFill>
                  <a:srgbClr val="1B1B1B"/>
                </a:solidFill>
                <a:highlight>
                  <a:srgbClr val="FFFFFF"/>
                </a:highlight>
              </a:rPr>
              <a:t>between t</a:t>
            </a:r>
            <a:r>
              <a:rPr lang="en-US" sz="2200" b="0" i="0">
                <a:solidFill>
                  <a:srgbClr val="1B1B1B"/>
                </a:solidFill>
                <a:effectLst/>
                <a:highlight>
                  <a:srgbClr val="FFFFFF"/>
                </a:highlight>
              </a:rPr>
              <a:t>he investigator and the holder of the key prohibits the release of the key</a:t>
            </a:r>
          </a:p>
          <a:p>
            <a:pPr lvl="3" eaLnBrk="1" hangingPunct="1"/>
            <a:r>
              <a:rPr lang="en-US" sz="2200">
                <a:solidFill>
                  <a:srgbClr val="1B1B1B"/>
                </a:solidFill>
                <a:highlight>
                  <a:srgbClr val="FFFFFF"/>
                </a:highlight>
              </a:rPr>
              <a:t>repository </a:t>
            </a:r>
            <a:r>
              <a:rPr lang="en-US" sz="2200">
                <a:solidFill>
                  <a:srgbClr val="FF0000"/>
                </a:solidFill>
                <a:highlight>
                  <a:srgbClr val="FFFFFF"/>
                </a:highlight>
              </a:rPr>
              <a:t>written policies and procedures </a:t>
            </a:r>
            <a:r>
              <a:rPr lang="en-US" sz="2200">
                <a:solidFill>
                  <a:srgbClr val="1B1B1B"/>
                </a:solidFill>
                <a:highlight>
                  <a:srgbClr val="FFFFFF"/>
                </a:highlight>
              </a:rPr>
              <a:t>prohibit the release of the key to the investigators</a:t>
            </a:r>
          </a:p>
          <a:p>
            <a:pPr lvl="3" eaLnBrk="1" hangingPunct="1"/>
            <a:r>
              <a:rPr lang="en-US" sz="2200" b="0" i="0">
                <a:solidFill>
                  <a:srgbClr val="1B1B1B"/>
                </a:solidFill>
                <a:effectLst/>
                <a:highlight>
                  <a:srgbClr val="FFFFFF"/>
                </a:highlight>
              </a:rPr>
              <a:t>release of the key is prohibited by </a:t>
            </a:r>
            <a:r>
              <a:rPr lang="en-US" sz="2200" b="0" i="0">
                <a:solidFill>
                  <a:srgbClr val="FF0000"/>
                </a:solidFill>
                <a:effectLst/>
                <a:highlight>
                  <a:srgbClr val="FFFFFF"/>
                </a:highlight>
              </a:rPr>
              <a:t>law</a:t>
            </a:r>
          </a:p>
          <a:p>
            <a:endParaRPr lang="en-US"/>
          </a:p>
        </p:txBody>
      </p:sp>
    </p:spTree>
    <p:extLst>
      <p:ext uri="{BB962C8B-B14F-4D97-AF65-F5344CB8AC3E}">
        <p14:creationId xmlns:p14="http://schemas.microsoft.com/office/powerpoint/2010/main" val="464529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8D2F98-74DE-1F39-F2B2-C623626E6A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00547" y="838200"/>
            <a:ext cx="7342905" cy="5591175"/>
          </a:xfrm>
          <a:prstGeom prst="rect">
            <a:avLst/>
          </a:prstGeom>
        </p:spPr>
      </p:pic>
    </p:spTree>
    <p:extLst>
      <p:ext uri="{BB962C8B-B14F-4D97-AF65-F5344CB8AC3E}">
        <p14:creationId xmlns:p14="http://schemas.microsoft.com/office/powerpoint/2010/main" val="32321308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rmAutofit/>
          </a:bodyPr>
          <a:lstStyle/>
          <a:p>
            <a:r>
              <a:rPr kumimoji="0" lang="en-US" sz="3200" b="0" i="0" u="none" strike="noStrike" kern="1200" cap="none" spc="-100" normalizeH="0" baseline="0" noProof="0">
                <a:ln>
                  <a:noFill/>
                </a:ln>
                <a:solidFill>
                  <a:srgbClr val="D2533C"/>
                </a:solidFill>
                <a:effectLst/>
                <a:uLnTx/>
                <a:uFillTx/>
                <a:latin typeface="Calibri" panose="020F0502020204030204" pitchFamily="34" charset="0"/>
                <a:ea typeface="+mj-ea"/>
                <a:cs typeface="Calibri" panose="020F0502020204030204" pitchFamily="34" charset="0"/>
              </a:rPr>
              <a:t>What else is (or isn't) human subject research?</a:t>
            </a:r>
            <a:endParaRPr lang="en-US"/>
          </a:p>
        </p:txBody>
      </p:sp>
      <p:sp>
        <p:nvSpPr>
          <p:cNvPr id="175107" name="Rectangle 3"/>
          <p:cNvSpPr>
            <a:spLocks noGrp="1" noChangeArrowheads="1"/>
          </p:cNvSpPr>
          <p:nvPr>
            <p:ph idx="1"/>
          </p:nvPr>
        </p:nvSpPr>
        <p:spPr/>
        <p:txBody>
          <a:bodyPr>
            <a:normAutofit/>
          </a:bodyPr>
          <a:lstStyle/>
          <a:p>
            <a:r>
              <a:rPr lang="en-US" sz="2800"/>
              <a:t>A </a:t>
            </a:r>
            <a:r>
              <a:rPr lang="en-US" sz="2800">
                <a:solidFill>
                  <a:srgbClr val="FF0000"/>
                </a:solidFill>
              </a:rPr>
              <a:t>human subject </a:t>
            </a:r>
            <a:r>
              <a:rPr lang="en-US" sz="2800"/>
              <a:t>is a </a:t>
            </a:r>
            <a:r>
              <a:rPr lang="en-US" sz="2800">
                <a:solidFill>
                  <a:srgbClr val="FF0000"/>
                </a:solidFill>
              </a:rPr>
              <a:t>living individual </a:t>
            </a:r>
            <a:r>
              <a:rPr lang="en-US" sz="2800"/>
              <a:t>about whom an investigator conducting research obtains (1) information or biospecimens through intervention or interaction with the individual, or (2) identifiable private information or identifiable biospecimens</a:t>
            </a:r>
          </a:p>
          <a:p>
            <a:r>
              <a:rPr lang="en-US" sz="2800"/>
              <a:t>Research involving </a:t>
            </a:r>
            <a:r>
              <a:rPr lang="en-US" sz="2800">
                <a:solidFill>
                  <a:srgbClr val="FF0000"/>
                </a:solidFill>
              </a:rPr>
              <a:t>deceased persons </a:t>
            </a:r>
            <a:r>
              <a:rPr lang="en-US" sz="2800"/>
              <a:t>does NOT require IRB review</a:t>
            </a:r>
          </a:p>
          <a:p>
            <a:pPr lvl="1"/>
            <a:r>
              <a:rPr lang="en-US" sz="2400"/>
              <a:t>however, prior authorization by patient or authorization by LAR is required under the UAGA</a:t>
            </a:r>
          </a:p>
        </p:txBody>
      </p:sp>
      <p:sp>
        <p:nvSpPr>
          <p:cNvPr id="2" name="Oval 1">
            <a:extLst>
              <a:ext uri="{FF2B5EF4-FFF2-40B4-BE49-F238E27FC236}">
                <a16:creationId xmlns:a16="http://schemas.microsoft.com/office/drawing/2014/main" id="{07FD55CB-F1A7-AEB2-4415-4279E574534D}"/>
              </a:ext>
            </a:extLst>
          </p:cNvPr>
          <p:cNvSpPr/>
          <p:nvPr/>
        </p:nvSpPr>
        <p:spPr>
          <a:xfrm>
            <a:off x="0" y="6700284"/>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03263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107">
                                            <p:txEl>
                                              <p:pRg st="1" end="1"/>
                                            </p:txEl>
                                          </p:spTgt>
                                        </p:tgtEl>
                                        <p:attrNameLst>
                                          <p:attrName>style.visibility</p:attrName>
                                        </p:attrNameLst>
                                      </p:cBhvr>
                                      <p:to>
                                        <p:strVal val="visible"/>
                                      </p:to>
                                    </p:set>
                                    <p:animEffect transition="in" filter="fade">
                                      <p:cBhvr>
                                        <p:cTn id="7" dur="500"/>
                                        <p:tgtEl>
                                          <p:spTgt spid="17510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5107">
                                            <p:txEl>
                                              <p:pRg st="2" end="2"/>
                                            </p:txEl>
                                          </p:spTgt>
                                        </p:tgtEl>
                                        <p:attrNameLst>
                                          <p:attrName>style.visibility</p:attrName>
                                        </p:attrNameLst>
                                      </p:cBhvr>
                                      <p:to>
                                        <p:strVal val="visible"/>
                                      </p:to>
                                    </p:set>
                                    <p:animEffect transition="in" filter="fade">
                                      <p:cBhvr>
                                        <p:cTn id="10" dur="500"/>
                                        <p:tgtEl>
                                          <p:spTgt spid="175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rmAutofit/>
          </a:bodyPr>
          <a:lstStyle/>
          <a:p>
            <a:r>
              <a:rPr kumimoji="0" lang="en-US" sz="3200" b="0" i="0" u="none" strike="noStrike" kern="1200" cap="none" spc="-100" normalizeH="0" baseline="0" noProof="0">
                <a:ln>
                  <a:noFill/>
                </a:ln>
                <a:solidFill>
                  <a:srgbClr val="D2533C"/>
                </a:solidFill>
                <a:effectLst/>
                <a:uLnTx/>
                <a:uFillTx/>
                <a:latin typeface="Calibri" panose="020F0502020204030204" pitchFamily="34" charset="0"/>
                <a:ea typeface="+mj-ea"/>
                <a:cs typeface="Calibri" panose="020F0502020204030204" pitchFamily="34" charset="0"/>
              </a:rPr>
              <a:t>What else is (or isn't) human subject research?</a:t>
            </a:r>
            <a:endParaRPr lang="en-US"/>
          </a:p>
        </p:txBody>
      </p:sp>
      <p:sp>
        <p:nvSpPr>
          <p:cNvPr id="175107" name="Rectangle 3"/>
          <p:cNvSpPr>
            <a:spLocks noGrp="1" noChangeArrowheads="1"/>
          </p:cNvSpPr>
          <p:nvPr>
            <p:ph idx="1"/>
          </p:nvPr>
        </p:nvSpPr>
        <p:spPr/>
        <p:txBody>
          <a:bodyPr>
            <a:normAutofit/>
          </a:bodyPr>
          <a:lstStyle/>
          <a:p>
            <a:r>
              <a:rPr lang="en-US" sz="2800" dirty="0"/>
              <a:t>A </a:t>
            </a:r>
            <a:r>
              <a:rPr lang="en-US" sz="2800" dirty="0">
                <a:solidFill>
                  <a:srgbClr val="FF0000"/>
                </a:solidFill>
              </a:rPr>
              <a:t>human subject </a:t>
            </a:r>
            <a:r>
              <a:rPr lang="en-US" sz="2800" dirty="0"/>
              <a:t>is a </a:t>
            </a:r>
            <a:r>
              <a:rPr lang="en-US" sz="2800" dirty="0">
                <a:solidFill>
                  <a:srgbClr val="FF0000"/>
                </a:solidFill>
              </a:rPr>
              <a:t>living individual </a:t>
            </a:r>
            <a:r>
              <a:rPr lang="en-US" sz="2800" dirty="0"/>
              <a:t>about whom an investigator conducting research obtains (1) information or biospecimens through intervention or interaction with the individual, or (2) identifiable private information or identifiable biospecimens</a:t>
            </a:r>
          </a:p>
        </p:txBody>
      </p:sp>
    </p:spTree>
    <p:extLst>
      <p:ext uri="{BB962C8B-B14F-4D97-AF65-F5344CB8AC3E}">
        <p14:creationId xmlns:p14="http://schemas.microsoft.com/office/powerpoint/2010/main" val="23184249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97AF-90DC-ADE6-B127-B9562D01586A}"/>
              </a:ext>
            </a:extLst>
          </p:cNvPr>
          <p:cNvSpPr>
            <a:spLocks noGrp="1"/>
          </p:cNvSpPr>
          <p:nvPr>
            <p:ph type="title"/>
          </p:nvPr>
        </p:nvSpPr>
        <p:spPr/>
        <p:txBody>
          <a:bodyPr/>
          <a:lstStyle/>
          <a:p>
            <a:r>
              <a:rPr lang="en-US" dirty="0"/>
              <a:t>Decedent research </a:t>
            </a:r>
          </a:p>
        </p:txBody>
      </p:sp>
      <p:sp>
        <p:nvSpPr>
          <p:cNvPr id="3" name="Content Placeholder 2">
            <a:extLst>
              <a:ext uri="{FF2B5EF4-FFF2-40B4-BE49-F238E27FC236}">
                <a16:creationId xmlns:a16="http://schemas.microsoft.com/office/drawing/2014/main" id="{B92A7A5B-E336-7E30-5468-8C07439D71C2}"/>
              </a:ext>
            </a:extLst>
          </p:cNvPr>
          <p:cNvSpPr>
            <a:spLocks noGrp="1"/>
          </p:cNvSpPr>
          <p:nvPr>
            <p:ph idx="1"/>
          </p:nvPr>
        </p:nvSpPr>
        <p:spPr/>
        <p:txBody>
          <a:bodyPr/>
          <a:lstStyle/>
          <a:p>
            <a:pPr marL="182880" marR="0" lvl="0" indent="-182880" algn="l" defTabSz="914400" rtl="0" eaLnBrk="1" fontAlgn="auto" latinLnBrk="0" hangingPunct="1">
              <a:lnSpc>
                <a:spcPct val="100000"/>
              </a:lnSpc>
              <a:spcBef>
                <a:spcPct val="20000"/>
              </a:spcBef>
              <a:spcAft>
                <a:spcPts val="0"/>
              </a:spcAft>
              <a:buClr>
                <a:srgbClr val="93A299"/>
              </a:buClr>
              <a:buSzPct val="85000"/>
              <a:buFont typeface="Arial" pitchFamily="34" charset="0"/>
              <a:buChar char="•"/>
              <a:tabLst/>
              <a:defRPr/>
            </a:pPr>
            <a:r>
              <a:rPr kumimoji="0" lang="en-US" sz="2800" b="0" i="0" u="none" strike="noStrike" kern="1200" cap="none" spc="0" normalizeH="0" baseline="0" noProof="0" dirty="0">
                <a:ln>
                  <a:noFill/>
                </a:ln>
                <a:solidFill>
                  <a:srgbClr val="292934"/>
                </a:solidFill>
                <a:effectLst/>
                <a:uLnTx/>
                <a:uFillTx/>
                <a:latin typeface="Constantia" panose="02030602050306030303" pitchFamily="18" charset="0"/>
                <a:ea typeface="+mn-ea"/>
                <a:cs typeface="+mn-cs"/>
              </a:rPr>
              <a:t>Research involving </a:t>
            </a:r>
            <a:r>
              <a:rPr kumimoji="0" lang="en-US" sz="2800" b="0" i="0" u="none" strike="noStrike" kern="1200" cap="none" spc="0" normalizeH="0" baseline="0" noProof="0" dirty="0">
                <a:ln>
                  <a:noFill/>
                </a:ln>
                <a:solidFill>
                  <a:srgbClr val="FF0000"/>
                </a:solidFill>
                <a:effectLst/>
                <a:uLnTx/>
                <a:uFillTx/>
                <a:latin typeface="Constantia" panose="02030602050306030303" pitchFamily="18" charset="0"/>
                <a:ea typeface="+mn-ea"/>
                <a:cs typeface="+mn-cs"/>
              </a:rPr>
              <a:t>deceased persons </a:t>
            </a:r>
            <a:r>
              <a:rPr kumimoji="0" lang="en-US" sz="2800" b="0" i="0" u="none" strike="noStrike" kern="1200" cap="none" spc="0" normalizeH="0" baseline="0" noProof="0" dirty="0">
                <a:ln>
                  <a:noFill/>
                </a:ln>
                <a:effectLst/>
                <a:uLnTx/>
                <a:uFillTx/>
                <a:latin typeface="Constantia" panose="02030602050306030303" pitchFamily="18" charset="0"/>
                <a:ea typeface="+mn-ea"/>
                <a:cs typeface="+mn-cs"/>
              </a:rPr>
              <a:t>is NOT </a:t>
            </a:r>
            <a:r>
              <a:rPr lang="en-US" sz="2800" dirty="0">
                <a:solidFill>
                  <a:srgbClr val="292934"/>
                </a:solidFill>
              </a:rPr>
              <a:t>human subject research</a:t>
            </a:r>
          </a:p>
          <a:p>
            <a:pPr lvl="1">
              <a:buClr>
                <a:srgbClr val="93A299"/>
              </a:buClr>
              <a:defRPr/>
            </a:pPr>
            <a:r>
              <a:rPr kumimoji="0" lang="en-US" sz="2400" b="0" i="0" u="none" strike="noStrike" kern="1200" cap="none" spc="0" normalizeH="0" baseline="0" noProof="0" dirty="0">
                <a:ln>
                  <a:noFill/>
                </a:ln>
                <a:solidFill>
                  <a:srgbClr val="292934"/>
                </a:solidFill>
                <a:effectLst/>
                <a:uLnTx/>
                <a:uFillTx/>
                <a:latin typeface="Constantia" panose="02030602050306030303" pitchFamily="18" charset="0"/>
                <a:ea typeface="+mn-ea"/>
                <a:cs typeface="+mn-cs"/>
              </a:rPr>
              <a:t>not a "living individual"</a:t>
            </a:r>
          </a:p>
          <a:p>
            <a:pPr>
              <a:buClr>
                <a:srgbClr val="93A299"/>
              </a:buClr>
              <a:defRPr/>
            </a:pPr>
            <a:r>
              <a:rPr kumimoji="0" lang="en-US" sz="2800" b="0" i="0" u="none" strike="noStrike" kern="1200" cap="none" spc="0" normalizeH="0" baseline="0" noProof="0" dirty="0">
                <a:ln>
                  <a:noFill/>
                </a:ln>
                <a:solidFill>
                  <a:srgbClr val="292934"/>
                </a:solidFill>
                <a:effectLst/>
                <a:uLnTx/>
                <a:uFillTx/>
                <a:latin typeface="Constantia" panose="02030602050306030303" pitchFamily="18" charset="0"/>
                <a:ea typeface="+mn-ea"/>
                <a:cs typeface="+mn-cs"/>
              </a:rPr>
              <a:t>Does not require IRB review</a:t>
            </a:r>
          </a:p>
          <a:p>
            <a:pPr marL="457200" marR="0" lvl="1" indent="-182880" algn="l" defTabSz="914400" rtl="0" eaLnBrk="1" fontAlgn="auto" latinLnBrk="0" hangingPunct="1">
              <a:lnSpc>
                <a:spcPct val="100000"/>
              </a:lnSpc>
              <a:spcBef>
                <a:spcPct val="20000"/>
              </a:spcBef>
              <a:spcAft>
                <a:spcPts val="0"/>
              </a:spcAft>
              <a:buClr>
                <a:srgbClr val="93A299"/>
              </a:buClr>
              <a:buSzPct val="85000"/>
              <a:buFont typeface="Arial" pitchFamily="34" charset="0"/>
              <a:buChar char="•"/>
              <a:tabLst/>
              <a:defRPr/>
            </a:pPr>
            <a:r>
              <a:rPr kumimoji="0" lang="en-US" sz="2400" b="0" i="0" u="none" strike="noStrike" kern="1200" cap="none" spc="0" normalizeH="0" baseline="0" noProof="0" dirty="0">
                <a:ln>
                  <a:noFill/>
                </a:ln>
                <a:solidFill>
                  <a:srgbClr val="292934"/>
                </a:solidFill>
                <a:effectLst/>
                <a:uLnTx/>
                <a:uFillTx/>
                <a:latin typeface="Constantia" panose="02030602050306030303" pitchFamily="18" charset="0"/>
                <a:ea typeface="+mn-ea"/>
                <a:cs typeface="+mn-cs"/>
              </a:rPr>
              <a:t>however, prior authorization by patient or authorization by LAR is required under the UAGA</a:t>
            </a:r>
          </a:p>
          <a:p>
            <a:endParaRPr lang="en-US" dirty="0"/>
          </a:p>
        </p:txBody>
      </p:sp>
    </p:spTree>
    <p:extLst>
      <p:ext uri="{BB962C8B-B14F-4D97-AF65-F5344CB8AC3E}">
        <p14:creationId xmlns:p14="http://schemas.microsoft.com/office/powerpoint/2010/main" val="1369647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rmAutofit/>
          </a:bodyPr>
          <a:lstStyle/>
          <a:p>
            <a:r>
              <a:rPr lang="en-US"/>
              <a:t>What is human subject research?</a:t>
            </a:r>
          </a:p>
        </p:txBody>
      </p:sp>
      <p:sp>
        <p:nvSpPr>
          <p:cNvPr id="175107" name="Rectangle 3"/>
          <p:cNvSpPr>
            <a:spLocks noGrp="1" noChangeArrowheads="1"/>
          </p:cNvSpPr>
          <p:nvPr>
            <p:ph idx="1"/>
          </p:nvPr>
        </p:nvSpPr>
        <p:spPr/>
        <p:txBody>
          <a:bodyPr>
            <a:normAutofit/>
          </a:bodyPr>
          <a:lstStyle/>
          <a:p>
            <a:r>
              <a:rPr lang="en-US" sz="2800">
                <a:solidFill>
                  <a:srgbClr val="FF0000"/>
                </a:solidFill>
              </a:rPr>
              <a:t>Research</a:t>
            </a:r>
            <a:r>
              <a:rPr lang="en-US" sz="2800"/>
              <a:t> means a systematic investigation</a:t>
            </a:r>
            <a:r>
              <a:rPr lang="en-US" sz="2800">
                <a:solidFill>
                  <a:srgbClr val="FF0000"/>
                </a:solidFill>
              </a:rPr>
              <a:t> </a:t>
            </a:r>
            <a:r>
              <a:rPr lang="en-US" sz="2800"/>
              <a:t>… designed to develop or contribute to generalizable knowledge</a:t>
            </a:r>
          </a:p>
          <a:p>
            <a:pPr lvl="1"/>
            <a:r>
              <a:rPr lang="en-US" sz="2400" b="1"/>
              <a:t>systematic investigation </a:t>
            </a:r>
            <a:r>
              <a:rPr lang="en-US" sz="2400"/>
              <a:t>is a detailed, methodical activity, planned in advance, that involves data collection and analysis, in order to answer a scientific or scholarly question</a:t>
            </a:r>
          </a:p>
          <a:p>
            <a:pPr lvl="1"/>
            <a:r>
              <a:rPr lang="en-US" sz="2400" b="1"/>
              <a:t>generalizable knowledge </a:t>
            </a:r>
            <a:r>
              <a:rPr lang="en-US" sz="2400"/>
              <a:t>is information that is expected to expand the knowledge base of a scientific discipline or other scholarly field of study</a:t>
            </a:r>
          </a:p>
          <a:p>
            <a:pPr lvl="1"/>
            <a:endParaRPr lang="en-US" sz="2400"/>
          </a:p>
        </p:txBody>
      </p:sp>
      <p:sp>
        <p:nvSpPr>
          <p:cNvPr id="2" name="Oval 1">
            <a:extLst>
              <a:ext uri="{FF2B5EF4-FFF2-40B4-BE49-F238E27FC236}">
                <a16:creationId xmlns:a16="http://schemas.microsoft.com/office/drawing/2014/main" id="{BF4A213E-61BC-0071-C44A-AA183E9C1777}"/>
              </a:ext>
            </a:extLst>
          </p:cNvPr>
          <p:cNvSpPr/>
          <p:nvPr/>
        </p:nvSpPr>
        <p:spPr>
          <a:xfrm>
            <a:off x="0" y="6700284"/>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243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107">
                                            <p:txEl>
                                              <p:pRg st="1" end="1"/>
                                            </p:txEl>
                                          </p:spTgt>
                                        </p:tgtEl>
                                        <p:attrNameLst>
                                          <p:attrName>style.visibility</p:attrName>
                                        </p:attrNameLst>
                                      </p:cBhvr>
                                      <p:to>
                                        <p:strVal val="visible"/>
                                      </p:to>
                                    </p:set>
                                    <p:animEffect transition="in" filter="fade">
                                      <p:cBhvr>
                                        <p:cTn id="7" dur="500"/>
                                        <p:tgtEl>
                                          <p:spTgt spid="17510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5107">
                                            <p:txEl>
                                              <p:pRg st="2" end="2"/>
                                            </p:txEl>
                                          </p:spTgt>
                                        </p:tgtEl>
                                        <p:attrNameLst>
                                          <p:attrName>style.visibility</p:attrName>
                                        </p:attrNameLst>
                                      </p:cBhvr>
                                      <p:to>
                                        <p:strVal val="visible"/>
                                      </p:to>
                                    </p:set>
                                    <p:animEffect transition="in" filter="fade">
                                      <p:cBhvr>
                                        <p:cTn id="10" dur="500"/>
                                        <p:tgtEl>
                                          <p:spTgt spid="175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9EA55-5137-01FD-003F-019796974D49}"/>
              </a:ext>
            </a:extLst>
          </p:cNvPr>
          <p:cNvSpPr>
            <a:spLocks noGrp="1"/>
          </p:cNvSpPr>
          <p:nvPr>
            <p:ph type="title"/>
          </p:nvPr>
        </p:nvSpPr>
        <p:spPr/>
        <p:txBody>
          <a:bodyPr/>
          <a:lstStyle/>
          <a:p>
            <a:r>
              <a:rPr lang="en-US"/>
              <a:t>HIPAA Privacy Rule and decedent research</a:t>
            </a:r>
          </a:p>
        </p:txBody>
      </p:sp>
      <p:sp>
        <p:nvSpPr>
          <p:cNvPr id="3" name="Content Placeholder 2">
            <a:extLst>
              <a:ext uri="{FF2B5EF4-FFF2-40B4-BE49-F238E27FC236}">
                <a16:creationId xmlns:a16="http://schemas.microsoft.com/office/drawing/2014/main" id="{190B9405-C418-B13F-3779-7E60D0FE1307}"/>
              </a:ext>
            </a:extLst>
          </p:cNvPr>
          <p:cNvSpPr>
            <a:spLocks noGrp="1"/>
          </p:cNvSpPr>
          <p:nvPr>
            <p:ph idx="1"/>
          </p:nvPr>
        </p:nvSpPr>
        <p:spPr/>
        <p:txBody>
          <a:bodyPr>
            <a:normAutofit/>
          </a:bodyPr>
          <a:lstStyle/>
          <a:p>
            <a:r>
              <a:rPr lang="en-US" sz="2800"/>
              <a:t>HIPAA Privacy Rule still applies individually identifiable health information of a decedent for </a:t>
            </a:r>
            <a:r>
              <a:rPr lang="en-US" sz="2800">
                <a:solidFill>
                  <a:srgbClr val="FF0000"/>
                </a:solidFill>
              </a:rPr>
              <a:t>50 years</a:t>
            </a:r>
            <a:r>
              <a:rPr lang="en-US" sz="2800"/>
              <a:t> following the date of death of the individual</a:t>
            </a:r>
          </a:p>
          <a:p>
            <a:pPr lvl="1"/>
            <a:r>
              <a:rPr lang="en-US" sz="2400"/>
              <a:t>the Privacy Rule generally protects a decedent’s health information to the same extent the Rule protects the health information of living individuals</a:t>
            </a:r>
          </a:p>
          <a:p>
            <a:pPr lvl="1"/>
            <a:endParaRPr lang="en-US" sz="2400"/>
          </a:p>
          <a:p>
            <a:r>
              <a:rPr lang="en-US" sz="2800"/>
              <a:t>Research involving PHI from a decedent requires authorization of LAR, or waiver of authorization by a Privacy Board</a:t>
            </a:r>
          </a:p>
          <a:p>
            <a:pPr lvl="1"/>
            <a:r>
              <a:rPr lang="en-US" sz="2400"/>
              <a:t>at UNMC Privacy Board is the IRB </a:t>
            </a:r>
          </a:p>
        </p:txBody>
      </p:sp>
    </p:spTree>
    <p:extLst>
      <p:ext uri="{BB962C8B-B14F-4D97-AF65-F5344CB8AC3E}">
        <p14:creationId xmlns:p14="http://schemas.microsoft.com/office/powerpoint/2010/main" val="3175362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9BAD45-BD0B-A680-4F8F-AA8FE6E6AA09}"/>
              </a:ext>
            </a:extLst>
          </p:cNvPr>
          <p:cNvPicPr>
            <a:picLocks noChangeAspect="1"/>
          </p:cNvPicPr>
          <p:nvPr/>
        </p:nvPicPr>
        <p:blipFill>
          <a:blip r:embed="rId2"/>
          <a:stretch>
            <a:fillRect/>
          </a:stretch>
        </p:blipFill>
        <p:spPr>
          <a:xfrm>
            <a:off x="762000" y="1123950"/>
            <a:ext cx="7620000" cy="4610100"/>
          </a:xfrm>
          <a:prstGeom prst="rect">
            <a:avLst/>
          </a:prstGeom>
        </p:spPr>
      </p:pic>
    </p:spTree>
    <p:extLst>
      <p:ext uri="{BB962C8B-B14F-4D97-AF65-F5344CB8AC3E}">
        <p14:creationId xmlns:p14="http://schemas.microsoft.com/office/powerpoint/2010/main" val="12913594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F74CA-52C2-8B39-D706-BC18EC68C08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BD75756-EE00-3990-BDEF-B7E472F35C36}"/>
              </a:ext>
            </a:extLst>
          </p:cNvPr>
          <p:cNvSpPr>
            <a:spLocks noGrp="1"/>
          </p:cNvSpPr>
          <p:nvPr>
            <p:ph idx="1"/>
          </p:nvPr>
        </p:nvSpPr>
        <p:spPr/>
        <p:txBody>
          <a:bodyPr>
            <a:normAutofit/>
          </a:bodyPr>
          <a:lstStyle/>
          <a:p>
            <a:r>
              <a:rPr lang="en-US" dirty="0"/>
              <a:t>A study of the comparative efficacy of didactic vs interactive lecture styles in inner city middle school students </a:t>
            </a:r>
          </a:p>
          <a:p>
            <a:r>
              <a:rPr lang="en-US" dirty="0"/>
              <a:t>A survey of preferred hair color in potential mates; identifiers retained to monitor for changes over time</a:t>
            </a:r>
          </a:p>
          <a:p>
            <a:r>
              <a:rPr lang="en-US" dirty="0"/>
              <a:t>A study to correlate address, DOB and smoking history with Emergency Department use; EHR reviewed, identifiers recorded</a:t>
            </a:r>
          </a:p>
          <a:p>
            <a:r>
              <a:rPr lang="en-US" dirty="0"/>
              <a:t>A study of variations in gene sequence and frequency among Japanese males enrolled in the 1000 Genome Project</a:t>
            </a:r>
          </a:p>
          <a:p>
            <a:r>
              <a:rPr lang="en-US" dirty="0"/>
              <a:t>A study assessing ability of older adults to solve word puzzles under various noise conditions</a:t>
            </a:r>
          </a:p>
          <a:p>
            <a:endParaRPr lang="en-US" dirty="0"/>
          </a:p>
        </p:txBody>
      </p:sp>
      <p:sp>
        <p:nvSpPr>
          <p:cNvPr id="4" name="Oval 3">
            <a:extLst>
              <a:ext uri="{FF2B5EF4-FFF2-40B4-BE49-F238E27FC236}">
                <a16:creationId xmlns:a16="http://schemas.microsoft.com/office/drawing/2014/main" id="{CB93B1C5-0F8B-59A4-5BB8-707CAB27EA26}"/>
              </a:ext>
            </a:extLst>
          </p:cNvPr>
          <p:cNvSpPr/>
          <p:nvPr/>
        </p:nvSpPr>
        <p:spPr>
          <a:xfrm>
            <a:off x="0" y="6700284"/>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33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What else is (or isn't) human subject research?</a:t>
            </a:r>
          </a:p>
        </p:txBody>
      </p:sp>
      <p:sp>
        <p:nvSpPr>
          <p:cNvPr id="3" name="Content Placeholder 2"/>
          <p:cNvSpPr>
            <a:spLocks noGrp="1"/>
          </p:cNvSpPr>
          <p:nvPr>
            <p:ph idx="1"/>
          </p:nvPr>
        </p:nvSpPr>
        <p:spPr/>
        <p:txBody>
          <a:bodyPr>
            <a:normAutofit/>
          </a:bodyPr>
          <a:lstStyle/>
          <a:p>
            <a:r>
              <a:rPr lang="en-US" sz="2800"/>
              <a:t>"Unless otherwise required by law or by department or agency heads, research activities in which the only involvement of human subjects will be in one or more of the categories … of this section are </a:t>
            </a:r>
            <a:r>
              <a:rPr lang="en-US" sz="2800">
                <a:solidFill>
                  <a:srgbClr val="FF0000"/>
                </a:solidFill>
              </a:rPr>
              <a:t>exempt from the requirements of this policy </a:t>
            </a:r>
            <a:r>
              <a:rPr lang="en-US" sz="2800"/>
              <a:t>…" (45 CFR 46.104(a))</a:t>
            </a:r>
          </a:p>
        </p:txBody>
      </p:sp>
    </p:spTree>
    <p:extLst>
      <p:ext uri="{BB962C8B-B14F-4D97-AF65-F5344CB8AC3E}">
        <p14:creationId xmlns:p14="http://schemas.microsoft.com/office/powerpoint/2010/main" val="10909977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0557-C2E5-DC5B-889A-EB5C33A2B174}"/>
              </a:ext>
            </a:extLst>
          </p:cNvPr>
          <p:cNvSpPr>
            <a:spLocks noGrp="1"/>
          </p:cNvSpPr>
          <p:nvPr>
            <p:ph type="title"/>
          </p:nvPr>
        </p:nvSpPr>
        <p:spPr/>
        <p:txBody>
          <a:bodyPr/>
          <a:lstStyle/>
          <a:p>
            <a:r>
              <a:rPr lang="en-US"/>
              <a:t>Exempt research</a:t>
            </a:r>
          </a:p>
        </p:txBody>
      </p:sp>
      <p:sp>
        <p:nvSpPr>
          <p:cNvPr id="3" name="Content Placeholder 2">
            <a:extLst>
              <a:ext uri="{FF2B5EF4-FFF2-40B4-BE49-F238E27FC236}">
                <a16:creationId xmlns:a16="http://schemas.microsoft.com/office/drawing/2014/main" id="{26AEFD32-3C05-70BE-9FC9-05ED9C0C7CF7}"/>
              </a:ext>
            </a:extLst>
          </p:cNvPr>
          <p:cNvSpPr>
            <a:spLocks noGrp="1"/>
          </p:cNvSpPr>
          <p:nvPr>
            <p:ph idx="1"/>
          </p:nvPr>
        </p:nvSpPr>
        <p:spPr/>
        <p:txBody>
          <a:bodyPr>
            <a:normAutofit/>
          </a:bodyPr>
          <a:lstStyle/>
          <a:p>
            <a:pPr marL="183197">
              <a:buClr>
                <a:srgbClr val="93A299"/>
              </a:buClr>
            </a:pPr>
            <a:r>
              <a:rPr lang="en-US" sz="2800" kern="1200">
                <a:solidFill>
                  <a:srgbClr val="292934"/>
                </a:solidFill>
              </a:rPr>
              <a:t>"Exempt research" </a:t>
            </a:r>
            <a:r>
              <a:rPr lang="en-US" sz="2800" b="1" kern="1200">
                <a:solidFill>
                  <a:srgbClr val="292934"/>
                </a:solidFill>
              </a:rPr>
              <a:t>is</a:t>
            </a:r>
            <a:r>
              <a:rPr lang="en-US" sz="2800" kern="1200">
                <a:solidFill>
                  <a:srgbClr val="292934"/>
                </a:solidFill>
              </a:rPr>
              <a:t> "human subject research" but it is exempt from the specific regulations at 45 CFR 46 and/or 21 CFR 50, 56</a:t>
            </a:r>
          </a:p>
          <a:p>
            <a:pPr marL="457517" lvl="1" indent="-182880" fontAlgn="auto">
              <a:spcAft>
                <a:spcPts val="0"/>
              </a:spcAft>
              <a:buClr>
                <a:srgbClr val="93A299"/>
              </a:buClr>
            </a:pPr>
            <a:r>
              <a:rPr lang="en-US" sz="2400">
                <a:solidFill>
                  <a:srgbClr val="292934"/>
                </a:solidFill>
              </a:rPr>
              <a:t>"exempt research" is </a:t>
            </a:r>
            <a:r>
              <a:rPr lang="en-US" sz="2400">
                <a:solidFill>
                  <a:srgbClr val="FF0000"/>
                </a:solidFill>
              </a:rPr>
              <a:t>NOT</a:t>
            </a:r>
            <a:r>
              <a:rPr lang="en-US" sz="2400">
                <a:solidFill>
                  <a:srgbClr val="292934"/>
                </a:solidFill>
              </a:rPr>
              <a:t> exempt from </a:t>
            </a:r>
            <a:r>
              <a:rPr lang="en-US" sz="2400" kern="1200">
                <a:solidFill>
                  <a:srgbClr val="292934"/>
                </a:solidFill>
              </a:rPr>
              <a:t>ethics review</a:t>
            </a:r>
          </a:p>
          <a:p>
            <a:pPr lvl="2" indent="-182880" fontAlgn="auto">
              <a:spcAft>
                <a:spcPts val="0"/>
              </a:spcAft>
              <a:buClr>
                <a:srgbClr val="93A299"/>
              </a:buClr>
              <a:buSzPct val="85000"/>
            </a:pPr>
            <a:r>
              <a:rPr lang="en-US" sz="2400" kern="1200">
                <a:solidFill>
                  <a:srgbClr val="292934"/>
                </a:solidFill>
                <a:ea typeface="+mn-ea"/>
                <a:cs typeface="+mn-cs"/>
              </a:rPr>
              <a:t>investigators performing exempt studies will need to make provisions to</a:t>
            </a:r>
            <a:r>
              <a:rPr lang="en-US" sz="2400" kern="1200">
                <a:solidFill>
                  <a:srgbClr val="FF0000"/>
                </a:solidFill>
                <a:ea typeface="+mn-ea"/>
                <a:cs typeface="+mn-cs"/>
              </a:rPr>
              <a:t> protect confidentiality and minimize risks, </a:t>
            </a:r>
            <a:r>
              <a:rPr lang="en-US" sz="2400" kern="1200">
                <a:ea typeface="+mn-ea"/>
                <a:cs typeface="+mn-cs"/>
              </a:rPr>
              <a:t>and may need to </a:t>
            </a:r>
            <a:r>
              <a:rPr lang="en-US" sz="2400">
                <a:solidFill>
                  <a:srgbClr val="FF0000"/>
                </a:solidFill>
              </a:rPr>
              <a:t>obtain informed consent</a:t>
            </a:r>
            <a:endParaRPr lang="en-US" sz="2400" kern="1200">
              <a:solidFill>
                <a:srgbClr val="FF0000"/>
              </a:solidFill>
              <a:ea typeface="+mn-ea"/>
              <a:cs typeface="+mn-cs"/>
            </a:endParaRPr>
          </a:p>
          <a:p>
            <a:pPr lvl="1"/>
            <a:endParaRPr lang="en-US"/>
          </a:p>
          <a:p>
            <a:endParaRPr lang="en-US"/>
          </a:p>
          <a:p>
            <a:endParaRPr lang="en-US"/>
          </a:p>
        </p:txBody>
      </p:sp>
    </p:spTree>
    <p:extLst>
      <p:ext uri="{BB962C8B-B14F-4D97-AF65-F5344CB8AC3E}">
        <p14:creationId xmlns:p14="http://schemas.microsoft.com/office/powerpoint/2010/main" val="41390024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Exempt categories</a:t>
            </a:r>
            <a:br>
              <a:rPr lang="en-US"/>
            </a:br>
            <a:r>
              <a:rPr lang="en-US" sz="2400"/>
              <a:t>45 CFR 46.104(d)</a:t>
            </a:r>
            <a:endParaRPr lang="en-US"/>
          </a:p>
        </p:txBody>
      </p:sp>
      <p:sp>
        <p:nvSpPr>
          <p:cNvPr id="3" name="Content Placeholder 2"/>
          <p:cNvSpPr>
            <a:spLocks noGrp="1"/>
          </p:cNvSpPr>
          <p:nvPr>
            <p:ph idx="1"/>
          </p:nvPr>
        </p:nvSpPr>
        <p:spPr/>
        <p:txBody>
          <a:bodyPr>
            <a:normAutofit/>
          </a:bodyPr>
          <a:lstStyle/>
          <a:p>
            <a:r>
              <a:rPr lang="en-US" sz="2800" dirty="0"/>
              <a:t>Research conducted in </a:t>
            </a:r>
            <a:r>
              <a:rPr lang="en-US" sz="2800" dirty="0">
                <a:solidFill>
                  <a:srgbClr val="FF0000"/>
                </a:solidFill>
              </a:rPr>
              <a:t>established or commonly accepted educational settings</a:t>
            </a:r>
            <a:r>
              <a:rPr lang="en-US" sz="2800" dirty="0"/>
              <a:t>, involving </a:t>
            </a:r>
            <a:r>
              <a:rPr lang="en-US" sz="2800" dirty="0">
                <a:solidFill>
                  <a:srgbClr val="FF0000"/>
                </a:solidFill>
              </a:rPr>
              <a:t>normal educational practices</a:t>
            </a:r>
            <a:r>
              <a:rPr lang="en-US" sz="2800" dirty="0"/>
              <a:t> that are not likely to adversely impact students’ opportunity to learn…</a:t>
            </a:r>
          </a:p>
          <a:p>
            <a:pPr>
              <a:buClr>
                <a:schemeClr val="bg1">
                  <a:lumMod val="65000"/>
                </a:schemeClr>
              </a:buClr>
            </a:pPr>
            <a:r>
              <a:rPr lang="en-US" sz="2800" dirty="0">
                <a:solidFill>
                  <a:prstClr val="black"/>
                </a:solidFill>
              </a:rPr>
              <a:t>Research involving the use of </a:t>
            </a:r>
            <a:r>
              <a:rPr lang="en-US" sz="2800" dirty="0">
                <a:solidFill>
                  <a:srgbClr val="FF0000"/>
                </a:solidFill>
              </a:rPr>
              <a:t>educational tests, survey procedures, interview procedures or observation of public behavior if</a:t>
            </a:r>
          </a:p>
          <a:p>
            <a:pPr lvl="1">
              <a:buClr>
                <a:schemeClr val="bg1">
                  <a:lumMod val="65000"/>
                </a:schemeClr>
              </a:buClr>
            </a:pPr>
            <a:r>
              <a:rPr lang="en-US" sz="2400" dirty="0"/>
              <a:t>information is recorded so that subjects cannot be identified (directly or indirectly); OR</a:t>
            </a:r>
          </a:p>
          <a:p>
            <a:pPr lvl="1">
              <a:buClr>
                <a:schemeClr val="bg1">
                  <a:lumMod val="65000"/>
                </a:schemeClr>
              </a:buClr>
            </a:pPr>
            <a:r>
              <a:rPr lang="en-US" sz="2400" dirty="0"/>
              <a:t>no risk to subjects if identity disclosed</a:t>
            </a:r>
            <a:endParaRPr lang="en-US" sz="2800" dirty="0"/>
          </a:p>
        </p:txBody>
      </p:sp>
      <p:pic>
        <p:nvPicPr>
          <p:cNvPr id="5" name="Picture 4">
            <a:extLst>
              <a:ext uri="{FF2B5EF4-FFF2-40B4-BE49-F238E27FC236}">
                <a16:creationId xmlns:a16="http://schemas.microsoft.com/office/drawing/2014/main" id="{25A25B14-34E7-BC70-8EE2-401800760E32}"/>
              </a:ext>
            </a:extLst>
          </p:cNvPr>
          <p:cNvPicPr>
            <a:picLocks noChangeAspect="1"/>
          </p:cNvPicPr>
          <p:nvPr/>
        </p:nvPicPr>
        <p:blipFill>
          <a:blip r:embed="rId2"/>
          <a:stretch>
            <a:fillRect/>
          </a:stretch>
        </p:blipFill>
        <p:spPr>
          <a:xfrm>
            <a:off x="7696200" y="481130"/>
            <a:ext cx="1068100" cy="1095140"/>
          </a:xfrm>
          <a:prstGeom prst="rect">
            <a:avLst/>
          </a:prstGeom>
        </p:spPr>
      </p:pic>
    </p:spTree>
    <p:extLst>
      <p:ext uri="{BB962C8B-B14F-4D97-AF65-F5344CB8AC3E}">
        <p14:creationId xmlns:p14="http://schemas.microsoft.com/office/powerpoint/2010/main" val="26256032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595C6-F10A-895A-E39E-8C5C495B1395}"/>
              </a:ext>
            </a:extLst>
          </p:cNvPr>
          <p:cNvSpPr>
            <a:spLocks noGrp="1"/>
          </p:cNvSpPr>
          <p:nvPr>
            <p:ph type="title"/>
          </p:nvPr>
        </p:nvSpPr>
        <p:spPr/>
        <p:txBody>
          <a:bodyPr/>
          <a:lstStyle/>
          <a:p>
            <a:r>
              <a:rPr kumimoji="0" lang="en-US" sz="3600" b="0" i="0" u="none" strike="noStrike" kern="1200" cap="none" spc="-100" normalizeH="0" baseline="0" noProof="0">
                <a:ln>
                  <a:noFill/>
                </a:ln>
                <a:solidFill>
                  <a:srgbClr val="D2533C"/>
                </a:solidFill>
                <a:effectLst/>
                <a:uLnTx/>
                <a:uFillTx/>
                <a:latin typeface="Calibri" panose="020F0502020204030204" pitchFamily="34" charset="0"/>
                <a:ea typeface="+mj-ea"/>
                <a:cs typeface="Calibri" panose="020F0502020204030204" pitchFamily="34" charset="0"/>
              </a:rPr>
              <a:t>Exempt categories</a:t>
            </a:r>
            <a:br>
              <a:rPr kumimoji="0" lang="en-US" sz="3200" b="0" i="0" u="none" strike="noStrike" kern="1200" cap="none" spc="-100" normalizeH="0" baseline="0" noProof="0">
                <a:ln>
                  <a:noFill/>
                </a:ln>
                <a:solidFill>
                  <a:srgbClr val="D2533C"/>
                </a:solidFill>
                <a:effectLst/>
                <a:uLnTx/>
                <a:uFillTx/>
                <a:latin typeface="Calibri" panose="020F0502020204030204" pitchFamily="34" charset="0"/>
                <a:ea typeface="+mj-ea"/>
                <a:cs typeface="Calibri" panose="020F0502020204030204" pitchFamily="34" charset="0"/>
              </a:rPr>
            </a:br>
            <a:r>
              <a:rPr kumimoji="0" lang="en-US" sz="2200" b="0" i="0" u="none" strike="noStrike" kern="1200" cap="none" spc="-100" normalizeH="0" baseline="0" noProof="0">
                <a:ln>
                  <a:noFill/>
                </a:ln>
                <a:solidFill>
                  <a:srgbClr val="D2533C"/>
                </a:solidFill>
                <a:effectLst/>
                <a:uLnTx/>
                <a:uFillTx/>
                <a:latin typeface="Calibri" panose="020F0502020204030204" pitchFamily="34" charset="0"/>
                <a:ea typeface="+mj-ea"/>
                <a:cs typeface="Calibri" panose="020F0502020204030204" pitchFamily="34" charset="0"/>
              </a:rPr>
              <a:t>45 CFR 46.104(d)</a:t>
            </a:r>
            <a:endParaRPr lang="en-US"/>
          </a:p>
        </p:txBody>
      </p:sp>
      <p:sp>
        <p:nvSpPr>
          <p:cNvPr id="3" name="Content Placeholder 2">
            <a:extLst>
              <a:ext uri="{FF2B5EF4-FFF2-40B4-BE49-F238E27FC236}">
                <a16:creationId xmlns:a16="http://schemas.microsoft.com/office/drawing/2014/main" id="{5A73B59B-1D27-9534-D755-18684CC557C2}"/>
              </a:ext>
            </a:extLst>
          </p:cNvPr>
          <p:cNvSpPr>
            <a:spLocks noGrp="1"/>
          </p:cNvSpPr>
          <p:nvPr>
            <p:ph idx="1"/>
          </p:nvPr>
        </p:nvSpPr>
        <p:spPr/>
        <p:txBody>
          <a:bodyPr vert="horz" lIns="91440" tIns="45720" rIns="91440" bIns="45720" rtlCol="0" anchor="t">
            <a:normAutofit/>
          </a:bodyPr>
          <a:lstStyle/>
          <a:p>
            <a:r>
              <a:rPr lang="en-US" sz="2800"/>
              <a:t>Research with consenting adults involving </a:t>
            </a:r>
            <a:r>
              <a:rPr lang="en-US" sz="2800">
                <a:solidFill>
                  <a:srgbClr val="FF0000"/>
                </a:solidFill>
              </a:rPr>
              <a:t>benign behavioral interventions</a:t>
            </a:r>
          </a:p>
          <a:p>
            <a:r>
              <a:rPr lang="en-US" sz="2800"/>
              <a:t>Research with </a:t>
            </a:r>
            <a:r>
              <a:rPr lang="en-US" sz="2800">
                <a:solidFill>
                  <a:srgbClr val="FF0000"/>
                </a:solidFill>
              </a:rPr>
              <a:t>identifiable</a:t>
            </a:r>
            <a:r>
              <a:rPr lang="en-US" sz="2800"/>
              <a:t> information or biospecimens that are collected for some other reason, if:</a:t>
            </a:r>
          </a:p>
          <a:p>
            <a:pPr lvl="1"/>
            <a:r>
              <a:rPr lang="en-US" sz="2400"/>
              <a:t>information or biospecimens are publicly available; OR</a:t>
            </a:r>
          </a:p>
          <a:p>
            <a:pPr lvl="1"/>
            <a:r>
              <a:rPr lang="en-US" sz="2400">
                <a:latin typeface="Constantia"/>
              </a:rPr>
              <a:t>information is recorded so that subjects cannot be identified (directly or indirectly); OR</a:t>
            </a:r>
          </a:p>
          <a:p>
            <a:pPr lvl="1"/>
            <a:r>
              <a:rPr lang="en-US" sz="2400">
                <a:latin typeface="Constantia"/>
              </a:rPr>
              <a:t>information is protected by HIPAA</a:t>
            </a:r>
            <a:endParaRPr lang="en-US">
              <a:latin typeface="Constantia"/>
            </a:endParaRPr>
          </a:p>
        </p:txBody>
      </p:sp>
      <p:pic>
        <p:nvPicPr>
          <p:cNvPr id="5" name="Picture 4" descr="A logo with a couple of heads in a circle&#10;&#10;Description automatically generated">
            <a:extLst>
              <a:ext uri="{FF2B5EF4-FFF2-40B4-BE49-F238E27FC236}">
                <a16:creationId xmlns:a16="http://schemas.microsoft.com/office/drawing/2014/main" id="{58A98745-AA08-0C5E-FC46-3645C7574D84}"/>
              </a:ext>
            </a:extLst>
          </p:cNvPr>
          <p:cNvPicPr>
            <a:picLocks noChangeAspect="1"/>
          </p:cNvPicPr>
          <p:nvPr/>
        </p:nvPicPr>
        <p:blipFill>
          <a:blip r:embed="rId2"/>
          <a:stretch>
            <a:fillRect/>
          </a:stretch>
        </p:blipFill>
        <p:spPr>
          <a:xfrm>
            <a:off x="7696200" y="481130"/>
            <a:ext cx="1068100" cy="1095140"/>
          </a:xfrm>
          <a:prstGeom prst="rect">
            <a:avLst/>
          </a:prstGeom>
        </p:spPr>
      </p:pic>
    </p:spTree>
    <p:extLst>
      <p:ext uri="{BB962C8B-B14F-4D97-AF65-F5344CB8AC3E}">
        <p14:creationId xmlns:p14="http://schemas.microsoft.com/office/powerpoint/2010/main" val="31789107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0AD6C-B0C9-E084-B7CD-69AC20B6AABF}"/>
              </a:ext>
            </a:extLst>
          </p:cNvPr>
          <p:cNvSpPr>
            <a:spLocks noGrp="1"/>
          </p:cNvSpPr>
          <p:nvPr>
            <p:ph type="title"/>
          </p:nvPr>
        </p:nvSpPr>
        <p:spPr/>
        <p:txBody>
          <a:bodyPr>
            <a:normAutofit/>
          </a:bodyPr>
          <a:lstStyle/>
          <a:p>
            <a:r>
              <a:rPr kumimoji="0" lang="en-US" sz="3600" b="0" i="0" u="none" strike="noStrike" kern="1200" cap="none" spc="-100" normalizeH="0" baseline="0" noProof="0">
                <a:ln>
                  <a:noFill/>
                </a:ln>
                <a:solidFill>
                  <a:srgbClr val="D2533C"/>
                </a:solidFill>
                <a:effectLst/>
                <a:uLnTx/>
                <a:uFillTx/>
                <a:latin typeface="Calibri" panose="020F0502020204030204" pitchFamily="34" charset="0"/>
                <a:ea typeface="+mj-ea"/>
                <a:cs typeface="Calibri" panose="020F0502020204030204" pitchFamily="34" charset="0"/>
              </a:rPr>
              <a:t>Exempt categories</a:t>
            </a:r>
            <a:br>
              <a:rPr kumimoji="0" lang="en-US" sz="3200" b="0" i="0" u="none" strike="noStrike" kern="1200" cap="none" spc="-100" normalizeH="0" baseline="0" noProof="0">
                <a:ln>
                  <a:noFill/>
                </a:ln>
                <a:solidFill>
                  <a:srgbClr val="D2533C"/>
                </a:solidFill>
                <a:effectLst/>
                <a:uLnTx/>
                <a:uFillTx/>
                <a:latin typeface="Calibri" panose="020F0502020204030204" pitchFamily="34" charset="0"/>
                <a:ea typeface="+mj-ea"/>
                <a:cs typeface="Calibri" panose="020F0502020204030204" pitchFamily="34" charset="0"/>
              </a:rPr>
            </a:br>
            <a:r>
              <a:rPr lang="en-US" sz="2200">
                <a:solidFill>
                  <a:srgbClr val="D2533C"/>
                </a:solidFill>
              </a:rPr>
              <a:t>21 </a:t>
            </a:r>
            <a:r>
              <a:rPr kumimoji="0" lang="en-US" sz="2200" b="0" i="0" u="none" strike="noStrike" kern="1200" cap="none" spc="-100" normalizeH="0" baseline="0" noProof="0">
                <a:ln>
                  <a:noFill/>
                </a:ln>
                <a:solidFill>
                  <a:srgbClr val="D2533C"/>
                </a:solidFill>
                <a:effectLst/>
                <a:uLnTx/>
                <a:uFillTx/>
                <a:latin typeface="Calibri" panose="020F0502020204030204" pitchFamily="34" charset="0"/>
                <a:ea typeface="+mj-ea"/>
                <a:cs typeface="Calibri" panose="020F0502020204030204" pitchFamily="34" charset="0"/>
              </a:rPr>
              <a:t>CFR 56.104</a:t>
            </a:r>
            <a:endParaRPr lang="en-US"/>
          </a:p>
        </p:txBody>
      </p:sp>
      <p:sp>
        <p:nvSpPr>
          <p:cNvPr id="3" name="Content Placeholder 2">
            <a:extLst>
              <a:ext uri="{FF2B5EF4-FFF2-40B4-BE49-F238E27FC236}">
                <a16:creationId xmlns:a16="http://schemas.microsoft.com/office/drawing/2014/main" id="{7BAFD910-B72A-86D3-9D0E-0F8B57CED786}"/>
              </a:ext>
            </a:extLst>
          </p:cNvPr>
          <p:cNvSpPr>
            <a:spLocks noGrp="1"/>
          </p:cNvSpPr>
          <p:nvPr>
            <p:ph idx="1"/>
          </p:nvPr>
        </p:nvSpPr>
        <p:spPr/>
        <p:txBody>
          <a:bodyPr>
            <a:normAutofit/>
          </a:bodyPr>
          <a:lstStyle/>
          <a:p>
            <a:r>
              <a:rPr lang="en-US" sz="2800"/>
              <a:t>Emergency use of a test article</a:t>
            </a:r>
          </a:p>
          <a:p>
            <a:r>
              <a:rPr lang="en-US" sz="2800"/>
              <a:t>Taste and food quality evaluations and consumer acceptance studies …</a:t>
            </a:r>
          </a:p>
        </p:txBody>
      </p:sp>
      <p:pic>
        <p:nvPicPr>
          <p:cNvPr id="4" name="Picture 3">
            <a:extLst>
              <a:ext uri="{FF2B5EF4-FFF2-40B4-BE49-F238E27FC236}">
                <a16:creationId xmlns:a16="http://schemas.microsoft.com/office/drawing/2014/main" id="{BCA43563-F425-C7CE-2420-D8C0F4BF1863}"/>
              </a:ext>
            </a:extLst>
          </p:cNvPr>
          <p:cNvPicPr>
            <a:picLocks noChangeAspect="1"/>
          </p:cNvPicPr>
          <p:nvPr/>
        </p:nvPicPr>
        <p:blipFill>
          <a:blip r:embed="rId2"/>
          <a:stretch>
            <a:fillRect/>
          </a:stretch>
        </p:blipFill>
        <p:spPr>
          <a:xfrm>
            <a:off x="7636745" y="457200"/>
            <a:ext cx="1050055" cy="1005894"/>
          </a:xfrm>
          <a:prstGeom prst="rect">
            <a:avLst/>
          </a:prstGeom>
        </p:spPr>
      </p:pic>
    </p:spTree>
    <p:extLst>
      <p:ext uri="{BB962C8B-B14F-4D97-AF65-F5344CB8AC3E}">
        <p14:creationId xmlns:p14="http://schemas.microsoft.com/office/powerpoint/2010/main" val="41280077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0557-C2E5-DC5B-889A-EB5C33A2B174}"/>
              </a:ext>
            </a:extLst>
          </p:cNvPr>
          <p:cNvSpPr>
            <a:spLocks noGrp="1"/>
          </p:cNvSpPr>
          <p:nvPr>
            <p:ph type="title"/>
          </p:nvPr>
        </p:nvSpPr>
        <p:spPr/>
        <p:txBody>
          <a:bodyPr/>
          <a:lstStyle/>
          <a:p>
            <a:r>
              <a:rPr lang="en-US"/>
              <a:t>Exempt research</a:t>
            </a:r>
          </a:p>
        </p:txBody>
      </p:sp>
      <p:sp>
        <p:nvSpPr>
          <p:cNvPr id="3" name="Content Placeholder 2">
            <a:extLst>
              <a:ext uri="{FF2B5EF4-FFF2-40B4-BE49-F238E27FC236}">
                <a16:creationId xmlns:a16="http://schemas.microsoft.com/office/drawing/2014/main" id="{26AEFD32-3C05-70BE-9FC9-05ED9C0C7CF7}"/>
              </a:ext>
            </a:extLst>
          </p:cNvPr>
          <p:cNvSpPr>
            <a:spLocks noGrp="1"/>
          </p:cNvSpPr>
          <p:nvPr>
            <p:ph idx="1"/>
          </p:nvPr>
        </p:nvSpPr>
        <p:spPr/>
        <p:txBody>
          <a:bodyPr>
            <a:normAutofit/>
          </a:bodyPr>
          <a:lstStyle/>
          <a:p>
            <a:pPr marL="183197">
              <a:buClr>
                <a:srgbClr val="93A299"/>
              </a:buClr>
            </a:pPr>
            <a:r>
              <a:rPr lang="en-US" sz="2800" kern="1200" dirty="0">
                <a:solidFill>
                  <a:srgbClr val="292934"/>
                </a:solidFill>
              </a:rPr>
              <a:t>Exempt research </a:t>
            </a:r>
            <a:r>
              <a:rPr lang="en-US" sz="2800" b="1" kern="1200" dirty="0">
                <a:solidFill>
                  <a:srgbClr val="FF0000"/>
                </a:solidFill>
              </a:rPr>
              <a:t>is</a:t>
            </a:r>
            <a:r>
              <a:rPr lang="en-US" sz="2800" kern="1200" dirty="0">
                <a:solidFill>
                  <a:srgbClr val="292934"/>
                </a:solidFill>
              </a:rPr>
              <a:t> human subject research</a:t>
            </a:r>
          </a:p>
          <a:p>
            <a:pPr marL="183197">
              <a:buClr>
                <a:srgbClr val="93A299"/>
              </a:buClr>
            </a:pPr>
            <a:r>
              <a:rPr lang="en-US" sz="2800" dirty="0">
                <a:solidFill>
                  <a:srgbClr val="292934"/>
                </a:solidFill>
              </a:rPr>
              <a:t>Exempt research is </a:t>
            </a:r>
            <a:r>
              <a:rPr lang="en-US" sz="2800" kern="1200" dirty="0">
                <a:solidFill>
                  <a:srgbClr val="292934"/>
                </a:solidFill>
              </a:rPr>
              <a:t>exempt from the specific regulations at 45 CFR 46 and/or 21 CFR 50, 56</a:t>
            </a:r>
          </a:p>
          <a:p>
            <a:pPr marL="457517" lvl="1">
              <a:buClr>
                <a:srgbClr val="93A299"/>
              </a:buClr>
            </a:pPr>
            <a:r>
              <a:rPr lang="en-US" sz="2400" dirty="0">
                <a:solidFill>
                  <a:srgbClr val="292934"/>
                </a:solidFill>
              </a:rPr>
              <a:t>does not require IRB review</a:t>
            </a:r>
          </a:p>
          <a:p>
            <a:pPr marL="731837" lvl="2">
              <a:buClr>
                <a:srgbClr val="93A299"/>
              </a:buClr>
            </a:pPr>
            <a:r>
              <a:rPr lang="en-US" sz="2400" kern="1200" dirty="0">
                <a:solidFill>
                  <a:srgbClr val="292934"/>
                </a:solidFill>
              </a:rPr>
              <a:t>but determination of exemption must be made by someone other than the i</a:t>
            </a:r>
            <a:r>
              <a:rPr lang="en-US" sz="2400" dirty="0">
                <a:solidFill>
                  <a:srgbClr val="292934"/>
                </a:solidFill>
              </a:rPr>
              <a:t>nvestigator, usually the "IRB"</a:t>
            </a:r>
          </a:p>
          <a:p>
            <a:pPr marL="183197">
              <a:buClr>
                <a:srgbClr val="93A299"/>
              </a:buClr>
            </a:pPr>
            <a:r>
              <a:rPr lang="en-US" sz="2800" kern="1200" dirty="0">
                <a:solidFill>
                  <a:srgbClr val="292934"/>
                </a:solidFill>
              </a:rPr>
              <a:t>Exemp</a:t>
            </a:r>
            <a:r>
              <a:rPr lang="en-US" sz="2800" dirty="0">
                <a:solidFill>
                  <a:srgbClr val="292934"/>
                </a:solidFill>
              </a:rPr>
              <a:t>t research </a:t>
            </a:r>
            <a:r>
              <a:rPr lang="en-US" sz="2800" kern="1200" dirty="0">
                <a:solidFill>
                  <a:srgbClr val="292934"/>
                </a:solidFill>
              </a:rPr>
              <a:t>is </a:t>
            </a:r>
            <a:r>
              <a:rPr lang="en-US" sz="2800" dirty="0">
                <a:solidFill>
                  <a:srgbClr val="FF0000"/>
                </a:solidFill>
              </a:rPr>
              <a:t>NOT</a:t>
            </a:r>
            <a:r>
              <a:rPr lang="en-US" sz="2800" dirty="0">
                <a:solidFill>
                  <a:srgbClr val="292934"/>
                </a:solidFill>
              </a:rPr>
              <a:t> exempt from </a:t>
            </a:r>
            <a:r>
              <a:rPr lang="en-US" sz="2800" kern="1200" dirty="0">
                <a:solidFill>
                  <a:srgbClr val="292934"/>
                </a:solidFill>
              </a:rPr>
              <a:t>ethics review</a:t>
            </a:r>
          </a:p>
          <a:p>
            <a:pPr lvl="2" indent="-182880" fontAlgn="auto">
              <a:spcAft>
                <a:spcPts val="0"/>
              </a:spcAft>
              <a:buClr>
                <a:srgbClr val="93A299"/>
              </a:buClr>
              <a:buSzPct val="85000"/>
            </a:pPr>
            <a:r>
              <a:rPr lang="en-US" sz="2400" kern="1200" dirty="0">
                <a:solidFill>
                  <a:srgbClr val="292934"/>
                </a:solidFill>
                <a:ea typeface="+mn-ea"/>
                <a:cs typeface="+mn-cs"/>
              </a:rPr>
              <a:t>investigators performing exempt studies will need to make provisions to</a:t>
            </a:r>
            <a:r>
              <a:rPr lang="en-US" sz="2400" kern="1200" dirty="0">
                <a:solidFill>
                  <a:srgbClr val="FF0000"/>
                </a:solidFill>
                <a:ea typeface="+mn-ea"/>
                <a:cs typeface="+mn-cs"/>
              </a:rPr>
              <a:t> protect confidentiality and minimize risks, </a:t>
            </a:r>
            <a:r>
              <a:rPr lang="en-US" sz="2400" kern="1200" dirty="0">
                <a:ea typeface="+mn-ea"/>
                <a:cs typeface="+mn-cs"/>
              </a:rPr>
              <a:t>and may need to </a:t>
            </a:r>
            <a:r>
              <a:rPr lang="en-US" sz="2400" dirty="0">
                <a:solidFill>
                  <a:srgbClr val="FF0000"/>
                </a:solidFill>
              </a:rPr>
              <a:t>obtain informed consent</a:t>
            </a:r>
            <a:endParaRPr lang="en-US" sz="2400" kern="1200" dirty="0">
              <a:solidFill>
                <a:srgbClr val="FF0000"/>
              </a:solidFill>
              <a:ea typeface="+mn-ea"/>
              <a:cs typeface="+mn-cs"/>
            </a:endParaRPr>
          </a:p>
          <a:p>
            <a:pPr lvl="1"/>
            <a:endParaRPr lang="en-US" dirty="0"/>
          </a:p>
          <a:p>
            <a:endParaRPr lang="en-US" dirty="0"/>
          </a:p>
          <a:p>
            <a:endParaRPr lang="en-US" dirty="0"/>
          </a:p>
        </p:txBody>
      </p:sp>
    </p:spTree>
    <p:extLst>
      <p:ext uri="{BB962C8B-B14F-4D97-AF65-F5344CB8AC3E}">
        <p14:creationId xmlns:p14="http://schemas.microsoft.com/office/powerpoint/2010/main" val="8864760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of a person talking on a telephone&#10;&#10;Description automatically generated">
            <a:extLst>
              <a:ext uri="{FF2B5EF4-FFF2-40B4-BE49-F238E27FC236}">
                <a16:creationId xmlns:a16="http://schemas.microsoft.com/office/drawing/2014/main" id="{FD5D646C-D17B-22E8-0282-378054E7D3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6364" y="419100"/>
            <a:ext cx="4871272" cy="6019800"/>
          </a:xfrm>
          <a:prstGeom prst="rect">
            <a:avLst/>
          </a:prstGeom>
        </p:spPr>
      </p:pic>
    </p:spTree>
    <p:extLst>
      <p:ext uri="{BB962C8B-B14F-4D97-AF65-F5344CB8AC3E}">
        <p14:creationId xmlns:p14="http://schemas.microsoft.com/office/powerpoint/2010/main" val="35974065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modified)">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8297829D0C1C4EB3193ACC80C46A36" ma:contentTypeVersion="22" ma:contentTypeDescription="Create a new document." ma:contentTypeScope="" ma:versionID="bac9418ccdb4fd4a834a237ce5ebbd89">
  <xsd:schema xmlns:xsd="http://www.w3.org/2001/XMLSchema" xmlns:xs="http://www.w3.org/2001/XMLSchema" xmlns:p="http://schemas.microsoft.com/office/2006/metadata/properties" xmlns:ns1="http://schemas.microsoft.com/sharepoint/v3" xmlns:ns2="3ca6847d-3f9c-4349-a6e3-60b55d2074b7" xmlns:ns3="8a0e4d58-e775-4cb3-a47d-aeeefdd6f813" targetNamespace="http://schemas.microsoft.com/office/2006/metadata/properties" ma:root="true" ma:fieldsID="9d82dfa04d4e7b5df2e7a162b9118e0d" ns1:_="" ns2:_="" ns3:_="">
    <xsd:import namespace="http://schemas.microsoft.com/sharepoint/v3"/>
    <xsd:import namespace="3ca6847d-3f9c-4349-a6e3-60b55d2074b7"/>
    <xsd:import namespace="8a0e4d58-e775-4cb3-a47d-aeeefdd6f8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a6847d-3f9c-4349-a6e3-60b55d2074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a1d4a69-9812-4340-96bf-3c60240190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0e4d58-e775-4cb3-a47d-aeeefdd6f81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91ca95a-2488-413a-b102-5bd600ddd36b}" ma:internalName="TaxCatchAll" ma:showField="CatchAllData" ma:web="8a0e4d58-e775-4cb3-a47d-aeeefdd6f8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3ca6847d-3f9c-4349-a6e3-60b55d2074b7">
      <Terms xmlns="http://schemas.microsoft.com/office/infopath/2007/PartnerControls"/>
    </lcf76f155ced4ddcb4097134ff3c332f>
    <TaxCatchAll xmlns="8a0e4d58-e775-4cb3-a47d-aeeefdd6f813" xsi:nil="true"/>
  </documentManagement>
</p:properties>
</file>

<file path=customXml/itemProps1.xml><?xml version="1.0" encoding="utf-8"?>
<ds:datastoreItem xmlns:ds="http://schemas.openxmlformats.org/officeDocument/2006/customXml" ds:itemID="{86217C55-2848-4C05-816C-7AD87A52BE80}">
  <ds:schemaRefs>
    <ds:schemaRef ds:uri="http://schemas.microsoft.com/sharepoint/v3/contenttype/forms"/>
  </ds:schemaRefs>
</ds:datastoreItem>
</file>

<file path=customXml/itemProps2.xml><?xml version="1.0" encoding="utf-8"?>
<ds:datastoreItem xmlns:ds="http://schemas.openxmlformats.org/officeDocument/2006/customXml" ds:itemID="{CE3B6FF2-8C34-4C85-A8D3-67B78FB8FCC1}"/>
</file>

<file path=customXml/itemProps3.xml><?xml version="1.0" encoding="utf-8"?>
<ds:datastoreItem xmlns:ds="http://schemas.openxmlformats.org/officeDocument/2006/customXml" ds:itemID="{BFDFEFFA-7F69-4201-A9AF-494A91A81801}">
  <ds:schemaRefs>
    <ds:schemaRef ds:uri="da5dddcf-e56a-403e-9493-261491a69c2b"/>
    <ds:schemaRef ds:uri="ea678b37-968b-43e8-b229-269d61b4b38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84a28940-b464-41c3-ba3b-b4fa6665bc05}" enabled="0" method="" siteId="{84a28940-b464-41c3-ba3b-b4fa6665bc05}" removed="1"/>
</clbl:labelList>
</file>

<file path=docProps/app.xml><?xml version="1.0" encoding="utf-8"?>
<Properties xmlns="http://schemas.openxmlformats.org/officeDocument/2006/extended-properties" xmlns:vt="http://schemas.openxmlformats.org/officeDocument/2006/docPropsVTypes">
  <Template>Flow</Template>
  <TotalTime>40</TotalTime>
  <Words>6813</Words>
  <Application>Microsoft Office PowerPoint</Application>
  <PresentationFormat>On-screen Show (4:3)</PresentationFormat>
  <Paragraphs>562</Paragraphs>
  <Slides>105</Slides>
  <Notes>40</Notes>
  <HiddenSlides>15</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105</vt:i4>
      </vt:variant>
    </vt:vector>
  </HeadingPairs>
  <TitlesOfParts>
    <vt:vector size="117" baseType="lpstr">
      <vt:lpstr>HGGothicE</vt:lpstr>
      <vt:lpstr>Arial</vt:lpstr>
      <vt:lpstr>Calibri</vt:lpstr>
      <vt:lpstr>Constantia</vt:lpstr>
      <vt:lpstr>Courier New</vt:lpstr>
      <vt:lpstr>Helvetica</vt:lpstr>
      <vt:lpstr>Tahoma</vt:lpstr>
      <vt:lpstr>Times New Roman</vt:lpstr>
      <vt:lpstr>Wingdings</vt:lpstr>
      <vt:lpstr>Wingdings 3</vt:lpstr>
      <vt:lpstr>Clarity (modified)</vt:lpstr>
      <vt:lpstr>Clarity</vt:lpstr>
      <vt:lpstr>Research (or not research?) at the Edge: What is (or isn't) Human Subject Research</vt:lpstr>
      <vt:lpstr>PowerPoint Presentation</vt:lpstr>
      <vt:lpstr>What is human subject research?</vt:lpstr>
      <vt:lpstr>What is human subject research?</vt:lpstr>
      <vt:lpstr>What is human subject research?</vt:lpstr>
      <vt:lpstr>What is human subject research?</vt:lpstr>
      <vt:lpstr>What is human subject research?</vt:lpstr>
      <vt:lpstr>What is human subject research?</vt:lpstr>
      <vt:lpstr>What is human subject research?</vt:lpstr>
      <vt:lpstr>What is human subject research?</vt:lpstr>
      <vt:lpstr>What is NOT human subject research? 45 CFR 46.102(l)</vt:lpstr>
      <vt:lpstr>PowerPoint Presentation</vt:lpstr>
      <vt:lpstr>PowerPoint Presentation</vt:lpstr>
      <vt:lpstr>Quality Improvement</vt:lpstr>
      <vt:lpstr>Quality Improvement</vt:lpstr>
      <vt:lpstr>Quality Improvement</vt:lpstr>
      <vt:lpstr>Is it HSR or QI?</vt:lpstr>
      <vt:lpstr>Characteristics of QI activities</vt:lpstr>
      <vt:lpstr>Characteristics of QI activities</vt:lpstr>
      <vt:lpstr>Characteristics of QI activities</vt:lpstr>
      <vt:lpstr>PowerPoint Presentation</vt:lpstr>
      <vt:lpstr>PowerPoint Presentation</vt:lpstr>
      <vt:lpstr>Characteristics of QI activities UNMC HRPP Policy 1.7</vt:lpstr>
      <vt:lpstr>Characteristics of QI activities UNMC HRPP Policy 1.7</vt:lpstr>
      <vt:lpstr>Characteristics of QI activities UNMC HRPP Policy 1.7</vt:lpstr>
      <vt:lpstr>HSR vs QI </vt:lpstr>
      <vt:lpstr>HSR vs QI </vt:lpstr>
      <vt:lpstr>Quality improvement</vt:lpstr>
      <vt:lpstr>Characteristics of activities which are both QI and research</vt:lpstr>
      <vt:lpstr>Quality improvement</vt:lpstr>
      <vt:lpstr>QI or research?</vt:lpstr>
      <vt:lpstr>QI or research?</vt:lpstr>
      <vt:lpstr>QI or research?</vt:lpstr>
      <vt:lpstr>QI or research?</vt:lpstr>
      <vt:lpstr>QI or research?</vt:lpstr>
      <vt:lpstr>PowerPoint Presentation</vt:lpstr>
      <vt:lpstr>QI or research?</vt:lpstr>
      <vt:lpstr>PowerPoint Presentation</vt:lpstr>
      <vt:lpstr>What else is (or isn't) human subject research?</vt:lpstr>
      <vt:lpstr>Case reports</vt:lpstr>
      <vt:lpstr>Case reports</vt:lpstr>
      <vt:lpstr>Case reports</vt:lpstr>
      <vt:lpstr>Case reports</vt:lpstr>
      <vt:lpstr>PowerPoint Presentation</vt:lpstr>
      <vt:lpstr>PowerPoint Presentation</vt:lpstr>
      <vt:lpstr>What else is (or isn't) human subject research?</vt:lpstr>
      <vt:lpstr>PowerPoint Presentation</vt:lpstr>
      <vt:lpstr>Biobanks and Data Registries</vt:lpstr>
      <vt:lpstr>HBM banking components and transactions</vt:lpstr>
      <vt:lpstr>Creation of a Biobank</vt:lpstr>
      <vt:lpstr>Saving HBM to a Biobank</vt:lpstr>
      <vt:lpstr>Use of HBM from a Biobank</vt:lpstr>
      <vt:lpstr>Use of HBM from Biobank </vt:lpstr>
      <vt:lpstr>HBM banking components and transactions</vt:lpstr>
      <vt:lpstr>HBM banking components and transactions</vt:lpstr>
      <vt:lpstr>PowerPoint Presentation</vt:lpstr>
      <vt:lpstr>PowerPoint Presentation</vt:lpstr>
      <vt:lpstr>PowerPoint Presentation</vt:lpstr>
      <vt:lpstr>What else is (or isn't) human subject research?</vt:lpstr>
      <vt:lpstr>PowerPoint Presentation</vt:lpstr>
      <vt:lpstr>Program Evaluation</vt:lpstr>
      <vt:lpstr>Program Evaluation</vt:lpstr>
      <vt:lpstr>Program Evaluation?</vt:lpstr>
      <vt:lpstr>PowerPoint Presentation</vt:lpstr>
      <vt:lpstr>What else is (or isn't) human subject research?</vt:lpstr>
      <vt:lpstr>PowerPoint Presentation</vt:lpstr>
      <vt:lpstr>Innovative practice</vt:lpstr>
      <vt:lpstr>Innovative practice</vt:lpstr>
      <vt:lpstr>PowerPoint Presentation</vt:lpstr>
      <vt:lpstr>Innovative practice</vt:lpstr>
      <vt:lpstr>Innovative practice</vt:lpstr>
      <vt:lpstr>Innovative practice vs research</vt:lpstr>
      <vt:lpstr>Innovative practice vs research</vt:lpstr>
      <vt:lpstr>Innovative practice vs research</vt:lpstr>
      <vt:lpstr>PowerPoint Presentation</vt:lpstr>
      <vt:lpstr>PowerPoint Presentation</vt:lpstr>
      <vt:lpstr>What else is (or isn't) human subject research?</vt:lpstr>
      <vt:lpstr>Research with deidentified data and materials</vt:lpstr>
      <vt:lpstr>Identifiers (from HIPAA Privacy Rule) 45 CFR 164.514 (b)(2)(i)</vt:lpstr>
      <vt:lpstr>Identifiability</vt:lpstr>
      <vt:lpstr>Identifiability</vt:lpstr>
      <vt:lpstr>Identifiability</vt:lpstr>
      <vt:lpstr>Identifiability</vt:lpstr>
      <vt:lpstr>Identifiability</vt:lpstr>
      <vt:lpstr>Is it Human Subjects Research?</vt:lpstr>
      <vt:lpstr>PowerPoint Presentation</vt:lpstr>
      <vt:lpstr>What else is (or isn't) human subject research?</vt:lpstr>
      <vt:lpstr>What else is (or isn't) human subject research?</vt:lpstr>
      <vt:lpstr>Decedent research </vt:lpstr>
      <vt:lpstr>HIPAA Privacy Rule and decedent research</vt:lpstr>
      <vt:lpstr>PowerPoint Presentation</vt:lpstr>
      <vt:lpstr>PowerPoint Presentation</vt:lpstr>
      <vt:lpstr>What else is (or isn't) human subject research?</vt:lpstr>
      <vt:lpstr>Exempt research</vt:lpstr>
      <vt:lpstr>Exempt categories 45 CFR 46.104(d)</vt:lpstr>
      <vt:lpstr>Exempt categories 45 CFR 46.104(d)</vt:lpstr>
      <vt:lpstr>Exempt categories 21 CFR 56.104</vt:lpstr>
      <vt:lpstr>Exempt research</vt:lpstr>
      <vt:lpstr>PowerPoint Presentation</vt:lpstr>
      <vt:lpstr>What is (or isn't) human subject research?</vt:lpstr>
      <vt:lpstr>What is (or isn't) human subject research?</vt:lpstr>
      <vt:lpstr>Criteria for IRB approval 45 CFR 46.111; 21 CFR 56.111</vt:lpstr>
      <vt:lpstr>Criteria for IRB approval 45 CFR 46.111; 21 CFR 56.111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Bruce</dc:creator>
  <cp:lastModifiedBy>Gordon, Bruce</cp:lastModifiedBy>
  <cp:revision>2</cp:revision>
  <dcterms:created xsi:type="dcterms:W3CDTF">2011-09-25T16:15:51Z</dcterms:created>
  <dcterms:modified xsi:type="dcterms:W3CDTF">2024-09-13T04:08:09Z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0x010100878297829D0C1C4EB3193ACC80C46A36</vt:lpwstr>
  </property>
</Properties>
</file>