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7" r:id="rId2"/>
    <p:sldId id="259" r:id="rId3"/>
    <p:sldId id="258" r:id="rId4"/>
    <p:sldId id="260" r:id="rId5"/>
    <p:sldId id="262" r:id="rId6"/>
    <p:sldId id="268" r:id="rId7"/>
    <p:sldId id="294" r:id="rId8"/>
    <p:sldId id="284" r:id="rId9"/>
    <p:sldId id="269" r:id="rId10"/>
    <p:sldId id="263" r:id="rId11"/>
    <p:sldId id="272" r:id="rId12"/>
    <p:sldId id="265" r:id="rId13"/>
    <p:sldId id="267" r:id="rId14"/>
    <p:sldId id="266" r:id="rId15"/>
    <p:sldId id="276" r:id="rId16"/>
    <p:sldId id="279" r:id="rId17"/>
    <p:sldId id="271" r:id="rId18"/>
    <p:sldId id="277" r:id="rId19"/>
    <p:sldId id="273" r:id="rId20"/>
    <p:sldId id="286" r:id="rId21"/>
    <p:sldId id="285" r:id="rId22"/>
    <p:sldId id="274" r:id="rId23"/>
    <p:sldId id="293" r:id="rId24"/>
    <p:sldId id="288" r:id="rId25"/>
    <p:sldId id="287" r:id="rId26"/>
    <p:sldId id="281" r:id="rId27"/>
    <p:sldId id="290" r:id="rId28"/>
    <p:sldId id="291" r:id="rId29"/>
    <p:sldId id="28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76" autoAdjust="0"/>
    <p:restoredTop sz="94660"/>
  </p:normalViewPr>
  <p:slideViewPr>
    <p:cSldViewPr snapToGrid="0">
      <p:cViewPr varScale="1">
        <p:scale>
          <a:sx n="108" d="100"/>
          <a:sy n="108" d="100"/>
        </p:scale>
        <p:origin x="48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50F4FF-D159-46E7-9036-AE29C7AE1746}" type="datetimeFigureOut">
              <a:rPr lang="en-US" smtClean="0"/>
              <a:t>9/13/2023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7BF336-AE80-46F5-877A-918F29F976D3}" type="slidenum">
              <a:rPr lang="en-US" smtClean="0"/>
              <a:t>‹#›</a:t>
            </a:fld>
            <a:endParaRPr lang="en-US"/>
          </a:p>
        </p:txBody>
      </p:sp>
    </p:spTree>
    <p:extLst>
      <p:ext uri="{BB962C8B-B14F-4D97-AF65-F5344CB8AC3E}">
        <p14:creationId xmlns:p14="http://schemas.microsoft.com/office/powerpoint/2010/main" val="2006684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6EB3A4-E8D3-43F5-9647-7DC07E5B55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838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6EB3A4-E8D3-43F5-9647-7DC07E5B55FF}" type="slidenum">
              <a:rPr lang="en-US" smtClean="0"/>
              <a:t>13</a:t>
            </a:fld>
            <a:endParaRPr lang="en-US"/>
          </a:p>
        </p:txBody>
      </p:sp>
    </p:spTree>
    <p:extLst>
      <p:ext uri="{BB962C8B-B14F-4D97-AF65-F5344CB8AC3E}">
        <p14:creationId xmlns:p14="http://schemas.microsoft.com/office/powerpoint/2010/main" val="3961746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6EB3A4-E8D3-43F5-9647-7DC07E5B55FF}" type="slidenum">
              <a:rPr lang="en-US" smtClean="0"/>
              <a:t>14</a:t>
            </a:fld>
            <a:endParaRPr lang="en-US"/>
          </a:p>
        </p:txBody>
      </p:sp>
    </p:spTree>
    <p:extLst>
      <p:ext uri="{BB962C8B-B14F-4D97-AF65-F5344CB8AC3E}">
        <p14:creationId xmlns:p14="http://schemas.microsoft.com/office/powerpoint/2010/main" val="2253971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6EB3A4-E8D3-43F5-9647-7DC07E5B55FF}" type="slidenum">
              <a:rPr lang="en-US" smtClean="0"/>
              <a:t>19</a:t>
            </a:fld>
            <a:endParaRPr lang="en-US"/>
          </a:p>
        </p:txBody>
      </p:sp>
    </p:spTree>
    <p:extLst>
      <p:ext uri="{BB962C8B-B14F-4D97-AF65-F5344CB8AC3E}">
        <p14:creationId xmlns:p14="http://schemas.microsoft.com/office/powerpoint/2010/main" val="516894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there</a:t>
            </a:r>
            <a:r>
              <a:rPr lang="en-US" baseline="0" dirty="0"/>
              <a:t> is a strong current of literature that humans are not very rationale or </a:t>
            </a:r>
            <a:r>
              <a:rPr lang="en-US" baseline="0" dirty="0" err="1"/>
              <a:t>compentent</a:t>
            </a:r>
            <a:r>
              <a:rPr lang="en-US" baseline="0" dirty="0"/>
              <a:t> and that we need computer systems to monitor and guide us., to use technology to “overcome” human errors. Gary Klein has a different perspective</a:t>
            </a:r>
            <a:endParaRPr lang="en-US" dirty="0"/>
          </a:p>
        </p:txBody>
      </p:sp>
      <p:sp>
        <p:nvSpPr>
          <p:cNvPr id="4" name="Slide Number Placeholder 3"/>
          <p:cNvSpPr>
            <a:spLocks noGrp="1"/>
          </p:cNvSpPr>
          <p:nvPr>
            <p:ph type="sldNum" sz="quarter" idx="10"/>
          </p:nvPr>
        </p:nvSpPr>
        <p:spPr/>
        <p:txBody>
          <a:bodyPr/>
          <a:lstStyle/>
          <a:p>
            <a:fld id="{9C6EB3A4-E8D3-43F5-9647-7DC07E5B55FF}" type="slidenum">
              <a:rPr lang="en-US" smtClean="0"/>
              <a:t>26</a:t>
            </a:fld>
            <a:endParaRPr lang="en-US"/>
          </a:p>
        </p:txBody>
      </p:sp>
    </p:spTree>
    <p:extLst>
      <p:ext uri="{BB962C8B-B14F-4D97-AF65-F5344CB8AC3E}">
        <p14:creationId xmlns:p14="http://schemas.microsoft.com/office/powerpoint/2010/main" val="1997026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6EB3A4-E8D3-43F5-9647-7DC07E5B55FF}" type="slidenum">
              <a:rPr lang="en-US" smtClean="0"/>
              <a:t>5</a:t>
            </a:fld>
            <a:endParaRPr lang="en-US"/>
          </a:p>
        </p:txBody>
      </p:sp>
    </p:spTree>
    <p:extLst>
      <p:ext uri="{BB962C8B-B14F-4D97-AF65-F5344CB8AC3E}">
        <p14:creationId xmlns:p14="http://schemas.microsoft.com/office/powerpoint/2010/main" val="251968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BF336-AE80-46F5-877A-918F29F976D3}" type="slidenum">
              <a:rPr lang="en-US" smtClean="0"/>
              <a:t>6</a:t>
            </a:fld>
            <a:endParaRPr lang="en-US"/>
          </a:p>
        </p:txBody>
      </p:sp>
    </p:spTree>
    <p:extLst>
      <p:ext uri="{BB962C8B-B14F-4D97-AF65-F5344CB8AC3E}">
        <p14:creationId xmlns:p14="http://schemas.microsoft.com/office/powerpoint/2010/main" val="1668092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BF336-AE80-46F5-877A-918F29F976D3}" type="slidenum">
              <a:rPr lang="en-US" smtClean="0"/>
              <a:t>7</a:t>
            </a:fld>
            <a:endParaRPr lang="en-US"/>
          </a:p>
        </p:txBody>
      </p:sp>
    </p:spTree>
    <p:extLst>
      <p:ext uri="{BB962C8B-B14F-4D97-AF65-F5344CB8AC3E}">
        <p14:creationId xmlns:p14="http://schemas.microsoft.com/office/powerpoint/2010/main" val="3971765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Actions of intended and unintended consequences, </a:t>
            </a:r>
          </a:p>
        </p:txBody>
      </p:sp>
      <p:sp>
        <p:nvSpPr>
          <p:cNvPr id="4" name="Slide Number Placeholder 3"/>
          <p:cNvSpPr>
            <a:spLocks noGrp="1"/>
          </p:cNvSpPr>
          <p:nvPr>
            <p:ph type="sldNum" sz="quarter" idx="10"/>
          </p:nvPr>
        </p:nvSpPr>
        <p:spPr/>
        <p:txBody>
          <a:bodyPr/>
          <a:lstStyle/>
          <a:p>
            <a:fld id="{EC7BF336-AE80-46F5-877A-918F29F976D3}" type="slidenum">
              <a:rPr lang="en-US" smtClean="0"/>
              <a:t>8</a:t>
            </a:fld>
            <a:endParaRPr lang="en-US"/>
          </a:p>
        </p:txBody>
      </p:sp>
    </p:spTree>
    <p:extLst>
      <p:ext uri="{BB962C8B-B14F-4D97-AF65-F5344CB8AC3E}">
        <p14:creationId xmlns:p14="http://schemas.microsoft.com/office/powerpoint/2010/main" val="265143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 are more</a:t>
            </a:r>
            <a:r>
              <a:rPr lang="en-US" baseline="0" dirty="0"/>
              <a:t> likely to have heart attacks than women, however, if you bring in the variable of age, let’s say 80 years of age and up, woman have more heart attacks than men (because if many men have died prior to age 80. </a:t>
            </a:r>
            <a:endParaRPr lang="en-US" dirty="0"/>
          </a:p>
        </p:txBody>
      </p:sp>
      <p:sp>
        <p:nvSpPr>
          <p:cNvPr id="4" name="Slide Number Placeholder 3"/>
          <p:cNvSpPr>
            <a:spLocks noGrp="1"/>
          </p:cNvSpPr>
          <p:nvPr>
            <p:ph type="sldNum" sz="quarter" idx="10"/>
          </p:nvPr>
        </p:nvSpPr>
        <p:spPr/>
        <p:txBody>
          <a:bodyPr/>
          <a:lstStyle/>
          <a:p>
            <a:fld id="{EC7BF336-AE80-46F5-877A-918F29F976D3}" type="slidenum">
              <a:rPr lang="en-US" smtClean="0"/>
              <a:t>9</a:t>
            </a:fld>
            <a:endParaRPr lang="en-US"/>
          </a:p>
        </p:txBody>
      </p:sp>
    </p:spTree>
    <p:extLst>
      <p:ext uri="{BB962C8B-B14F-4D97-AF65-F5344CB8AC3E}">
        <p14:creationId xmlns:p14="http://schemas.microsoft.com/office/powerpoint/2010/main" val="2494639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6EB3A4-E8D3-43F5-9647-7DC07E5B55FF}" type="slidenum">
              <a:rPr lang="en-US" smtClean="0"/>
              <a:t>10</a:t>
            </a:fld>
            <a:endParaRPr lang="en-US"/>
          </a:p>
        </p:txBody>
      </p:sp>
    </p:spTree>
    <p:extLst>
      <p:ext uri="{BB962C8B-B14F-4D97-AF65-F5344CB8AC3E}">
        <p14:creationId xmlns:p14="http://schemas.microsoft.com/office/powerpoint/2010/main" val="2711145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BF336-AE80-46F5-877A-918F29F976D3}" type="slidenum">
              <a:rPr lang="en-US" smtClean="0"/>
              <a:t>11</a:t>
            </a:fld>
            <a:endParaRPr lang="en-US"/>
          </a:p>
        </p:txBody>
      </p:sp>
    </p:spTree>
    <p:extLst>
      <p:ext uri="{BB962C8B-B14F-4D97-AF65-F5344CB8AC3E}">
        <p14:creationId xmlns:p14="http://schemas.microsoft.com/office/powerpoint/2010/main" val="302802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Klaus Schwab describes the upcoming 4</a:t>
            </a:r>
            <a:r>
              <a:rPr lang="en-US" baseline="30000" dirty="0"/>
              <a:t>th</a:t>
            </a:r>
            <a:r>
              <a:rPr lang="en-US" dirty="0"/>
              <a:t> revolution</a:t>
            </a:r>
            <a:r>
              <a:rPr lang="en-US" baseline="0" dirty="0"/>
              <a:t> because of digital technology, however notes that much of the world is still living in the second revolution. This leads to the “Ecologic Fallacy”, under-representation and valuation of individuals not participating in the 4</a:t>
            </a:r>
            <a:r>
              <a:rPr lang="en-US" baseline="30000" dirty="0"/>
              <a:t>th</a:t>
            </a:r>
            <a:r>
              <a:rPr lang="en-US" baseline="0" dirty="0"/>
              <a:t> Industrial revolution. This can show up when AI scrapes text messages and social media sites.</a:t>
            </a:r>
            <a:endParaRPr lang="en-US" dirty="0"/>
          </a:p>
        </p:txBody>
      </p:sp>
      <p:sp>
        <p:nvSpPr>
          <p:cNvPr id="4" name="Slide Number Placeholder 3"/>
          <p:cNvSpPr>
            <a:spLocks noGrp="1"/>
          </p:cNvSpPr>
          <p:nvPr>
            <p:ph type="sldNum" sz="quarter" idx="10"/>
          </p:nvPr>
        </p:nvSpPr>
        <p:spPr/>
        <p:txBody>
          <a:bodyPr/>
          <a:lstStyle/>
          <a:p>
            <a:fld id="{9C6EB3A4-E8D3-43F5-9647-7DC07E5B55FF}" type="slidenum">
              <a:rPr lang="en-US" smtClean="0"/>
              <a:t>12</a:t>
            </a:fld>
            <a:endParaRPr lang="en-US"/>
          </a:p>
        </p:txBody>
      </p:sp>
    </p:spTree>
    <p:extLst>
      <p:ext uri="{BB962C8B-B14F-4D97-AF65-F5344CB8AC3E}">
        <p14:creationId xmlns:p14="http://schemas.microsoft.com/office/powerpoint/2010/main" val="5679461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UNM12926_PPT_Light_Wide_8.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2238162" y="1533584"/>
            <a:ext cx="8016269" cy="1470025"/>
          </a:xfrm>
        </p:spPr>
        <p:txBody>
          <a:bodyPr anchor="b">
            <a:noAutofit/>
          </a:bodyPr>
          <a:lstStyle>
            <a:lvl1pPr algn="l">
              <a:lnSpc>
                <a:spcPct val="80000"/>
              </a:lnSpc>
              <a:defRPr sz="9600" b="1" i="0" baseline="0">
                <a:solidFill>
                  <a:schemeClr val="bg1"/>
                </a:solidFill>
                <a:latin typeface="Arial-BoldMT"/>
                <a:cs typeface="Arial-BoldMT"/>
              </a:defRPr>
            </a:lvl1pPr>
          </a:lstStyle>
          <a:p>
            <a:r>
              <a:rPr lang="en-US" dirty="0"/>
              <a:t>Headline</a:t>
            </a:r>
          </a:p>
        </p:txBody>
      </p:sp>
      <p:sp>
        <p:nvSpPr>
          <p:cNvPr id="3" name="Subtitle 2"/>
          <p:cNvSpPr>
            <a:spLocks noGrp="1"/>
          </p:cNvSpPr>
          <p:nvPr>
            <p:ph type="subTitle" idx="1" hasCustomPrompt="1"/>
          </p:nvPr>
        </p:nvSpPr>
        <p:spPr>
          <a:xfrm>
            <a:off x="2302934" y="3382723"/>
            <a:ext cx="8016271" cy="688511"/>
          </a:xfrm>
        </p:spPr>
        <p:txBody>
          <a:bodyPr>
            <a:normAutofit/>
          </a:bodyPr>
          <a:lstStyle>
            <a:lvl1pPr marL="0" indent="0" algn="l">
              <a:buNone/>
              <a:defRPr sz="2667" b="1" i="0" baseline="0">
                <a:solidFill>
                  <a:srgbClr val="D9E8F1"/>
                </a:solidFill>
                <a:latin typeface="Arial-BoldMT"/>
                <a:cs typeface="Arial-BoldM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Subhead</a:t>
            </a:r>
          </a:p>
        </p:txBody>
      </p:sp>
    </p:spTree>
    <p:extLst>
      <p:ext uri="{BB962C8B-B14F-4D97-AF65-F5344CB8AC3E}">
        <p14:creationId xmlns:p14="http://schemas.microsoft.com/office/powerpoint/2010/main" val="135788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888066" y="402975"/>
            <a:ext cx="8944031" cy="1888451"/>
          </a:xfrm>
        </p:spPr>
        <p:txBody>
          <a:bodyPr/>
          <a:lstStyle/>
          <a:p>
            <a:r>
              <a:rPr lang="en-US" dirty="0"/>
              <a:t>Click to edit Master title style</a:t>
            </a:r>
          </a:p>
        </p:txBody>
      </p:sp>
      <p:sp>
        <p:nvSpPr>
          <p:cNvPr id="3" name="Text Placeholder 2"/>
          <p:cNvSpPr>
            <a:spLocks noGrp="1"/>
          </p:cNvSpPr>
          <p:nvPr>
            <p:ph type="body" idx="1"/>
          </p:nvPr>
        </p:nvSpPr>
        <p:spPr>
          <a:xfrm>
            <a:off x="1888066" y="2825389"/>
            <a:ext cx="4265188" cy="2959801"/>
          </a:xfrm>
        </p:spPr>
        <p:txBody>
          <a:bodyPr anchor="t"/>
          <a:lstStyle>
            <a:lvl1pPr marL="0" indent="0">
              <a:buNone/>
              <a:defRPr sz="2667" b="0">
                <a:solidFill>
                  <a:srgbClr val="93C2D7"/>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4" name="Content Placeholder 7"/>
          <p:cNvSpPr>
            <a:spLocks noGrp="1"/>
          </p:cNvSpPr>
          <p:nvPr>
            <p:ph sz="quarter" idx="13"/>
          </p:nvPr>
        </p:nvSpPr>
        <p:spPr>
          <a:xfrm>
            <a:off x="1888066" y="2289789"/>
            <a:ext cx="8944031" cy="457200"/>
          </a:xfrm>
        </p:spPr>
        <p:txBody>
          <a:bodyPr tIns="0" bIns="0" anchor="t"/>
          <a:lstStyle>
            <a:lvl1pPr>
              <a:defRPr b="1">
                <a:solidFill>
                  <a:srgbClr val="FCB614"/>
                </a:solidFill>
              </a:defRPr>
            </a:lvl1pPr>
          </a:lstStyle>
          <a:p>
            <a:pPr lvl="0"/>
            <a:r>
              <a:rPr lang="en-US" dirty="0"/>
              <a:t>Click to edit Master text styles</a:t>
            </a:r>
          </a:p>
        </p:txBody>
      </p:sp>
      <p:sp>
        <p:nvSpPr>
          <p:cNvPr id="5" name="Text Placeholder 2"/>
          <p:cNvSpPr>
            <a:spLocks noGrp="1"/>
          </p:cNvSpPr>
          <p:nvPr>
            <p:ph type="body" idx="14"/>
          </p:nvPr>
        </p:nvSpPr>
        <p:spPr>
          <a:xfrm>
            <a:off x="6569639" y="2832531"/>
            <a:ext cx="4262459" cy="2952659"/>
          </a:xfrm>
        </p:spPr>
        <p:txBody>
          <a:bodyPr anchor="t"/>
          <a:lstStyle>
            <a:lvl1pPr marL="0" indent="0">
              <a:buNone/>
              <a:defRPr sz="2667" b="0">
                <a:solidFill>
                  <a:srgbClr val="93C2D7"/>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6" name="Date Placeholder 3"/>
          <p:cNvSpPr>
            <a:spLocks noGrp="1"/>
          </p:cNvSpPr>
          <p:nvPr>
            <p:ph type="dt" sz="half" idx="10"/>
          </p:nvPr>
        </p:nvSpPr>
        <p:spPr>
          <a:xfrm>
            <a:off x="1888065" y="5943488"/>
            <a:ext cx="1724731" cy="365125"/>
          </a:xfrm>
          <a:prstGeom prst="rect">
            <a:avLst/>
          </a:prstGeom>
        </p:spPr>
        <p:txBody>
          <a:bodyPr/>
          <a:lstStyle>
            <a:lvl1pPr>
              <a:defRPr>
                <a:solidFill>
                  <a:srgbClr val="989EA3"/>
                </a:solidFill>
              </a:defRPr>
            </a:lvl1pPr>
          </a:lstStyle>
          <a:p>
            <a:fld id="{A3F11EEC-60B6-DF4B-A821-B910872C5F64}" type="datetimeFigureOut">
              <a:rPr lang="en-US" smtClean="0"/>
              <a:pPr/>
              <a:t>9/13/2023</a:t>
            </a:fld>
            <a:endParaRPr lang="en-US" dirty="0"/>
          </a:p>
        </p:txBody>
      </p:sp>
      <p:sp>
        <p:nvSpPr>
          <p:cNvPr id="7" name="Footer Placeholder 4"/>
          <p:cNvSpPr>
            <a:spLocks noGrp="1"/>
          </p:cNvSpPr>
          <p:nvPr>
            <p:ph type="ftr" sz="quarter" idx="11"/>
          </p:nvPr>
        </p:nvSpPr>
        <p:spPr>
          <a:xfrm>
            <a:off x="3612796" y="5943488"/>
            <a:ext cx="5536384" cy="365125"/>
          </a:xfrm>
          <a:prstGeom prst="rect">
            <a:avLst/>
          </a:prstGeom>
        </p:spPr>
        <p:txBody>
          <a:bodyPr/>
          <a:lstStyle>
            <a:lvl1pPr algn="ctr">
              <a:defRPr>
                <a:solidFill>
                  <a:srgbClr val="989EA3"/>
                </a:solidFill>
              </a:defRPr>
            </a:lvl1pPr>
          </a:lstStyle>
          <a:p>
            <a:endParaRPr lang="en-US" dirty="0"/>
          </a:p>
        </p:txBody>
      </p:sp>
      <p:sp>
        <p:nvSpPr>
          <p:cNvPr id="8" name="Slide Number Placeholder 5"/>
          <p:cNvSpPr>
            <a:spLocks noGrp="1"/>
          </p:cNvSpPr>
          <p:nvPr>
            <p:ph type="sldNum" sz="quarter" idx="12"/>
          </p:nvPr>
        </p:nvSpPr>
        <p:spPr>
          <a:xfrm>
            <a:off x="9149181" y="5943488"/>
            <a:ext cx="1682916"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dirty="0"/>
          </a:p>
        </p:txBody>
      </p:sp>
    </p:spTree>
    <p:extLst>
      <p:ext uri="{BB962C8B-B14F-4D97-AF65-F5344CB8AC3E}">
        <p14:creationId xmlns:p14="http://schemas.microsoft.com/office/powerpoint/2010/main" val="2970198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6F2DD9-CC94-4118-81D5-54851E7B6816}"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804C7E-1DEA-4F51-AF0F-FE66D39C59D8}" type="slidenum">
              <a:rPr lang="en-US" smtClean="0"/>
              <a:t>‹#›</a:t>
            </a:fld>
            <a:endParaRPr lang="en-US"/>
          </a:p>
        </p:txBody>
      </p:sp>
    </p:spTree>
    <p:extLst>
      <p:ext uri="{BB962C8B-B14F-4D97-AF65-F5344CB8AC3E}">
        <p14:creationId xmlns:p14="http://schemas.microsoft.com/office/powerpoint/2010/main" val="2297262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88065" y="395833"/>
            <a:ext cx="8848024" cy="1888451"/>
          </a:xfrm>
        </p:spPr>
        <p:txBody>
          <a:bodyPr tIns="0" bIns="0"/>
          <a:lstStyle/>
          <a:p>
            <a:r>
              <a:rPr lang="en-US" dirty="0"/>
              <a:t>Click to edit Master title style</a:t>
            </a:r>
          </a:p>
        </p:txBody>
      </p:sp>
      <p:sp>
        <p:nvSpPr>
          <p:cNvPr id="3" name="Content Placeholder 2"/>
          <p:cNvSpPr>
            <a:spLocks noGrp="1"/>
          </p:cNvSpPr>
          <p:nvPr>
            <p:ph idx="1"/>
          </p:nvPr>
        </p:nvSpPr>
        <p:spPr>
          <a:xfrm>
            <a:off x="1888068" y="2815391"/>
            <a:ext cx="8848021" cy="3756548"/>
          </a:xfrm>
        </p:spPr>
        <p:txBody>
          <a:bodyPr/>
          <a:lstStyle>
            <a:lvl1pPr>
              <a:lnSpc>
                <a:spcPct val="90000"/>
              </a:lnSpc>
              <a:defRPr>
                <a:solidFill>
                  <a:srgbClr val="93C2D7"/>
                </a:solidFill>
              </a:defRPr>
            </a:lvl1pPr>
            <a:lvl2pPr>
              <a:lnSpc>
                <a:spcPct val="90000"/>
              </a:lnSpc>
              <a:defRPr sz="2667">
                <a:solidFill>
                  <a:srgbClr val="93C2D7"/>
                </a:solidFill>
                <a:latin typeface="Arial"/>
                <a:cs typeface="Arial"/>
              </a:defRPr>
            </a:lvl2pPr>
            <a:lvl3pPr>
              <a:lnSpc>
                <a:spcPct val="90000"/>
              </a:lnSpc>
              <a:defRPr>
                <a:solidFill>
                  <a:srgbClr val="93C2D7"/>
                </a:solidFill>
              </a:defRPr>
            </a:lvl3pPr>
            <a:lvl4pPr>
              <a:lnSpc>
                <a:spcPct val="90000"/>
              </a:lnSpc>
              <a:defRPr/>
            </a:lvl4pPr>
            <a:lvl5pPr>
              <a:lnSpc>
                <a:spcPct val="9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0"/>
          </p:nvPr>
        </p:nvSpPr>
        <p:spPr>
          <a:xfrm>
            <a:off x="1888067" y="2282647"/>
            <a:ext cx="8848023" cy="457200"/>
          </a:xfrm>
        </p:spPr>
        <p:txBody>
          <a:bodyPr tIns="0" bIns="0" anchor="t"/>
          <a:lstStyle>
            <a:lvl1pPr>
              <a:defRPr b="1">
                <a:solidFill>
                  <a:srgbClr val="FCB614"/>
                </a:solidFill>
              </a:defRPr>
            </a:lvl1pPr>
          </a:lstStyle>
          <a:p>
            <a:pPr lvl="0"/>
            <a:r>
              <a:rPr lang="en-US" dirty="0"/>
              <a:t>Click to edit Master text styles</a:t>
            </a:r>
          </a:p>
        </p:txBody>
      </p:sp>
    </p:spTree>
    <p:extLst>
      <p:ext uri="{BB962C8B-B14F-4D97-AF65-F5344CB8AC3E}">
        <p14:creationId xmlns:p14="http://schemas.microsoft.com/office/powerpoint/2010/main" val="10437075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6F2DD9-CC94-4118-81D5-54851E7B6816}" type="datetimeFigureOut">
              <a:rPr lang="en-US" smtClean="0"/>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804C7E-1DEA-4F51-AF0F-FE66D39C59D8}" type="slidenum">
              <a:rPr lang="en-US" smtClean="0"/>
              <a:t>‹#›</a:t>
            </a:fld>
            <a:endParaRPr lang="en-US"/>
          </a:p>
        </p:txBody>
      </p:sp>
    </p:spTree>
    <p:extLst>
      <p:ext uri="{BB962C8B-B14F-4D97-AF65-F5344CB8AC3E}">
        <p14:creationId xmlns:p14="http://schemas.microsoft.com/office/powerpoint/2010/main" val="2089802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88065" y="395832"/>
            <a:ext cx="8848024" cy="1888451"/>
          </a:xfrm>
        </p:spPr>
        <p:txBody>
          <a:bodyPr tIns="0" bIns="0"/>
          <a:lstStyle/>
          <a:p>
            <a:r>
              <a:rPr lang="en-US" dirty="0"/>
              <a:t>Click to edit Master title style</a:t>
            </a:r>
          </a:p>
        </p:txBody>
      </p:sp>
      <p:sp>
        <p:nvSpPr>
          <p:cNvPr id="3" name="Content Placeholder 2"/>
          <p:cNvSpPr>
            <a:spLocks noGrp="1"/>
          </p:cNvSpPr>
          <p:nvPr>
            <p:ph idx="1"/>
          </p:nvPr>
        </p:nvSpPr>
        <p:spPr>
          <a:xfrm>
            <a:off x="1888067" y="2815391"/>
            <a:ext cx="8848021" cy="3756548"/>
          </a:xfrm>
        </p:spPr>
        <p:txBody>
          <a:bodyPr/>
          <a:lstStyle>
            <a:lvl1pPr>
              <a:lnSpc>
                <a:spcPct val="90000"/>
              </a:lnSpc>
              <a:defRPr>
                <a:solidFill>
                  <a:srgbClr val="93C2D7"/>
                </a:solidFill>
              </a:defRPr>
            </a:lvl1pPr>
            <a:lvl2pPr>
              <a:lnSpc>
                <a:spcPct val="90000"/>
              </a:lnSpc>
              <a:defRPr sz="2667">
                <a:solidFill>
                  <a:srgbClr val="93C2D7"/>
                </a:solidFill>
                <a:latin typeface="Arial"/>
                <a:cs typeface="Arial"/>
              </a:defRPr>
            </a:lvl2pPr>
            <a:lvl3pPr>
              <a:lnSpc>
                <a:spcPct val="90000"/>
              </a:lnSpc>
              <a:defRPr>
                <a:solidFill>
                  <a:srgbClr val="93C2D7"/>
                </a:solidFill>
              </a:defRPr>
            </a:lvl3pPr>
            <a:lvl4pPr>
              <a:lnSpc>
                <a:spcPct val="90000"/>
              </a:lnSpc>
              <a:defRPr/>
            </a:lvl4pPr>
            <a:lvl5pPr>
              <a:lnSpc>
                <a:spcPct val="9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0"/>
          </p:nvPr>
        </p:nvSpPr>
        <p:spPr>
          <a:xfrm>
            <a:off x="1888066" y="2282647"/>
            <a:ext cx="8848023" cy="457200"/>
          </a:xfrm>
        </p:spPr>
        <p:txBody>
          <a:bodyPr tIns="0" bIns="0" anchor="t"/>
          <a:lstStyle>
            <a:lvl1pPr>
              <a:defRPr b="1">
                <a:solidFill>
                  <a:srgbClr val="FCB614"/>
                </a:solidFill>
              </a:defRPr>
            </a:lvl1pPr>
          </a:lstStyle>
          <a:p>
            <a:pPr lvl="0"/>
            <a:r>
              <a:rPr lang="en-US" dirty="0"/>
              <a:t>Click to edit Master text styles</a:t>
            </a:r>
          </a:p>
        </p:txBody>
      </p:sp>
    </p:spTree>
    <p:extLst>
      <p:ext uri="{BB962C8B-B14F-4D97-AF65-F5344CB8AC3E}">
        <p14:creationId xmlns:p14="http://schemas.microsoft.com/office/powerpoint/2010/main" val="993917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88064" y="337120"/>
            <a:ext cx="8745531" cy="1945529"/>
          </a:xfrm>
        </p:spPr>
        <p:txBody>
          <a:bodyPr tIns="0" bIns="0" anchor="b"/>
          <a:lstStyle>
            <a:lvl1pPr algn="l">
              <a:defRPr sz="7200" b="1" cap="none"/>
            </a:lvl1pPr>
          </a:lstStyle>
          <a:p>
            <a:r>
              <a:rPr lang="en-US" dirty="0"/>
              <a:t>Click to edit Master title style</a:t>
            </a:r>
          </a:p>
        </p:txBody>
      </p:sp>
      <p:sp>
        <p:nvSpPr>
          <p:cNvPr id="3" name="Text Placeholder 2"/>
          <p:cNvSpPr>
            <a:spLocks noGrp="1"/>
          </p:cNvSpPr>
          <p:nvPr>
            <p:ph type="body" idx="1"/>
          </p:nvPr>
        </p:nvSpPr>
        <p:spPr>
          <a:xfrm>
            <a:off x="1888064" y="2818246"/>
            <a:ext cx="8745531" cy="3118100"/>
          </a:xfrm>
        </p:spPr>
        <p:txBody>
          <a:bodyPr anchor="t"/>
          <a:lstStyle>
            <a:lvl1pPr marL="0" indent="0">
              <a:buNone/>
              <a:defRPr sz="2667" b="0">
                <a:solidFill>
                  <a:srgbClr val="93C2D7"/>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1888064" y="5936346"/>
            <a:ext cx="1724731" cy="365125"/>
          </a:xfrm>
          <a:prstGeom prst="rect">
            <a:avLst/>
          </a:prstGeom>
        </p:spPr>
        <p:txBody>
          <a:bodyPr/>
          <a:lstStyle>
            <a:lvl1pPr>
              <a:defRPr>
                <a:solidFill>
                  <a:srgbClr val="989EA3"/>
                </a:solidFill>
              </a:defRPr>
            </a:lvl1pPr>
          </a:lstStyle>
          <a:p>
            <a:fld id="{A3F11EEC-60B6-DF4B-A821-B910872C5F64}" type="datetimeFigureOut">
              <a:rPr lang="en-US" smtClean="0"/>
              <a:pPr/>
              <a:t>9/13/2023</a:t>
            </a:fld>
            <a:endParaRPr lang="en-US" dirty="0"/>
          </a:p>
        </p:txBody>
      </p:sp>
      <p:sp>
        <p:nvSpPr>
          <p:cNvPr id="5" name="Footer Placeholder 4"/>
          <p:cNvSpPr>
            <a:spLocks noGrp="1"/>
          </p:cNvSpPr>
          <p:nvPr>
            <p:ph type="ftr" sz="quarter" idx="11"/>
          </p:nvPr>
        </p:nvSpPr>
        <p:spPr>
          <a:xfrm>
            <a:off x="3612795" y="5936346"/>
            <a:ext cx="5337884" cy="365125"/>
          </a:xfrm>
          <a:prstGeom prst="rect">
            <a:avLst/>
          </a:prstGeom>
        </p:spPr>
        <p:txBody>
          <a:bodyPr/>
          <a:lstStyle>
            <a:lvl1pPr algn="ctr">
              <a:defRPr>
                <a:solidFill>
                  <a:srgbClr val="989EA3"/>
                </a:solidFill>
              </a:defRPr>
            </a:lvl1pPr>
          </a:lstStyle>
          <a:p>
            <a:endParaRPr lang="en-US" dirty="0"/>
          </a:p>
        </p:txBody>
      </p:sp>
      <p:sp>
        <p:nvSpPr>
          <p:cNvPr id="6" name="Slide Number Placeholder 5"/>
          <p:cNvSpPr>
            <a:spLocks noGrp="1"/>
          </p:cNvSpPr>
          <p:nvPr>
            <p:ph type="sldNum" sz="quarter" idx="12"/>
          </p:nvPr>
        </p:nvSpPr>
        <p:spPr>
          <a:xfrm>
            <a:off x="8950679" y="5936346"/>
            <a:ext cx="1682916"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dirty="0"/>
          </a:p>
        </p:txBody>
      </p:sp>
      <p:sp>
        <p:nvSpPr>
          <p:cNvPr id="7" name="Content Placeholder 7"/>
          <p:cNvSpPr>
            <a:spLocks noGrp="1"/>
          </p:cNvSpPr>
          <p:nvPr>
            <p:ph sz="quarter" idx="13"/>
          </p:nvPr>
        </p:nvSpPr>
        <p:spPr>
          <a:xfrm>
            <a:off x="1888066" y="2282647"/>
            <a:ext cx="8745529" cy="457200"/>
          </a:xfrm>
        </p:spPr>
        <p:txBody>
          <a:bodyPr tIns="0" bIns="0" anchor="t"/>
          <a:lstStyle>
            <a:lvl1pPr>
              <a:defRPr b="1">
                <a:solidFill>
                  <a:srgbClr val="FCB614"/>
                </a:solidFill>
              </a:defRPr>
            </a:lvl1pPr>
          </a:lstStyle>
          <a:p>
            <a:pPr lvl="0"/>
            <a:r>
              <a:rPr lang="en-US" dirty="0"/>
              <a:t>Click to edit Master text styles</a:t>
            </a:r>
          </a:p>
        </p:txBody>
      </p:sp>
    </p:spTree>
    <p:extLst>
      <p:ext uri="{BB962C8B-B14F-4D97-AF65-F5344CB8AC3E}">
        <p14:creationId xmlns:p14="http://schemas.microsoft.com/office/powerpoint/2010/main" val="4205244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888066" y="395832"/>
            <a:ext cx="8878083" cy="1888451"/>
          </a:xfrm>
        </p:spPr>
        <p:txBody>
          <a:bodyPr tIns="0" bIns="0"/>
          <a:lstStyle/>
          <a:p>
            <a:r>
              <a:rPr lang="en-US" dirty="0"/>
              <a:t>Click to edit Master title style</a:t>
            </a:r>
          </a:p>
        </p:txBody>
      </p:sp>
      <p:sp>
        <p:nvSpPr>
          <p:cNvPr id="3" name="Text Placeholder 2"/>
          <p:cNvSpPr>
            <a:spLocks noGrp="1"/>
          </p:cNvSpPr>
          <p:nvPr>
            <p:ph type="body" idx="1"/>
          </p:nvPr>
        </p:nvSpPr>
        <p:spPr>
          <a:xfrm>
            <a:off x="1888068" y="2818246"/>
            <a:ext cx="4265185" cy="3118100"/>
          </a:xfrm>
        </p:spPr>
        <p:txBody>
          <a:bodyPr anchor="t"/>
          <a:lstStyle>
            <a:lvl1pPr marL="0" indent="0">
              <a:buNone/>
              <a:defRPr sz="2667" b="0">
                <a:solidFill>
                  <a:srgbClr val="93C2D7"/>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4" name="Content Placeholder 7"/>
          <p:cNvSpPr>
            <a:spLocks noGrp="1"/>
          </p:cNvSpPr>
          <p:nvPr>
            <p:ph sz="quarter" idx="13"/>
          </p:nvPr>
        </p:nvSpPr>
        <p:spPr>
          <a:xfrm>
            <a:off x="1888067" y="2282647"/>
            <a:ext cx="8321187" cy="457200"/>
          </a:xfrm>
        </p:spPr>
        <p:txBody>
          <a:bodyPr tIns="0" bIns="0" anchor="t"/>
          <a:lstStyle>
            <a:lvl1pPr>
              <a:defRPr b="1">
                <a:solidFill>
                  <a:srgbClr val="FCB614"/>
                </a:solidFill>
              </a:defRPr>
            </a:lvl1pPr>
          </a:lstStyle>
          <a:p>
            <a:pPr lvl="0"/>
            <a:r>
              <a:rPr lang="en-US" dirty="0"/>
              <a:t>Click to edit Master text styles</a:t>
            </a:r>
          </a:p>
        </p:txBody>
      </p:sp>
      <p:sp>
        <p:nvSpPr>
          <p:cNvPr id="5" name="Text Placeholder 2"/>
          <p:cNvSpPr>
            <a:spLocks noGrp="1"/>
          </p:cNvSpPr>
          <p:nvPr>
            <p:ph type="body" idx="14"/>
          </p:nvPr>
        </p:nvSpPr>
        <p:spPr>
          <a:xfrm>
            <a:off x="6495615" y="2825387"/>
            <a:ext cx="4270535" cy="3118100"/>
          </a:xfrm>
        </p:spPr>
        <p:txBody>
          <a:bodyPr anchor="t"/>
          <a:lstStyle>
            <a:lvl1pPr marL="0" indent="0">
              <a:buNone/>
              <a:defRPr sz="2667" b="0">
                <a:solidFill>
                  <a:srgbClr val="93C2D7"/>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773656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888068" y="395832"/>
            <a:ext cx="8944029" cy="1888451"/>
          </a:xfrm>
        </p:spPr>
        <p:txBody>
          <a:bodyPr/>
          <a:lstStyle/>
          <a:p>
            <a:r>
              <a:rPr lang="en-US" dirty="0"/>
              <a:t>Click to edit Master title style</a:t>
            </a:r>
          </a:p>
        </p:txBody>
      </p:sp>
      <p:sp>
        <p:nvSpPr>
          <p:cNvPr id="3" name="Text Placeholder 2"/>
          <p:cNvSpPr>
            <a:spLocks noGrp="1"/>
          </p:cNvSpPr>
          <p:nvPr>
            <p:ph type="body" idx="1"/>
          </p:nvPr>
        </p:nvSpPr>
        <p:spPr>
          <a:xfrm>
            <a:off x="1888068" y="2818246"/>
            <a:ext cx="4265187" cy="2959801"/>
          </a:xfrm>
        </p:spPr>
        <p:txBody>
          <a:bodyPr anchor="t"/>
          <a:lstStyle>
            <a:lvl1pPr marL="0" indent="0">
              <a:buNone/>
              <a:defRPr sz="2667" b="0">
                <a:solidFill>
                  <a:srgbClr val="93C2D7"/>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4" name="Content Placeholder 7"/>
          <p:cNvSpPr>
            <a:spLocks noGrp="1"/>
          </p:cNvSpPr>
          <p:nvPr>
            <p:ph sz="quarter" idx="13"/>
          </p:nvPr>
        </p:nvSpPr>
        <p:spPr>
          <a:xfrm>
            <a:off x="1888067" y="2282647"/>
            <a:ext cx="8944029" cy="457200"/>
          </a:xfrm>
        </p:spPr>
        <p:txBody>
          <a:bodyPr tIns="0" bIns="0" anchor="t"/>
          <a:lstStyle>
            <a:lvl1pPr>
              <a:defRPr b="1">
                <a:solidFill>
                  <a:srgbClr val="FCB614"/>
                </a:solidFill>
              </a:defRPr>
            </a:lvl1pPr>
          </a:lstStyle>
          <a:p>
            <a:pPr lvl="0"/>
            <a:r>
              <a:rPr lang="en-US" dirty="0"/>
              <a:t>Click to edit Master text styles</a:t>
            </a:r>
          </a:p>
        </p:txBody>
      </p:sp>
      <p:sp>
        <p:nvSpPr>
          <p:cNvPr id="5" name="Text Placeholder 2"/>
          <p:cNvSpPr>
            <a:spLocks noGrp="1"/>
          </p:cNvSpPr>
          <p:nvPr>
            <p:ph type="body" idx="14"/>
          </p:nvPr>
        </p:nvSpPr>
        <p:spPr>
          <a:xfrm>
            <a:off x="6569638" y="2825388"/>
            <a:ext cx="4262457" cy="2952659"/>
          </a:xfrm>
        </p:spPr>
        <p:txBody>
          <a:bodyPr anchor="t"/>
          <a:lstStyle>
            <a:lvl1pPr marL="0" indent="0">
              <a:buNone/>
              <a:defRPr sz="2667" b="0">
                <a:solidFill>
                  <a:srgbClr val="93C2D7"/>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6" name="Date Placeholder 3"/>
          <p:cNvSpPr>
            <a:spLocks noGrp="1"/>
          </p:cNvSpPr>
          <p:nvPr>
            <p:ph type="dt" sz="half" idx="10"/>
          </p:nvPr>
        </p:nvSpPr>
        <p:spPr>
          <a:xfrm>
            <a:off x="1888067" y="5936346"/>
            <a:ext cx="1724731" cy="365125"/>
          </a:xfrm>
          <a:prstGeom prst="rect">
            <a:avLst/>
          </a:prstGeom>
        </p:spPr>
        <p:txBody>
          <a:bodyPr/>
          <a:lstStyle>
            <a:lvl1pPr>
              <a:defRPr>
                <a:solidFill>
                  <a:srgbClr val="989EA3"/>
                </a:solidFill>
              </a:defRPr>
            </a:lvl1pPr>
          </a:lstStyle>
          <a:p>
            <a:fld id="{A3F11EEC-60B6-DF4B-A821-B910872C5F64}" type="datetimeFigureOut">
              <a:rPr lang="en-US" smtClean="0"/>
              <a:pPr/>
              <a:t>9/13/2023</a:t>
            </a:fld>
            <a:endParaRPr lang="en-US" dirty="0"/>
          </a:p>
        </p:txBody>
      </p:sp>
      <p:sp>
        <p:nvSpPr>
          <p:cNvPr id="7" name="Footer Placeholder 4"/>
          <p:cNvSpPr>
            <a:spLocks noGrp="1"/>
          </p:cNvSpPr>
          <p:nvPr>
            <p:ph type="ftr" sz="quarter" idx="11"/>
          </p:nvPr>
        </p:nvSpPr>
        <p:spPr>
          <a:xfrm>
            <a:off x="3612798" y="5936346"/>
            <a:ext cx="5536381" cy="365125"/>
          </a:xfrm>
          <a:prstGeom prst="rect">
            <a:avLst/>
          </a:prstGeom>
        </p:spPr>
        <p:txBody>
          <a:bodyPr/>
          <a:lstStyle>
            <a:lvl1pPr algn="ctr">
              <a:defRPr>
                <a:solidFill>
                  <a:srgbClr val="989EA3"/>
                </a:solidFill>
              </a:defRPr>
            </a:lvl1pPr>
          </a:lstStyle>
          <a:p>
            <a:endParaRPr lang="en-US" dirty="0"/>
          </a:p>
        </p:txBody>
      </p:sp>
      <p:sp>
        <p:nvSpPr>
          <p:cNvPr id="8" name="Slide Number Placeholder 5"/>
          <p:cNvSpPr>
            <a:spLocks noGrp="1"/>
          </p:cNvSpPr>
          <p:nvPr>
            <p:ph type="sldNum" sz="quarter" idx="12"/>
          </p:nvPr>
        </p:nvSpPr>
        <p:spPr>
          <a:xfrm>
            <a:off x="9149179" y="5936346"/>
            <a:ext cx="1682916"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dirty="0"/>
          </a:p>
        </p:txBody>
      </p:sp>
    </p:spTree>
    <p:extLst>
      <p:ext uri="{BB962C8B-B14F-4D97-AF65-F5344CB8AC3E}">
        <p14:creationId xmlns:p14="http://schemas.microsoft.com/office/powerpoint/2010/main" val="3592029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UNM12926_PPT_Light_Wide_10.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18421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88065" y="394196"/>
            <a:ext cx="8888104" cy="1888451"/>
          </a:xfrm>
        </p:spPr>
        <p:txBody>
          <a:bodyPr tIns="0" bIns="0"/>
          <a:lstStyle>
            <a:lvl1pPr>
              <a:defRPr>
                <a:solidFill>
                  <a:srgbClr val="129DBF"/>
                </a:solidFill>
              </a:defRPr>
            </a:lvl1pPr>
          </a:lstStyle>
          <a:p>
            <a:r>
              <a:rPr lang="en-US" dirty="0"/>
              <a:t>Click to edit Master title style</a:t>
            </a:r>
          </a:p>
        </p:txBody>
      </p:sp>
      <p:sp>
        <p:nvSpPr>
          <p:cNvPr id="3" name="Content Placeholder 2"/>
          <p:cNvSpPr>
            <a:spLocks noGrp="1"/>
          </p:cNvSpPr>
          <p:nvPr>
            <p:ph idx="1"/>
          </p:nvPr>
        </p:nvSpPr>
        <p:spPr>
          <a:xfrm>
            <a:off x="1888066" y="2813755"/>
            <a:ext cx="8888103" cy="3756548"/>
          </a:xfrm>
        </p:spPr>
        <p:txBody>
          <a:bodyPr/>
          <a:lstStyle>
            <a:lvl1pPr>
              <a:lnSpc>
                <a:spcPct val="90000"/>
              </a:lnSpc>
              <a:defRPr>
                <a:solidFill>
                  <a:srgbClr val="93C2D7"/>
                </a:solidFill>
              </a:defRPr>
            </a:lvl1pPr>
            <a:lvl2pPr>
              <a:lnSpc>
                <a:spcPct val="90000"/>
              </a:lnSpc>
              <a:defRPr sz="2667">
                <a:latin typeface="Arial"/>
                <a:cs typeface="Arial"/>
              </a:defRPr>
            </a:lvl2pPr>
            <a:lvl3pPr>
              <a:lnSpc>
                <a:spcPct val="90000"/>
              </a:lnSpc>
              <a:defRPr/>
            </a:lvl3pPr>
            <a:lvl4pPr>
              <a:lnSpc>
                <a:spcPct val="90000"/>
              </a:lnSpc>
              <a:defRPr/>
            </a:lvl4pPr>
            <a:lvl5pPr>
              <a:lnSpc>
                <a:spcPct val="9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0"/>
          </p:nvPr>
        </p:nvSpPr>
        <p:spPr>
          <a:xfrm>
            <a:off x="1888067" y="2281011"/>
            <a:ext cx="8888103" cy="457200"/>
          </a:xfrm>
        </p:spPr>
        <p:txBody>
          <a:bodyPr tIns="0" bIns="0" anchor="t"/>
          <a:lstStyle>
            <a:lvl1pPr>
              <a:defRPr b="1">
                <a:solidFill>
                  <a:srgbClr val="FCB614"/>
                </a:solidFill>
              </a:defRPr>
            </a:lvl1pPr>
          </a:lstStyle>
          <a:p>
            <a:pPr lvl="0"/>
            <a:r>
              <a:rPr lang="en-US" dirty="0"/>
              <a:t>Click to edit Master text styles</a:t>
            </a:r>
          </a:p>
        </p:txBody>
      </p:sp>
    </p:spTree>
    <p:extLst>
      <p:ext uri="{BB962C8B-B14F-4D97-AF65-F5344CB8AC3E}">
        <p14:creationId xmlns:p14="http://schemas.microsoft.com/office/powerpoint/2010/main" val="2501309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88067" y="337120"/>
            <a:ext cx="8795628" cy="1945529"/>
          </a:xfrm>
        </p:spPr>
        <p:txBody>
          <a:bodyPr tIns="0" bIns="0" anchor="b"/>
          <a:lstStyle>
            <a:lvl1pPr algn="l">
              <a:defRPr sz="7200" b="1" cap="none"/>
            </a:lvl1pPr>
          </a:lstStyle>
          <a:p>
            <a:r>
              <a:rPr lang="en-US" dirty="0"/>
              <a:t>Click to edit Master title style</a:t>
            </a:r>
          </a:p>
        </p:txBody>
      </p:sp>
      <p:sp>
        <p:nvSpPr>
          <p:cNvPr id="3" name="Text Placeholder 2"/>
          <p:cNvSpPr>
            <a:spLocks noGrp="1"/>
          </p:cNvSpPr>
          <p:nvPr>
            <p:ph type="body" idx="1"/>
          </p:nvPr>
        </p:nvSpPr>
        <p:spPr>
          <a:xfrm>
            <a:off x="1888066" y="2818246"/>
            <a:ext cx="8795628" cy="3118100"/>
          </a:xfrm>
        </p:spPr>
        <p:txBody>
          <a:bodyPr anchor="t"/>
          <a:lstStyle>
            <a:lvl1pPr marL="0" indent="0">
              <a:buNone/>
              <a:defRPr sz="2667" b="0">
                <a:solidFill>
                  <a:srgbClr val="93C2D7"/>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1888065" y="5936346"/>
            <a:ext cx="1724731" cy="365125"/>
          </a:xfrm>
          <a:prstGeom prst="rect">
            <a:avLst/>
          </a:prstGeom>
        </p:spPr>
        <p:txBody>
          <a:bodyPr/>
          <a:lstStyle>
            <a:lvl1pPr>
              <a:defRPr>
                <a:solidFill>
                  <a:srgbClr val="989EA3"/>
                </a:solidFill>
              </a:defRPr>
            </a:lvl1pPr>
          </a:lstStyle>
          <a:p>
            <a:fld id="{A3F11EEC-60B6-DF4B-A821-B910872C5F64}" type="datetimeFigureOut">
              <a:rPr lang="en-US" smtClean="0"/>
              <a:pPr/>
              <a:t>9/13/2023</a:t>
            </a:fld>
            <a:endParaRPr lang="en-US" dirty="0"/>
          </a:p>
        </p:txBody>
      </p:sp>
      <p:sp>
        <p:nvSpPr>
          <p:cNvPr id="5" name="Footer Placeholder 4"/>
          <p:cNvSpPr>
            <a:spLocks noGrp="1"/>
          </p:cNvSpPr>
          <p:nvPr>
            <p:ph type="ftr" sz="quarter" idx="11"/>
          </p:nvPr>
        </p:nvSpPr>
        <p:spPr>
          <a:xfrm>
            <a:off x="3612795" y="5936346"/>
            <a:ext cx="5387983" cy="365125"/>
          </a:xfrm>
          <a:prstGeom prst="rect">
            <a:avLst/>
          </a:prstGeom>
        </p:spPr>
        <p:txBody>
          <a:bodyPr/>
          <a:lstStyle>
            <a:lvl1pPr algn="ctr">
              <a:defRPr>
                <a:solidFill>
                  <a:srgbClr val="989EA3"/>
                </a:solidFill>
              </a:defRPr>
            </a:lvl1pPr>
          </a:lstStyle>
          <a:p>
            <a:endParaRPr lang="en-US" dirty="0"/>
          </a:p>
        </p:txBody>
      </p:sp>
      <p:sp>
        <p:nvSpPr>
          <p:cNvPr id="6" name="Slide Number Placeholder 5"/>
          <p:cNvSpPr>
            <a:spLocks noGrp="1"/>
          </p:cNvSpPr>
          <p:nvPr>
            <p:ph type="sldNum" sz="quarter" idx="12"/>
          </p:nvPr>
        </p:nvSpPr>
        <p:spPr>
          <a:xfrm>
            <a:off x="9000779" y="5936346"/>
            <a:ext cx="1682916"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dirty="0"/>
          </a:p>
        </p:txBody>
      </p:sp>
      <p:sp>
        <p:nvSpPr>
          <p:cNvPr id="7" name="Content Placeholder 7"/>
          <p:cNvSpPr>
            <a:spLocks noGrp="1"/>
          </p:cNvSpPr>
          <p:nvPr>
            <p:ph sz="quarter" idx="13"/>
          </p:nvPr>
        </p:nvSpPr>
        <p:spPr>
          <a:xfrm>
            <a:off x="1888066" y="2282647"/>
            <a:ext cx="8795628" cy="457200"/>
          </a:xfrm>
        </p:spPr>
        <p:txBody>
          <a:bodyPr tIns="0" bIns="0" anchor="t"/>
          <a:lstStyle>
            <a:lvl1pPr>
              <a:defRPr b="1">
                <a:solidFill>
                  <a:srgbClr val="FCB614"/>
                </a:solidFill>
              </a:defRPr>
            </a:lvl1pPr>
          </a:lstStyle>
          <a:p>
            <a:pPr lvl="0"/>
            <a:r>
              <a:rPr lang="en-US" dirty="0"/>
              <a:t>Click to edit Master text styles</a:t>
            </a:r>
          </a:p>
        </p:txBody>
      </p:sp>
    </p:spTree>
    <p:extLst>
      <p:ext uri="{BB962C8B-B14F-4D97-AF65-F5344CB8AC3E}">
        <p14:creationId xmlns:p14="http://schemas.microsoft.com/office/powerpoint/2010/main" val="1749355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888068" y="395832"/>
            <a:ext cx="8858041" cy="1888451"/>
          </a:xfrm>
        </p:spPr>
        <p:txBody>
          <a:bodyPr tIns="0" bIns="0"/>
          <a:lstStyle/>
          <a:p>
            <a:r>
              <a:rPr lang="en-US" dirty="0"/>
              <a:t>Click to edit Master title style</a:t>
            </a:r>
          </a:p>
        </p:txBody>
      </p:sp>
      <p:sp>
        <p:nvSpPr>
          <p:cNvPr id="3" name="Text Placeholder 2"/>
          <p:cNvSpPr>
            <a:spLocks noGrp="1"/>
          </p:cNvSpPr>
          <p:nvPr>
            <p:ph type="body" idx="1"/>
          </p:nvPr>
        </p:nvSpPr>
        <p:spPr>
          <a:xfrm>
            <a:off x="1888068" y="2818246"/>
            <a:ext cx="4265187" cy="3118100"/>
          </a:xfrm>
        </p:spPr>
        <p:txBody>
          <a:bodyPr anchor="t"/>
          <a:lstStyle>
            <a:lvl1pPr marL="0" indent="0">
              <a:buNone/>
              <a:defRPr sz="2667" b="0">
                <a:solidFill>
                  <a:srgbClr val="93C2D7"/>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4" name="Content Placeholder 7"/>
          <p:cNvSpPr>
            <a:spLocks noGrp="1"/>
          </p:cNvSpPr>
          <p:nvPr>
            <p:ph sz="quarter" idx="13"/>
          </p:nvPr>
        </p:nvSpPr>
        <p:spPr>
          <a:xfrm>
            <a:off x="1888067" y="2282647"/>
            <a:ext cx="8858043" cy="457200"/>
          </a:xfrm>
        </p:spPr>
        <p:txBody>
          <a:bodyPr tIns="0" bIns="0" anchor="t"/>
          <a:lstStyle>
            <a:lvl1pPr>
              <a:defRPr b="1">
                <a:solidFill>
                  <a:srgbClr val="FCB614"/>
                </a:solidFill>
              </a:defRPr>
            </a:lvl1pPr>
          </a:lstStyle>
          <a:p>
            <a:pPr lvl="0"/>
            <a:r>
              <a:rPr lang="en-US" dirty="0"/>
              <a:t>Click to edit Master text styles</a:t>
            </a:r>
          </a:p>
        </p:txBody>
      </p:sp>
      <p:sp>
        <p:nvSpPr>
          <p:cNvPr id="5" name="Text Placeholder 2"/>
          <p:cNvSpPr>
            <a:spLocks noGrp="1"/>
          </p:cNvSpPr>
          <p:nvPr>
            <p:ph type="body" idx="14"/>
          </p:nvPr>
        </p:nvSpPr>
        <p:spPr>
          <a:xfrm>
            <a:off x="6486361" y="2825387"/>
            <a:ext cx="4259747" cy="3118100"/>
          </a:xfrm>
        </p:spPr>
        <p:txBody>
          <a:bodyPr anchor="t"/>
          <a:lstStyle>
            <a:lvl1pPr marL="0" indent="0">
              <a:buNone/>
              <a:defRPr sz="2667" b="0">
                <a:solidFill>
                  <a:srgbClr val="93C2D7"/>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141178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UNM12926_PPT_Light_Wide_9.jp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1888066" y="395832"/>
            <a:ext cx="8878849" cy="1888451"/>
          </a:xfrm>
          <a:prstGeom prst="rect">
            <a:avLst/>
          </a:prstGeom>
        </p:spPr>
        <p:txBody>
          <a:bodyPr vert="horz" lIns="91440" tIns="0" rIns="91440" bIns="0" rtlCol="0" anchor="b">
            <a:noAutofit/>
          </a:bodyPr>
          <a:lstStyle/>
          <a:p>
            <a:r>
              <a:rPr lang="en-US" dirty="0"/>
              <a:t>Headline</a:t>
            </a:r>
          </a:p>
        </p:txBody>
      </p:sp>
      <p:sp>
        <p:nvSpPr>
          <p:cNvPr id="3" name="Text Placeholder 2"/>
          <p:cNvSpPr>
            <a:spLocks noGrp="1"/>
          </p:cNvSpPr>
          <p:nvPr>
            <p:ph type="body" idx="1"/>
          </p:nvPr>
        </p:nvSpPr>
        <p:spPr>
          <a:xfrm>
            <a:off x="1888067" y="2815391"/>
            <a:ext cx="8878847" cy="375654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916778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2" r:id="rId11"/>
    <p:sldLayoutId id="2147483673" r:id="rId12"/>
    <p:sldLayoutId id="2147483674" r:id="rId13"/>
  </p:sldLayoutIdLst>
  <p:txStyles>
    <p:titleStyle>
      <a:lvl1pPr algn="l" defTabSz="609585" rtl="0" eaLnBrk="1" latinLnBrk="0" hangingPunct="1">
        <a:lnSpc>
          <a:spcPct val="90000"/>
        </a:lnSpc>
        <a:spcBef>
          <a:spcPct val="0"/>
        </a:spcBef>
        <a:buNone/>
        <a:defRPr sz="7200" b="1" i="0" kern="1200" baseline="0">
          <a:solidFill>
            <a:srgbClr val="129DBF"/>
          </a:solidFill>
          <a:latin typeface="Arial"/>
          <a:ea typeface="+mj-ea"/>
          <a:cs typeface="Arial"/>
        </a:defRPr>
      </a:lvl1pPr>
    </p:titleStyle>
    <p:bodyStyle>
      <a:lvl1pPr marL="0" indent="0" algn="l" defTabSz="609585" rtl="0" eaLnBrk="1" latinLnBrk="0" hangingPunct="1">
        <a:lnSpc>
          <a:spcPct val="90000"/>
        </a:lnSpc>
        <a:spcBef>
          <a:spcPct val="20000"/>
        </a:spcBef>
        <a:buFontTx/>
        <a:buNone/>
        <a:defRPr sz="2667" kern="1200">
          <a:solidFill>
            <a:srgbClr val="FCB614"/>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rgbClr val="93C2D7"/>
          </a:solidFill>
          <a:latin typeface="Arial"/>
          <a:ea typeface="+mn-ea"/>
          <a:cs typeface="Arial"/>
        </a:defRPr>
      </a:lvl2pPr>
      <a:lvl3pPr marL="1523962" indent="-304792" algn="l" defTabSz="609585" rtl="0" eaLnBrk="1" latinLnBrk="0" hangingPunct="1">
        <a:lnSpc>
          <a:spcPct val="90000"/>
        </a:lnSpc>
        <a:spcBef>
          <a:spcPct val="20000"/>
        </a:spcBef>
        <a:buFont typeface="Arial"/>
        <a:buChar char="•"/>
        <a:defRPr sz="2667" kern="1200">
          <a:solidFill>
            <a:srgbClr val="93C2D7"/>
          </a:solidFill>
          <a:latin typeface="Arial"/>
          <a:ea typeface="+mn-ea"/>
          <a:cs typeface="Arial"/>
        </a:defRPr>
      </a:lvl3pPr>
      <a:lvl4pPr marL="2133547" indent="-304792" algn="l" defTabSz="609585" rtl="0" eaLnBrk="1" latinLnBrk="0" hangingPunct="1">
        <a:lnSpc>
          <a:spcPct val="90000"/>
        </a:lnSpc>
        <a:spcBef>
          <a:spcPct val="20000"/>
        </a:spcBef>
        <a:buFont typeface="Arial"/>
        <a:buChar char="–"/>
        <a:defRPr sz="2667" kern="1200">
          <a:solidFill>
            <a:srgbClr val="93C2D7"/>
          </a:solidFill>
          <a:latin typeface="Arial"/>
          <a:ea typeface="+mn-ea"/>
          <a:cs typeface="Arial"/>
        </a:defRPr>
      </a:lvl4pPr>
      <a:lvl5pPr marL="2743131" indent="-304792" algn="l" defTabSz="609585" rtl="0" eaLnBrk="1" latinLnBrk="0" hangingPunct="1">
        <a:lnSpc>
          <a:spcPct val="90000"/>
        </a:lnSpc>
        <a:spcBef>
          <a:spcPct val="20000"/>
        </a:spcBef>
        <a:buFont typeface="Arial"/>
        <a:buChar char="»"/>
        <a:defRPr sz="2667" kern="1200">
          <a:solidFill>
            <a:srgbClr val="93C2D7"/>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49378" y="1079536"/>
            <a:ext cx="10979816" cy="1790413"/>
          </a:xfrm>
        </p:spPr>
        <p:txBody>
          <a:bodyPr/>
          <a:lstStyle/>
          <a:p>
            <a:pPr algn="ctr"/>
            <a:r>
              <a:rPr lang="en-US" sz="6600" dirty="0"/>
              <a:t>Uncovering Bias in Artificial Intelligence</a:t>
            </a:r>
          </a:p>
        </p:txBody>
      </p:sp>
      <p:sp>
        <p:nvSpPr>
          <p:cNvPr id="3" name="Subtitle 2"/>
          <p:cNvSpPr>
            <a:spLocks noGrp="1"/>
          </p:cNvSpPr>
          <p:nvPr>
            <p:ph type="subTitle" idx="1"/>
          </p:nvPr>
        </p:nvSpPr>
        <p:spPr>
          <a:xfrm>
            <a:off x="1901228" y="3530851"/>
            <a:ext cx="9984006" cy="1841495"/>
          </a:xfrm>
        </p:spPr>
        <p:txBody>
          <a:bodyPr>
            <a:normAutofit/>
          </a:bodyPr>
          <a:lstStyle/>
          <a:p>
            <a:pPr algn="ctr"/>
            <a:r>
              <a:rPr lang="en-US" sz="2200" dirty="0"/>
              <a:t>John Windle MD</a:t>
            </a:r>
          </a:p>
          <a:p>
            <a:pPr algn="ctr"/>
            <a:r>
              <a:rPr lang="en-US" sz="2200" dirty="0"/>
              <a:t>Professor of Cardiovascular Medicine</a:t>
            </a:r>
          </a:p>
          <a:p>
            <a:pPr algn="ctr"/>
            <a:r>
              <a:rPr lang="en-US" sz="2200" dirty="0"/>
              <a:t>Richard and Mary Holland Distinguished Chair of Cardiovascular Science</a:t>
            </a:r>
          </a:p>
          <a:p>
            <a:pPr algn="ctr"/>
            <a:r>
              <a:rPr lang="en-US" sz="2200" dirty="0"/>
              <a:t>Founding Director of the Center for Intelligent Health Care</a:t>
            </a:r>
          </a:p>
          <a:p>
            <a:pPr algn="ctr"/>
            <a:endParaRPr lang="en-US" dirty="0"/>
          </a:p>
        </p:txBody>
      </p:sp>
    </p:spTree>
    <p:extLst>
      <p:ext uri="{BB962C8B-B14F-4D97-AF65-F5344CB8AC3E}">
        <p14:creationId xmlns:p14="http://schemas.microsoft.com/office/powerpoint/2010/main" val="15326284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839712" y="1744463"/>
            <a:ext cx="4498848" cy="4193041"/>
          </a:xfrm>
        </p:spPr>
        <p:txBody>
          <a:bodyPr>
            <a:normAutofit/>
          </a:bodyPr>
          <a:lstStyle/>
          <a:p>
            <a:pPr marL="457189" indent="-457189">
              <a:buFont typeface="Arial" panose="020B0604020202020204" pitchFamily="34" charset="0"/>
              <a:buChar char="•"/>
            </a:pPr>
            <a:r>
              <a:rPr lang="en-US" sz="2667" dirty="0">
                <a:solidFill>
                  <a:schemeClr val="tx2">
                    <a:lumMod val="40000"/>
                    <a:lumOff val="60000"/>
                  </a:schemeClr>
                </a:solidFill>
                <a:latin typeface="Arial" panose="020B0604020202020204" pitchFamily="34" charset="0"/>
                <a:cs typeface="Arial" panose="020B0604020202020204" pitchFamily="34" charset="0"/>
              </a:rPr>
              <a:t>Humans-We look for things where there is light, seeing what we have learned to see.</a:t>
            </a:r>
          </a:p>
          <a:p>
            <a:pPr marL="457189" indent="-457189">
              <a:buFont typeface="Arial" panose="020B0604020202020204" pitchFamily="34" charset="0"/>
              <a:buChar char="•"/>
            </a:pPr>
            <a:r>
              <a:rPr lang="en-US" sz="2667" dirty="0">
                <a:solidFill>
                  <a:schemeClr val="tx2">
                    <a:lumMod val="40000"/>
                    <a:lumOff val="60000"/>
                  </a:schemeClr>
                </a:solidFill>
                <a:latin typeface="Arial" panose="020B0604020202020204" pitchFamily="34" charset="0"/>
                <a:cs typeface="Arial" panose="020B0604020202020204" pitchFamily="34" charset="0"/>
              </a:rPr>
              <a:t>Statistical-We use the datasets that we have access to</a:t>
            </a:r>
          </a:p>
          <a:p>
            <a:pPr marL="457189" indent="-457189">
              <a:buFont typeface="Arial" panose="020B0604020202020204" pitchFamily="34" charset="0"/>
              <a:buChar char="•"/>
            </a:pPr>
            <a:r>
              <a:rPr lang="en-US" sz="2667" dirty="0">
                <a:solidFill>
                  <a:schemeClr val="tx2">
                    <a:lumMod val="40000"/>
                    <a:lumOff val="60000"/>
                  </a:schemeClr>
                </a:solidFill>
                <a:latin typeface="Arial" panose="020B0604020202020204" pitchFamily="34" charset="0"/>
                <a:cs typeface="Arial" panose="020B0604020202020204" pitchFamily="34" charset="0"/>
              </a:rPr>
              <a:t>Statistical-We ask questions to fit the data we are provided.</a:t>
            </a:r>
          </a:p>
        </p:txBody>
      </p:sp>
      <p:sp>
        <p:nvSpPr>
          <p:cNvPr id="3" name="TextBox 2"/>
          <p:cNvSpPr txBox="1"/>
          <p:nvPr/>
        </p:nvSpPr>
        <p:spPr>
          <a:xfrm>
            <a:off x="1994844" y="443117"/>
            <a:ext cx="8660963" cy="1015663"/>
          </a:xfrm>
          <a:prstGeom prst="rect">
            <a:avLst/>
          </a:prstGeom>
          <a:noFill/>
        </p:spPr>
        <p:txBody>
          <a:bodyPr wrap="square" rtlCol="0">
            <a:spAutoFit/>
          </a:bodyPr>
          <a:lstStyle/>
          <a:p>
            <a:r>
              <a:rPr lang="en-US" sz="6000" b="1" dirty="0">
                <a:solidFill>
                  <a:srgbClr val="129DBF"/>
                </a:solidFill>
                <a:latin typeface="Arial"/>
                <a:ea typeface="+mj-ea"/>
                <a:cs typeface="Arial"/>
              </a:rPr>
              <a:t>Bias-streetlight effect</a:t>
            </a:r>
            <a:endParaRPr lang="en-US" sz="6000" dirty="0"/>
          </a:p>
        </p:txBody>
      </p:sp>
      <p:pic>
        <p:nvPicPr>
          <p:cNvPr id="6" name="Picture 5"/>
          <p:cNvPicPr>
            <a:picLocks noChangeAspect="1"/>
          </p:cNvPicPr>
          <p:nvPr/>
        </p:nvPicPr>
        <p:blipFill>
          <a:blip r:embed="rId3"/>
          <a:stretch>
            <a:fillRect/>
          </a:stretch>
        </p:blipFill>
        <p:spPr>
          <a:xfrm>
            <a:off x="2080189" y="1695695"/>
            <a:ext cx="4113347" cy="4113347"/>
          </a:xfrm>
          <a:prstGeom prst="rect">
            <a:avLst/>
          </a:prstGeom>
        </p:spPr>
      </p:pic>
    </p:spTree>
    <p:extLst>
      <p:ext uri="{BB962C8B-B14F-4D97-AF65-F5344CB8AC3E}">
        <p14:creationId xmlns:p14="http://schemas.microsoft.com/office/powerpoint/2010/main" val="157174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8065" y="395833"/>
            <a:ext cx="8848024" cy="924968"/>
          </a:xfrm>
        </p:spPr>
        <p:txBody>
          <a:bodyPr/>
          <a:lstStyle/>
          <a:p>
            <a:r>
              <a:rPr lang="en-US" sz="6000" dirty="0"/>
              <a:t>Deployment Bias</a:t>
            </a:r>
          </a:p>
        </p:txBody>
      </p:sp>
      <p:pic>
        <p:nvPicPr>
          <p:cNvPr id="5" name="Content Placeholder 4"/>
          <p:cNvPicPr>
            <a:picLocks noGrp="1" noChangeAspect="1"/>
          </p:cNvPicPr>
          <p:nvPr>
            <p:ph idx="1"/>
          </p:nvPr>
        </p:nvPicPr>
        <p:blipFill>
          <a:blip r:embed="rId3"/>
          <a:stretch>
            <a:fillRect/>
          </a:stretch>
        </p:blipFill>
        <p:spPr>
          <a:xfrm>
            <a:off x="3425555" y="1564961"/>
            <a:ext cx="5773043" cy="3035504"/>
          </a:xfrm>
          <a:prstGeom prst="rect">
            <a:avLst/>
          </a:prstGeom>
        </p:spPr>
      </p:pic>
      <p:sp>
        <p:nvSpPr>
          <p:cNvPr id="6" name="TextBox 5"/>
          <p:cNvSpPr txBox="1"/>
          <p:nvPr/>
        </p:nvSpPr>
        <p:spPr>
          <a:xfrm>
            <a:off x="1888065" y="4600465"/>
            <a:ext cx="8848024"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tx2">
                    <a:lumMod val="40000"/>
                    <a:lumOff val="60000"/>
                  </a:schemeClr>
                </a:solidFill>
                <a:latin typeface="Arial" panose="020B0604020202020204" pitchFamily="34" charset="0"/>
                <a:cs typeface="Arial" panose="020B0604020202020204" pitchFamily="34" charset="0"/>
              </a:rPr>
              <a:t>Facial Recognition software is a great security and convenience feature</a:t>
            </a:r>
          </a:p>
          <a:p>
            <a:pPr marL="342900" indent="-342900">
              <a:buFont typeface="Arial" panose="020B0604020202020204" pitchFamily="34" charset="0"/>
              <a:buChar char="•"/>
            </a:pPr>
            <a:r>
              <a:rPr lang="en-US" sz="2400" dirty="0">
                <a:solidFill>
                  <a:schemeClr val="tx2">
                    <a:lumMod val="40000"/>
                    <a:lumOff val="60000"/>
                  </a:schemeClr>
                </a:solidFill>
                <a:latin typeface="Arial" panose="020B0604020202020204" pitchFamily="34" charset="0"/>
                <a:cs typeface="Arial" panose="020B0604020202020204" pitchFamily="34" charset="0"/>
              </a:rPr>
              <a:t>However, it can be misused to create profiles that have unintended consequences (racial, ethnic, and gender bias)</a:t>
            </a:r>
            <a:endParaRPr lang="en-US" sz="2667" dirty="0">
              <a:solidFill>
                <a:schemeClr val="tx2">
                  <a:lumMod val="40000"/>
                  <a:lumOff val="6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893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839592" y="1676825"/>
            <a:ext cx="3195448" cy="4790777"/>
          </a:xfrm>
          <a:prstGeom prst="rect">
            <a:avLst/>
          </a:prstGeom>
        </p:spPr>
      </p:pic>
      <p:sp>
        <p:nvSpPr>
          <p:cNvPr id="3" name="TextBox 2"/>
          <p:cNvSpPr txBox="1"/>
          <p:nvPr/>
        </p:nvSpPr>
        <p:spPr>
          <a:xfrm>
            <a:off x="1994844" y="443117"/>
            <a:ext cx="8660963" cy="1015663"/>
          </a:xfrm>
          <a:prstGeom prst="rect">
            <a:avLst/>
          </a:prstGeom>
          <a:noFill/>
        </p:spPr>
        <p:txBody>
          <a:bodyPr wrap="square" rtlCol="0">
            <a:spAutoFit/>
          </a:bodyPr>
          <a:lstStyle/>
          <a:p>
            <a:r>
              <a:rPr lang="en-US" sz="6000" b="1" dirty="0">
                <a:solidFill>
                  <a:srgbClr val="129DBF"/>
                </a:solidFill>
                <a:latin typeface="Arial"/>
                <a:ea typeface="+mj-ea"/>
                <a:cs typeface="Arial"/>
              </a:rPr>
              <a:t>Bias-Selection Bias</a:t>
            </a:r>
            <a:endParaRPr lang="en-US" sz="6000" dirty="0"/>
          </a:p>
        </p:txBody>
      </p:sp>
      <p:pic>
        <p:nvPicPr>
          <p:cNvPr id="7" name="Picture 6"/>
          <p:cNvPicPr>
            <a:picLocks noChangeAspect="1"/>
          </p:cNvPicPr>
          <p:nvPr/>
        </p:nvPicPr>
        <p:blipFill>
          <a:blip r:embed="rId4"/>
          <a:stretch>
            <a:fillRect/>
          </a:stretch>
        </p:blipFill>
        <p:spPr>
          <a:xfrm>
            <a:off x="6601820" y="1676824"/>
            <a:ext cx="3123586" cy="4790777"/>
          </a:xfrm>
          <a:prstGeom prst="rect">
            <a:avLst/>
          </a:prstGeom>
        </p:spPr>
      </p:pic>
    </p:spTree>
    <p:extLst>
      <p:ext uri="{BB962C8B-B14F-4D97-AF65-F5344CB8AC3E}">
        <p14:creationId xmlns:p14="http://schemas.microsoft.com/office/powerpoint/2010/main" val="2750195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99488" y="426720"/>
            <a:ext cx="7888224" cy="1015663"/>
          </a:xfrm>
          <a:prstGeom prst="rect">
            <a:avLst/>
          </a:prstGeom>
          <a:noFill/>
        </p:spPr>
        <p:txBody>
          <a:bodyPr wrap="square" rtlCol="0">
            <a:spAutoFit/>
          </a:bodyPr>
          <a:lstStyle/>
          <a:p>
            <a:r>
              <a:rPr lang="en-US" sz="6000" b="1" dirty="0">
                <a:solidFill>
                  <a:srgbClr val="129DBF"/>
                </a:solidFill>
                <a:latin typeface="Arial"/>
                <a:ea typeface="+mj-ea"/>
                <a:cs typeface="Arial"/>
              </a:rPr>
              <a:t>Algorithm Bias</a:t>
            </a:r>
            <a:endParaRPr lang="en-US" sz="6000" dirty="0"/>
          </a:p>
        </p:txBody>
      </p:sp>
      <p:pic>
        <p:nvPicPr>
          <p:cNvPr id="4" name="Picture 3"/>
          <p:cNvPicPr>
            <a:picLocks noChangeAspect="1"/>
          </p:cNvPicPr>
          <p:nvPr/>
        </p:nvPicPr>
        <p:blipFill>
          <a:blip r:embed="rId3"/>
          <a:stretch>
            <a:fillRect/>
          </a:stretch>
        </p:blipFill>
        <p:spPr>
          <a:xfrm>
            <a:off x="1999489" y="1442383"/>
            <a:ext cx="7144511" cy="4769316"/>
          </a:xfrm>
          <a:prstGeom prst="rect">
            <a:avLst/>
          </a:prstGeom>
        </p:spPr>
      </p:pic>
    </p:spTree>
    <p:extLst>
      <p:ext uri="{BB962C8B-B14F-4D97-AF65-F5344CB8AC3E}">
        <p14:creationId xmlns:p14="http://schemas.microsoft.com/office/powerpoint/2010/main" val="1967107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036064" y="1767840"/>
            <a:ext cx="7351776" cy="4422923"/>
          </a:xfrm>
          <a:prstGeom prst="rect">
            <a:avLst/>
          </a:prstGeom>
        </p:spPr>
      </p:pic>
      <p:sp>
        <p:nvSpPr>
          <p:cNvPr id="3" name="TextBox 2"/>
          <p:cNvSpPr txBox="1"/>
          <p:nvPr/>
        </p:nvSpPr>
        <p:spPr>
          <a:xfrm>
            <a:off x="1999488" y="426720"/>
            <a:ext cx="7888224" cy="1015663"/>
          </a:xfrm>
          <a:prstGeom prst="rect">
            <a:avLst/>
          </a:prstGeom>
          <a:noFill/>
        </p:spPr>
        <p:txBody>
          <a:bodyPr wrap="square" rtlCol="0">
            <a:spAutoFit/>
          </a:bodyPr>
          <a:lstStyle/>
          <a:p>
            <a:r>
              <a:rPr lang="en-US" sz="6000" b="1" dirty="0">
                <a:solidFill>
                  <a:srgbClr val="129DBF"/>
                </a:solidFill>
                <a:latin typeface="Arial"/>
                <a:ea typeface="+mj-ea"/>
                <a:cs typeface="Arial"/>
              </a:rPr>
              <a:t>Algorithm Bias</a:t>
            </a:r>
            <a:endParaRPr lang="en-US" sz="6000" dirty="0"/>
          </a:p>
        </p:txBody>
      </p:sp>
    </p:spTree>
    <p:extLst>
      <p:ext uri="{BB962C8B-B14F-4D97-AF65-F5344CB8AC3E}">
        <p14:creationId xmlns:p14="http://schemas.microsoft.com/office/powerpoint/2010/main" val="253526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8065" y="395833"/>
            <a:ext cx="8848024" cy="1090068"/>
          </a:xfrm>
        </p:spPr>
        <p:txBody>
          <a:bodyPr/>
          <a:lstStyle/>
          <a:p>
            <a:pPr lvl="0" defTabSz="914400">
              <a:lnSpc>
                <a:spcPct val="100000"/>
              </a:lnSpc>
              <a:spcBef>
                <a:spcPts val="0"/>
              </a:spcBef>
            </a:pPr>
            <a:r>
              <a:rPr lang="en-US" sz="6000" dirty="0">
                <a:ea typeface="+mn-ea"/>
              </a:rPr>
              <a:t>Bias-Algorithm</a:t>
            </a:r>
            <a:endParaRPr lang="en-US" sz="6000" b="0" dirty="0">
              <a:solidFill>
                <a:prstClr val="black"/>
              </a:solidFill>
              <a:latin typeface="Calibri"/>
              <a:ea typeface="+mn-ea"/>
              <a:cs typeface="+mn-cs"/>
            </a:endParaRPr>
          </a:p>
        </p:txBody>
      </p:sp>
      <p:sp>
        <p:nvSpPr>
          <p:cNvPr id="3" name="Content Placeholder 2"/>
          <p:cNvSpPr>
            <a:spLocks noGrp="1"/>
          </p:cNvSpPr>
          <p:nvPr>
            <p:ph idx="1"/>
          </p:nvPr>
        </p:nvSpPr>
        <p:spPr>
          <a:xfrm>
            <a:off x="1888067" y="2228850"/>
            <a:ext cx="8848021" cy="4343089"/>
          </a:xfrm>
        </p:spPr>
        <p:txBody>
          <a:bodyPr/>
          <a:lstStyle/>
          <a:p>
            <a:pPr marL="457200" indent="-457200">
              <a:buFont typeface="Arial" panose="020B0604020202020204" pitchFamily="34" charset="0"/>
              <a:buChar char="•"/>
            </a:pPr>
            <a:r>
              <a:rPr lang="en-US" dirty="0"/>
              <a:t>Until recently many AI algorithms relied on human corrections and training. Large language models are unsupervised.</a:t>
            </a:r>
          </a:p>
          <a:p>
            <a:pPr marL="457200" indent="-457200">
              <a:buFont typeface="Arial" panose="020B0604020202020204" pitchFamily="34" charset="0"/>
              <a:buChar char="•"/>
            </a:pPr>
            <a:r>
              <a:rPr lang="en-US" dirty="0"/>
              <a:t>LLM are susceptible to epistemic and </a:t>
            </a:r>
            <a:r>
              <a:rPr lang="en-US" dirty="0" err="1"/>
              <a:t>aleatoric</a:t>
            </a:r>
            <a:r>
              <a:rPr lang="en-US" dirty="0"/>
              <a:t> uncertainty</a:t>
            </a:r>
          </a:p>
          <a:p>
            <a:pPr marL="1447775" lvl="1" indent="-457200">
              <a:buFont typeface="Arial" panose="020B0604020202020204" pitchFamily="34" charset="0"/>
              <a:buChar char="•"/>
            </a:pPr>
            <a:r>
              <a:rPr lang="en-US" dirty="0"/>
              <a:t>Epistemic-Knowable</a:t>
            </a:r>
          </a:p>
          <a:p>
            <a:pPr marL="1447775" lvl="1" indent="-457200">
              <a:buFont typeface="Arial" panose="020B0604020202020204" pitchFamily="34" charset="0"/>
              <a:buChar char="•"/>
            </a:pPr>
            <a:r>
              <a:rPr lang="en-US" dirty="0" err="1"/>
              <a:t>Aleatoric</a:t>
            </a:r>
            <a:r>
              <a:rPr lang="en-US" dirty="0"/>
              <a:t>-Randomness the can’t be explained-noise in the system</a:t>
            </a:r>
          </a:p>
          <a:p>
            <a:pPr marL="457200" indent="-457200">
              <a:buFont typeface="Arial" panose="020B0604020202020204" pitchFamily="34" charset="0"/>
              <a:buChar char="•"/>
            </a:pPr>
            <a:endParaRPr lang="en-US" dirty="0"/>
          </a:p>
        </p:txBody>
      </p:sp>
      <p:sp>
        <p:nvSpPr>
          <p:cNvPr id="4" name="Content Placeholder 3"/>
          <p:cNvSpPr>
            <a:spLocks noGrp="1"/>
          </p:cNvSpPr>
          <p:nvPr>
            <p:ph sz="quarter" idx="10"/>
          </p:nvPr>
        </p:nvSpPr>
        <p:spPr>
          <a:xfrm>
            <a:off x="1888066" y="1485901"/>
            <a:ext cx="8848023" cy="523874"/>
          </a:xfrm>
        </p:spPr>
        <p:txBody>
          <a:bodyPr/>
          <a:lstStyle/>
          <a:p>
            <a:r>
              <a:rPr lang="en-US" dirty="0"/>
              <a:t>Generative AI-Large Language Models</a:t>
            </a:r>
          </a:p>
        </p:txBody>
      </p:sp>
    </p:spTree>
    <p:extLst>
      <p:ext uri="{BB962C8B-B14F-4D97-AF65-F5344CB8AC3E}">
        <p14:creationId xmlns:p14="http://schemas.microsoft.com/office/powerpoint/2010/main" val="282493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9300" y="395832"/>
            <a:ext cx="10077450" cy="928143"/>
          </a:xfrm>
        </p:spPr>
        <p:txBody>
          <a:bodyPr/>
          <a:lstStyle/>
          <a:p>
            <a:r>
              <a:rPr lang="en-US" sz="4400" dirty="0"/>
              <a:t>Epistemic and </a:t>
            </a:r>
            <a:r>
              <a:rPr lang="en-US" sz="4400" dirty="0" err="1"/>
              <a:t>Aleatoric</a:t>
            </a:r>
            <a:r>
              <a:rPr lang="en-US" sz="4400" dirty="0"/>
              <a:t> Unknowns?</a:t>
            </a:r>
          </a:p>
        </p:txBody>
      </p:sp>
      <p:pic>
        <p:nvPicPr>
          <p:cNvPr id="6" name="Picture 5"/>
          <p:cNvPicPr>
            <a:picLocks noChangeAspect="1"/>
          </p:cNvPicPr>
          <p:nvPr/>
        </p:nvPicPr>
        <p:blipFill>
          <a:blip r:embed="rId2"/>
          <a:stretch>
            <a:fillRect/>
          </a:stretch>
        </p:blipFill>
        <p:spPr>
          <a:xfrm>
            <a:off x="2069038" y="2242828"/>
            <a:ext cx="2836337" cy="3556535"/>
          </a:xfrm>
          <a:prstGeom prst="rect">
            <a:avLst/>
          </a:prstGeom>
        </p:spPr>
      </p:pic>
      <p:sp>
        <p:nvSpPr>
          <p:cNvPr id="4" name="Content Placeholder 3"/>
          <p:cNvSpPr>
            <a:spLocks noGrp="1"/>
          </p:cNvSpPr>
          <p:nvPr>
            <p:ph sz="quarter" idx="13"/>
          </p:nvPr>
        </p:nvSpPr>
        <p:spPr>
          <a:xfrm>
            <a:off x="2116667" y="1482547"/>
            <a:ext cx="8321187" cy="457200"/>
          </a:xfrm>
        </p:spPr>
        <p:txBody>
          <a:bodyPr/>
          <a:lstStyle/>
          <a:p>
            <a:r>
              <a:rPr lang="en-US" dirty="0"/>
              <a:t>Donald Rumsfeld</a:t>
            </a:r>
          </a:p>
        </p:txBody>
      </p:sp>
      <p:sp>
        <p:nvSpPr>
          <p:cNvPr id="5" name="Text Placeholder 4"/>
          <p:cNvSpPr>
            <a:spLocks noGrp="1"/>
          </p:cNvSpPr>
          <p:nvPr>
            <p:ph type="body" idx="14"/>
          </p:nvPr>
        </p:nvSpPr>
        <p:spPr>
          <a:xfrm>
            <a:off x="5200649" y="2320562"/>
            <a:ext cx="6124575" cy="3774076"/>
          </a:xfrm>
        </p:spPr>
        <p:txBody>
          <a:bodyPr>
            <a:noAutofit/>
          </a:bodyPr>
          <a:lstStyle/>
          <a:p>
            <a:r>
              <a:rPr lang="en-US" sz="2200" dirty="0"/>
              <a:t>“Reports that say that something hasn't happened are always interesting to me, because as we know, there are </a:t>
            </a:r>
            <a:r>
              <a:rPr lang="en-US" sz="2200" b="1" dirty="0"/>
              <a:t>known knowns</a:t>
            </a:r>
            <a:r>
              <a:rPr lang="en-US" sz="2200" dirty="0"/>
              <a:t>; there are things we know we know. We also know there are </a:t>
            </a:r>
            <a:r>
              <a:rPr lang="en-US" sz="2200" b="1" dirty="0"/>
              <a:t>known unknowns</a:t>
            </a:r>
            <a:r>
              <a:rPr lang="en-US" sz="2200" dirty="0"/>
              <a:t>; that is to say we know there are some things we do not know. But there are also </a:t>
            </a:r>
            <a:r>
              <a:rPr lang="en-US" sz="2200" b="1" dirty="0"/>
              <a:t>unknown unknowns</a:t>
            </a:r>
            <a:r>
              <a:rPr lang="en-US" sz="2200" dirty="0"/>
              <a:t>-the</a:t>
            </a:r>
            <a:r>
              <a:rPr lang="en-US" sz="2200" b="1" dirty="0"/>
              <a:t> </a:t>
            </a:r>
            <a:r>
              <a:rPr lang="en-US" sz="2200" dirty="0"/>
              <a:t>ones we don't know we don't know. And if one looks throughout the history of our country . . . it is the latter category that tends to be the difficult ones”</a:t>
            </a:r>
          </a:p>
        </p:txBody>
      </p:sp>
    </p:spTree>
    <p:extLst>
      <p:ext uri="{BB962C8B-B14F-4D97-AF65-F5344CB8AC3E}">
        <p14:creationId xmlns:p14="http://schemas.microsoft.com/office/powerpoint/2010/main" val="48976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8066" y="395833"/>
            <a:ext cx="10008659" cy="1079400"/>
          </a:xfrm>
        </p:spPr>
        <p:txBody>
          <a:bodyPr/>
          <a:lstStyle/>
          <a:p>
            <a:r>
              <a:rPr lang="en-US" sz="4800" dirty="0"/>
              <a:t>And One Last Example of Bias</a:t>
            </a:r>
          </a:p>
        </p:txBody>
      </p:sp>
      <p:sp>
        <p:nvSpPr>
          <p:cNvPr id="3" name="Text Placeholder 2"/>
          <p:cNvSpPr>
            <a:spLocks noGrp="1"/>
          </p:cNvSpPr>
          <p:nvPr>
            <p:ph type="body" idx="1"/>
          </p:nvPr>
        </p:nvSpPr>
        <p:spPr>
          <a:xfrm>
            <a:off x="1888068" y="2474977"/>
            <a:ext cx="4265185" cy="3461369"/>
          </a:xfrm>
        </p:spPr>
        <p:txBody>
          <a:bodyPr>
            <a:normAutofit/>
          </a:bodyPr>
          <a:lstStyle/>
          <a:p>
            <a:pPr marL="457200" indent="-457200">
              <a:buFont typeface="Arial" panose="020B0604020202020204" pitchFamily="34" charset="0"/>
              <a:buChar char="•"/>
            </a:pPr>
            <a:r>
              <a:rPr lang="en-US" dirty="0"/>
              <a:t>Male</a:t>
            </a:r>
          </a:p>
          <a:p>
            <a:pPr marL="457200" indent="-457200">
              <a:buFont typeface="Arial" panose="020B0604020202020204" pitchFamily="34" charset="0"/>
              <a:buChar char="•"/>
            </a:pPr>
            <a:r>
              <a:rPr lang="en-US" dirty="0"/>
              <a:t>Born in 1948</a:t>
            </a:r>
          </a:p>
          <a:p>
            <a:pPr marL="457200" indent="-457200">
              <a:buFont typeface="Arial" panose="020B0604020202020204" pitchFamily="34" charset="0"/>
              <a:buChar char="•"/>
            </a:pPr>
            <a:r>
              <a:rPr lang="en-US" dirty="0"/>
              <a:t>Raised in the UK</a:t>
            </a:r>
          </a:p>
          <a:p>
            <a:pPr marL="457200" indent="-457200">
              <a:buFont typeface="Arial" panose="020B0604020202020204" pitchFamily="34" charset="0"/>
              <a:buChar char="•"/>
            </a:pPr>
            <a:r>
              <a:rPr lang="en-US" dirty="0"/>
              <a:t>Married Twice</a:t>
            </a:r>
          </a:p>
          <a:p>
            <a:pPr marL="457200" indent="-457200">
              <a:buFont typeface="Arial" panose="020B0604020202020204" pitchFamily="34" charset="0"/>
              <a:buChar char="•"/>
            </a:pPr>
            <a:r>
              <a:rPr lang="en-US" dirty="0"/>
              <a:t>Is Wealthy and Famous</a:t>
            </a:r>
          </a:p>
          <a:p>
            <a:pPr marL="457200" indent="-457200">
              <a:buFont typeface="Arial" panose="020B0604020202020204" pitchFamily="34" charset="0"/>
              <a:buChar char="•"/>
            </a:pPr>
            <a:r>
              <a:rPr lang="en-US" dirty="0"/>
              <a:t>Lives in a Castle</a:t>
            </a:r>
          </a:p>
        </p:txBody>
      </p:sp>
      <p:sp>
        <p:nvSpPr>
          <p:cNvPr id="4" name="Content Placeholder 3"/>
          <p:cNvSpPr>
            <a:spLocks noGrp="1"/>
          </p:cNvSpPr>
          <p:nvPr>
            <p:ph sz="quarter" idx="13"/>
          </p:nvPr>
        </p:nvSpPr>
        <p:spPr>
          <a:xfrm>
            <a:off x="1888067" y="1731265"/>
            <a:ext cx="8321187" cy="487680"/>
          </a:xfrm>
        </p:spPr>
        <p:txBody>
          <a:bodyPr/>
          <a:lstStyle/>
          <a:p>
            <a:r>
              <a:rPr lang="en-US" dirty="0"/>
              <a:t>Who is this?</a:t>
            </a:r>
          </a:p>
        </p:txBody>
      </p:sp>
      <p:pic>
        <p:nvPicPr>
          <p:cNvPr id="8" name="Picture 7"/>
          <p:cNvPicPr>
            <a:picLocks noChangeAspect="1"/>
          </p:cNvPicPr>
          <p:nvPr/>
        </p:nvPicPr>
        <p:blipFill rotWithShape="1">
          <a:blip r:embed="rId2"/>
          <a:srcRect l="298" t="6170" r="-138" b="14801"/>
          <a:stretch/>
        </p:blipFill>
        <p:spPr>
          <a:xfrm>
            <a:off x="6409203" y="1743776"/>
            <a:ext cx="3800051" cy="4180057"/>
          </a:xfrm>
          <a:prstGeom prst="rect">
            <a:avLst/>
          </a:prstGeom>
        </p:spPr>
      </p:pic>
      <p:pic>
        <p:nvPicPr>
          <p:cNvPr id="6" name="Picture 5"/>
          <p:cNvPicPr>
            <a:picLocks noChangeAspect="1"/>
          </p:cNvPicPr>
          <p:nvPr/>
        </p:nvPicPr>
        <p:blipFill>
          <a:blip r:embed="rId3"/>
          <a:stretch>
            <a:fillRect/>
          </a:stretch>
        </p:blipFill>
        <p:spPr>
          <a:xfrm>
            <a:off x="6409202" y="1743775"/>
            <a:ext cx="3800051" cy="4180057"/>
          </a:xfrm>
          <a:prstGeom prst="rect">
            <a:avLst/>
          </a:prstGeom>
        </p:spPr>
      </p:pic>
    </p:spTree>
    <p:extLst>
      <p:ext uri="{BB962C8B-B14F-4D97-AF65-F5344CB8AC3E}">
        <p14:creationId xmlns:p14="http://schemas.microsoft.com/office/powerpoint/2010/main" val="283883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8066" y="395833"/>
            <a:ext cx="9332384" cy="1079400"/>
          </a:xfrm>
        </p:spPr>
        <p:txBody>
          <a:bodyPr/>
          <a:lstStyle/>
          <a:p>
            <a:r>
              <a:rPr lang="en-US" sz="4800" dirty="0"/>
              <a:t>And One Last Example of Bias</a:t>
            </a:r>
            <a:endParaRPr lang="en-US" sz="6000" dirty="0"/>
          </a:p>
        </p:txBody>
      </p:sp>
      <p:sp>
        <p:nvSpPr>
          <p:cNvPr id="3" name="Text Placeholder 2"/>
          <p:cNvSpPr>
            <a:spLocks noGrp="1"/>
          </p:cNvSpPr>
          <p:nvPr>
            <p:ph type="body" idx="1"/>
          </p:nvPr>
        </p:nvSpPr>
        <p:spPr>
          <a:xfrm>
            <a:off x="1888068" y="2474977"/>
            <a:ext cx="4265185" cy="3461369"/>
          </a:xfrm>
        </p:spPr>
        <p:txBody>
          <a:bodyPr>
            <a:normAutofit/>
          </a:bodyPr>
          <a:lstStyle/>
          <a:p>
            <a:pPr marL="457200" indent="-457200">
              <a:buFont typeface="Arial" panose="020B0604020202020204" pitchFamily="34" charset="0"/>
              <a:buChar char="•"/>
            </a:pPr>
            <a:r>
              <a:rPr lang="en-US" dirty="0"/>
              <a:t>Male</a:t>
            </a:r>
          </a:p>
          <a:p>
            <a:pPr marL="457200" indent="-457200">
              <a:buFont typeface="Arial" panose="020B0604020202020204" pitchFamily="34" charset="0"/>
              <a:buChar char="•"/>
            </a:pPr>
            <a:r>
              <a:rPr lang="en-US" dirty="0"/>
              <a:t>Born in 1948</a:t>
            </a:r>
          </a:p>
          <a:p>
            <a:pPr marL="457200" indent="-457200">
              <a:buFont typeface="Arial" panose="020B0604020202020204" pitchFamily="34" charset="0"/>
              <a:buChar char="•"/>
            </a:pPr>
            <a:r>
              <a:rPr lang="en-US" dirty="0"/>
              <a:t>Raised in the UK</a:t>
            </a:r>
          </a:p>
          <a:p>
            <a:pPr marL="457200" indent="-457200">
              <a:buFont typeface="Arial" panose="020B0604020202020204" pitchFamily="34" charset="0"/>
              <a:buChar char="•"/>
            </a:pPr>
            <a:r>
              <a:rPr lang="en-US" dirty="0"/>
              <a:t>Married Twice</a:t>
            </a:r>
          </a:p>
          <a:p>
            <a:pPr marL="457200" indent="-457200">
              <a:buFont typeface="Arial" panose="020B0604020202020204" pitchFamily="34" charset="0"/>
              <a:buChar char="•"/>
            </a:pPr>
            <a:r>
              <a:rPr lang="en-US" dirty="0"/>
              <a:t>Is Wealthy and Famous</a:t>
            </a:r>
          </a:p>
          <a:p>
            <a:pPr marL="457200" indent="-457200">
              <a:buFont typeface="Arial" panose="020B0604020202020204" pitchFamily="34" charset="0"/>
              <a:buChar char="•"/>
            </a:pPr>
            <a:r>
              <a:rPr lang="en-US" dirty="0"/>
              <a:t>Lives in a Castle</a:t>
            </a:r>
          </a:p>
        </p:txBody>
      </p:sp>
      <p:sp>
        <p:nvSpPr>
          <p:cNvPr id="4" name="Content Placeholder 3"/>
          <p:cNvSpPr>
            <a:spLocks noGrp="1"/>
          </p:cNvSpPr>
          <p:nvPr>
            <p:ph sz="quarter" idx="13"/>
          </p:nvPr>
        </p:nvSpPr>
        <p:spPr>
          <a:xfrm>
            <a:off x="1888067" y="1731265"/>
            <a:ext cx="8321187" cy="487680"/>
          </a:xfrm>
        </p:spPr>
        <p:txBody>
          <a:bodyPr/>
          <a:lstStyle/>
          <a:p>
            <a:r>
              <a:rPr lang="en-US" dirty="0"/>
              <a:t>Who is this?</a:t>
            </a:r>
          </a:p>
        </p:txBody>
      </p:sp>
      <p:pic>
        <p:nvPicPr>
          <p:cNvPr id="8" name="Picture 7"/>
          <p:cNvPicPr>
            <a:picLocks noChangeAspect="1"/>
          </p:cNvPicPr>
          <p:nvPr/>
        </p:nvPicPr>
        <p:blipFill rotWithShape="1">
          <a:blip r:embed="rId2"/>
          <a:srcRect l="298" t="6170" r="-138" b="14801"/>
          <a:stretch/>
        </p:blipFill>
        <p:spPr>
          <a:xfrm>
            <a:off x="6409203" y="1743776"/>
            <a:ext cx="3800051" cy="4180057"/>
          </a:xfrm>
          <a:prstGeom prst="rect">
            <a:avLst/>
          </a:prstGeom>
        </p:spPr>
      </p:pic>
      <p:sp>
        <p:nvSpPr>
          <p:cNvPr id="5" name="TextBox 4"/>
          <p:cNvSpPr txBox="1"/>
          <p:nvPr/>
        </p:nvSpPr>
        <p:spPr>
          <a:xfrm>
            <a:off x="1888065" y="6134100"/>
            <a:ext cx="8865659" cy="461665"/>
          </a:xfrm>
          <a:prstGeom prst="rect">
            <a:avLst/>
          </a:prstGeom>
          <a:noFill/>
        </p:spPr>
        <p:txBody>
          <a:bodyPr wrap="square" rtlCol="0">
            <a:spAutoFit/>
          </a:bodyPr>
          <a:lstStyle/>
          <a:p>
            <a:r>
              <a:rPr lang="en-US" sz="2400" b="1" dirty="0">
                <a:solidFill>
                  <a:schemeClr val="tx2">
                    <a:lumMod val="40000"/>
                    <a:lumOff val="60000"/>
                  </a:schemeClr>
                </a:solidFill>
                <a:latin typeface="Arial" panose="020B0604020202020204" pitchFamily="34" charset="0"/>
                <a:cs typeface="Arial" panose="020B0604020202020204" pitchFamily="34" charset="0"/>
              </a:rPr>
              <a:t>Anchoring, Framing, Availability and Conformational bias </a:t>
            </a:r>
          </a:p>
        </p:txBody>
      </p:sp>
    </p:spTree>
    <p:extLst>
      <p:ext uri="{BB962C8B-B14F-4D97-AF65-F5344CB8AC3E}">
        <p14:creationId xmlns:p14="http://schemas.microsoft.com/office/powerpoint/2010/main" val="3842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5514" y="395833"/>
            <a:ext cx="10374085" cy="1291453"/>
          </a:xfrm>
        </p:spPr>
        <p:txBody>
          <a:bodyPr/>
          <a:lstStyle/>
          <a:p>
            <a:r>
              <a:rPr lang="en-US" sz="6000" dirty="0"/>
              <a:t>Where do we go from here?</a:t>
            </a:r>
          </a:p>
        </p:txBody>
      </p:sp>
      <p:pic>
        <p:nvPicPr>
          <p:cNvPr id="5" name="Content Placeholder 4"/>
          <p:cNvPicPr>
            <a:picLocks noGrp="1" noChangeAspect="1"/>
          </p:cNvPicPr>
          <p:nvPr>
            <p:ph idx="1"/>
          </p:nvPr>
        </p:nvPicPr>
        <p:blipFill>
          <a:blip r:embed="rId3"/>
          <a:stretch>
            <a:fillRect/>
          </a:stretch>
        </p:blipFill>
        <p:spPr>
          <a:xfrm>
            <a:off x="6817593" y="2260582"/>
            <a:ext cx="3146663" cy="3809929"/>
          </a:xfrm>
          <a:prstGeom prst="rect">
            <a:avLst/>
          </a:prstGeom>
        </p:spPr>
      </p:pic>
      <p:pic>
        <p:nvPicPr>
          <p:cNvPr id="6" name="Picture 5"/>
          <p:cNvPicPr>
            <a:picLocks noChangeAspect="1"/>
          </p:cNvPicPr>
          <p:nvPr/>
        </p:nvPicPr>
        <p:blipFill>
          <a:blip r:embed="rId4"/>
          <a:stretch>
            <a:fillRect/>
          </a:stretch>
        </p:blipFill>
        <p:spPr>
          <a:xfrm>
            <a:off x="2438401" y="2271509"/>
            <a:ext cx="4287396" cy="3809929"/>
          </a:xfrm>
          <a:prstGeom prst="rect">
            <a:avLst/>
          </a:prstGeom>
        </p:spPr>
      </p:pic>
    </p:spTree>
    <p:extLst>
      <p:ext uri="{BB962C8B-B14F-4D97-AF65-F5344CB8AC3E}">
        <p14:creationId xmlns:p14="http://schemas.microsoft.com/office/powerpoint/2010/main" val="4256978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8067" y="337121"/>
            <a:ext cx="8795628" cy="724764"/>
          </a:xfrm>
        </p:spPr>
        <p:txBody>
          <a:bodyPr/>
          <a:lstStyle/>
          <a:p>
            <a:r>
              <a:rPr lang="en-US" sz="6000" dirty="0"/>
              <a:t>About this talk</a:t>
            </a:r>
          </a:p>
        </p:txBody>
      </p:sp>
      <p:sp>
        <p:nvSpPr>
          <p:cNvPr id="3" name="Text Placeholder 2"/>
          <p:cNvSpPr>
            <a:spLocks noGrp="1"/>
          </p:cNvSpPr>
          <p:nvPr>
            <p:ph type="body" idx="1"/>
          </p:nvPr>
        </p:nvSpPr>
        <p:spPr>
          <a:xfrm>
            <a:off x="1888066" y="3093806"/>
            <a:ext cx="8795628" cy="2842539"/>
          </a:xfrm>
        </p:spPr>
        <p:txBody>
          <a:bodyPr/>
          <a:lstStyle/>
          <a:p>
            <a:r>
              <a:rPr lang="en-US"/>
              <a:t>Learning Objectives:</a:t>
            </a:r>
            <a:endParaRPr lang="en-US" dirty="0"/>
          </a:p>
          <a:p>
            <a:pPr marL="457200" indent="-457200">
              <a:buFont typeface="Arial" panose="020B0604020202020204" pitchFamily="34" charset="0"/>
              <a:buChar char="•"/>
            </a:pPr>
            <a:r>
              <a:rPr lang="en-US" dirty="0"/>
              <a:t>That the learner will come away with a deeper understanding of the foundations for concern about bias within artificial intelligence </a:t>
            </a:r>
          </a:p>
          <a:p>
            <a:pPr marL="457200" indent="-457200">
              <a:buFont typeface="Arial" panose="020B0604020202020204" pitchFamily="34" charset="0"/>
              <a:buChar char="•"/>
            </a:pPr>
            <a:r>
              <a:rPr lang="en-US" dirty="0"/>
              <a:t>To identify strategies to mitigate the potential for bias within artificial intelligence especially as it relates to the IRB.</a:t>
            </a:r>
          </a:p>
          <a:p>
            <a:pPr marL="1066785" lvl="1" indent="-457200">
              <a:buFont typeface="Arial" panose="020B0604020202020204" pitchFamily="34" charset="0"/>
              <a:buChar char="•"/>
            </a:pPr>
            <a:endParaRPr lang="en-US" dirty="0"/>
          </a:p>
        </p:txBody>
      </p:sp>
      <p:sp>
        <p:nvSpPr>
          <p:cNvPr id="4" name="Content Placeholder 3"/>
          <p:cNvSpPr>
            <a:spLocks noGrp="1"/>
          </p:cNvSpPr>
          <p:nvPr>
            <p:ph sz="quarter" idx="13"/>
          </p:nvPr>
        </p:nvSpPr>
        <p:spPr>
          <a:xfrm>
            <a:off x="1888066" y="1415845"/>
            <a:ext cx="10218590" cy="1324002"/>
          </a:xfrm>
        </p:spPr>
        <p:txBody>
          <a:bodyPr>
            <a:noAutofit/>
          </a:bodyPr>
          <a:lstStyle/>
          <a:p>
            <a:pPr marL="457200" indent="-457200">
              <a:buFont typeface="Arial" panose="020B0604020202020204" pitchFamily="34" charset="0"/>
              <a:buChar char="•"/>
            </a:pPr>
            <a:r>
              <a:rPr lang="en-US" sz="2800" dirty="0"/>
              <a:t>I have no relevant disclosures </a:t>
            </a:r>
          </a:p>
          <a:p>
            <a:pPr marL="457200" indent="-457200">
              <a:buFont typeface="Arial" panose="020B0604020202020204" pitchFamily="34" charset="0"/>
              <a:buChar char="•"/>
            </a:pPr>
            <a:r>
              <a:rPr lang="en-US" sz="2800" dirty="0"/>
              <a:t>Much of this talk is based on NIST Special Publication 1270 (https://doi.org/10.6028/NIST.SP.1270</a:t>
            </a:r>
          </a:p>
        </p:txBody>
      </p:sp>
    </p:spTree>
    <p:extLst>
      <p:ext uri="{BB962C8B-B14F-4D97-AF65-F5344CB8AC3E}">
        <p14:creationId xmlns:p14="http://schemas.microsoft.com/office/powerpoint/2010/main" val="395771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8065" y="395832"/>
            <a:ext cx="10084860" cy="1023393"/>
          </a:xfrm>
        </p:spPr>
        <p:txBody>
          <a:bodyPr/>
          <a:lstStyle/>
          <a:p>
            <a:r>
              <a:rPr lang="en-US" sz="6000" dirty="0"/>
              <a:t>Strategies to Mitigate Bias</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t>Transparency</a:t>
            </a:r>
          </a:p>
          <a:p>
            <a:pPr marL="457200" indent="-457200">
              <a:buFont typeface="Arial" panose="020B0604020202020204" pitchFamily="34" charset="0"/>
              <a:buChar char="•"/>
            </a:pPr>
            <a:r>
              <a:rPr lang="en-US" dirty="0"/>
              <a:t>Datasets and Test Evaluation</a:t>
            </a:r>
          </a:p>
          <a:p>
            <a:pPr marL="457200" indent="-457200">
              <a:buFont typeface="Arial" panose="020B0604020202020204" pitchFamily="34" charset="0"/>
              <a:buChar char="•"/>
            </a:pPr>
            <a:r>
              <a:rPr lang="en-US" dirty="0"/>
              <a:t>Validation</a:t>
            </a:r>
          </a:p>
          <a:p>
            <a:pPr marL="457200" indent="-457200">
              <a:buFont typeface="Arial" panose="020B0604020202020204" pitchFamily="34" charset="0"/>
              <a:buChar char="•"/>
            </a:pPr>
            <a:r>
              <a:rPr lang="en-US" dirty="0"/>
              <a:t>Verification</a:t>
            </a:r>
          </a:p>
        </p:txBody>
      </p:sp>
      <p:sp>
        <p:nvSpPr>
          <p:cNvPr id="4" name="Content Placeholder 3"/>
          <p:cNvSpPr>
            <a:spLocks noGrp="1"/>
          </p:cNvSpPr>
          <p:nvPr>
            <p:ph sz="quarter" idx="10"/>
          </p:nvPr>
        </p:nvSpPr>
        <p:spPr>
          <a:xfrm>
            <a:off x="1888066" y="1673047"/>
            <a:ext cx="8848023" cy="457200"/>
          </a:xfrm>
        </p:spPr>
        <p:txBody>
          <a:bodyPr/>
          <a:lstStyle/>
          <a:p>
            <a:r>
              <a:rPr lang="en-US" dirty="0"/>
              <a:t>TEVV Framework</a:t>
            </a:r>
          </a:p>
        </p:txBody>
      </p:sp>
    </p:spTree>
    <p:extLst>
      <p:ext uri="{BB962C8B-B14F-4D97-AF65-F5344CB8AC3E}">
        <p14:creationId xmlns:p14="http://schemas.microsoft.com/office/powerpoint/2010/main" val="333030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8065" y="395832"/>
            <a:ext cx="10084860" cy="1023393"/>
          </a:xfrm>
        </p:spPr>
        <p:txBody>
          <a:bodyPr/>
          <a:lstStyle/>
          <a:p>
            <a:r>
              <a:rPr lang="en-US" sz="6000" dirty="0"/>
              <a:t>Strategies to Mitigate Bias</a:t>
            </a:r>
          </a:p>
        </p:txBody>
      </p:sp>
      <p:sp>
        <p:nvSpPr>
          <p:cNvPr id="3" name="Content Placeholder 2"/>
          <p:cNvSpPr>
            <a:spLocks noGrp="1"/>
          </p:cNvSpPr>
          <p:nvPr>
            <p:ph idx="1"/>
          </p:nvPr>
        </p:nvSpPr>
        <p:spPr>
          <a:xfrm>
            <a:off x="1888067" y="2266950"/>
            <a:ext cx="8848021" cy="4304989"/>
          </a:xfrm>
        </p:spPr>
        <p:txBody>
          <a:bodyPr>
            <a:normAutofit lnSpcReduction="10000"/>
          </a:bodyPr>
          <a:lstStyle/>
          <a:p>
            <a:pPr marL="457200" indent="-457200">
              <a:buFont typeface="Arial" panose="020B0604020202020204" pitchFamily="34" charset="0"/>
              <a:buChar char="•"/>
            </a:pPr>
            <a:r>
              <a:rPr lang="en-US" dirty="0"/>
              <a:t>Transparency and fairness are essential to establish trust in the AI solution.</a:t>
            </a:r>
          </a:p>
          <a:p>
            <a:pPr marL="457200" indent="-457200">
              <a:buFont typeface="Arial" panose="020B0604020202020204" pitchFamily="34" charset="0"/>
              <a:buChar char="•"/>
            </a:pPr>
            <a:r>
              <a:rPr lang="en-US" dirty="0"/>
              <a:t>Explainability important.</a:t>
            </a:r>
          </a:p>
          <a:p>
            <a:pPr marL="457200" indent="-457200">
              <a:buFont typeface="Arial" panose="020B0604020202020204" pitchFamily="34" charset="0"/>
              <a:buChar char="•"/>
            </a:pPr>
            <a:r>
              <a:rPr lang="en-US" dirty="0"/>
              <a:t>AI needs to be held to a higher ethical standard because:</a:t>
            </a:r>
          </a:p>
          <a:p>
            <a:pPr marL="1447775" lvl="1" indent="-457200">
              <a:buFont typeface="Arial" panose="020B0604020202020204" pitchFamily="34" charset="0"/>
              <a:buChar char="•"/>
            </a:pPr>
            <a:r>
              <a:rPr lang="en-US" dirty="0"/>
              <a:t>The need for trust, </a:t>
            </a:r>
          </a:p>
          <a:p>
            <a:pPr marL="1447775" lvl="1" indent="-457200">
              <a:buFont typeface="Arial" panose="020B0604020202020204" pitchFamily="34" charset="0"/>
              <a:buChar char="•"/>
            </a:pPr>
            <a:r>
              <a:rPr lang="en-US" dirty="0"/>
              <a:t>The lack of experience with many of the AI solutions,</a:t>
            </a:r>
          </a:p>
          <a:p>
            <a:pPr marL="1447775" lvl="1" indent="-457200">
              <a:buFont typeface="Arial" panose="020B0604020202020204" pitchFamily="34" charset="0"/>
              <a:buChar char="•"/>
            </a:pPr>
            <a:r>
              <a:rPr lang="en-US" dirty="0"/>
              <a:t>The ability for AI to amplify bias.</a:t>
            </a:r>
          </a:p>
          <a:p>
            <a:pPr marL="457200" indent="-457200">
              <a:buFont typeface="Arial" panose="020B0604020202020204" pitchFamily="34" charset="0"/>
              <a:buChar char="•"/>
            </a:pPr>
            <a:r>
              <a:rPr lang="en-US" b="1" dirty="0"/>
              <a:t>Identifying sources of bias is the first step in any bias mitigation strategy.</a:t>
            </a:r>
          </a:p>
          <a:p>
            <a:pPr marL="457200" indent="-457200">
              <a:buFont typeface="Arial" panose="020B0604020202020204" pitchFamily="34" charset="0"/>
              <a:buChar char="•"/>
            </a:pPr>
            <a:endParaRPr lang="en-US" dirty="0"/>
          </a:p>
        </p:txBody>
      </p:sp>
      <p:sp>
        <p:nvSpPr>
          <p:cNvPr id="4" name="Content Placeholder 3"/>
          <p:cNvSpPr>
            <a:spLocks noGrp="1"/>
          </p:cNvSpPr>
          <p:nvPr>
            <p:ph sz="quarter" idx="10"/>
          </p:nvPr>
        </p:nvSpPr>
        <p:spPr>
          <a:xfrm>
            <a:off x="1888066" y="1673047"/>
            <a:ext cx="8848023" cy="457200"/>
          </a:xfrm>
        </p:spPr>
        <p:txBody>
          <a:bodyPr/>
          <a:lstStyle/>
          <a:p>
            <a:r>
              <a:rPr lang="en-US" dirty="0"/>
              <a:t>Transparency</a:t>
            </a:r>
          </a:p>
        </p:txBody>
      </p:sp>
    </p:spTree>
    <p:extLst>
      <p:ext uri="{BB962C8B-B14F-4D97-AF65-F5344CB8AC3E}">
        <p14:creationId xmlns:p14="http://schemas.microsoft.com/office/powerpoint/2010/main" val="133115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8065" y="395832"/>
            <a:ext cx="10084860" cy="1023393"/>
          </a:xfrm>
        </p:spPr>
        <p:txBody>
          <a:bodyPr/>
          <a:lstStyle/>
          <a:p>
            <a:r>
              <a:rPr lang="en-US" sz="6000" dirty="0"/>
              <a:t>Strategies to Mitigate Bias</a:t>
            </a:r>
          </a:p>
        </p:txBody>
      </p:sp>
      <p:sp>
        <p:nvSpPr>
          <p:cNvPr id="3" name="Content Placeholder 2"/>
          <p:cNvSpPr>
            <a:spLocks noGrp="1"/>
          </p:cNvSpPr>
          <p:nvPr>
            <p:ph idx="1"/>
          </p:nvPr>
        </p:nvSpPr>
        <p:spPr>
          <a:xfrm>
            <a:off x="1888067" y="2384069"/>
            <a:ext cx="8848021" cy="4187870"/>
          </a:xfrm>
        </p:spPr>
        <p:txBody>
          <a:bodyPr>
            <a:normAutofit lnSpcReduction="10000"/>
          </a:bodyPr>
          <a:lstStyle/>
          <a:p>
            <a:pPr marL="457200" indent="-457200">
              <a:buFont typeface="Arial" panose="020B0604020202020204" pitchFamily="34" charset="0"/>
              <a:buChar char="•"/>
            </a:pPr>
            <a:r>
              <a:rPr lang="en-US" dirty="0"/>
              <a:t>Maker sure that the data-sets fully represent the population the algorithm is intended to represent (do they represent real-world data).</a:t>
            </a:r>
          </a:p>
          <a:p>
            <a:pPr marL="457200" indent="-457200">
              <a:buFont typeface="Arial" panose="020B0604020202020204" pitchFamily="34" charset="0"/>
              <a:buChar char="•"/>
            </a:pPr>
            <a:r>
              <a:rPr lang="en-US" dirty="0"/>
              <a:t>Involve subject matter experts early in process (pre-test and training).</a:t>
            </a:r>
          </a:p>
          <a:p>
            <a:pPr marL="457200" indent="-457200">
              <a:buFont typeface="Arial" panose="020B0604020202020204" pitchFamily="34" charset="0"/>
              <a:buChar char="•"/>
            </a:pPr>
            <a:r>
              <a:rPr lang="en-US" dirty="0"/>
              <a:t>Bayesian Inference-prior probabilities are updated with new data.</a:t>
            </a:r>
          </a:p>
          <a:p>
            <a:pPr marL="457200" indent="-457200">
              <a:buFont typeface="Arial" panose="020B0604020202020204" pitchFamily="34" charset="0"/>
              <a:buChar char="•"/>
            </a:pPr>
            <a:r>
              <a:rPr lang="en-US" dirty="0"/>
              <a:t>Even among experts, data-driven technologies can exacerbation confirmation bias, explicitly guided by expected outcomes (Epic’s sepsis bundle, COVID algorithms).</a:t>
            </a:r>
          </a:p>
          <a:p>
            <a:pPr marL="457200" indent="-457200">
              <a:buFont typeface="Arial" panose="020B0604020202020204" pitchFamily="34" charset="0"/>
              <a:buChar char="•"/>
            </a:pPr>
            <a:endParaRPr lang="en-US" dirty="0"/>
          </a:p>
        </p:txBody>
      </p:sp>
      <p:sp>
        <p:nvSpPr>
          <p:cNvPr id="4" name="Content Placeholder 3"/>
          <p:cNvSpPr>
            <a:spLocks noGrp="1"/>
          </p:cNvSpPr>
          <p:nvPr>
            <p:ph sz="quarter" idx="10"/>
          </p:nvPr>
        </p:nvSpPr>
        <p:spPr>
          <a:xfrm>
            <a:off x="1888066" y="1673047"/>
            <a:ext cx="8848023" cy="457200"/>
          </a:xfrm>
        </p:spPr>
        <p:txBody>
          <a:bodyPr/>
          <a:lstStyle/>
          <a:p>
            <a:r>
              <a:rPr lang="en-US" dirty="0"/>
              <a:t>Data Sets and Test Evaluation</a:t>
            </a:r>
          </a:p>
        </p:txBody>
      </p:sp>
    </p:spTree>
    <p:extLst>
      <p:ext uri="{BB962C8B-B14F-4D97-AF65-F5344CB8AC3E}">
        <p14:creationId xmlns:p14="http://schemas.microsoft.com/office/powerpoint/2010/main" val="387691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8065" y="395832"/>
            <a:ext cx="10084860" cy="1023393"/>
          </a:xfrm>
        </p:spPr>
        <p:txBody>
          <a:bodyPr/>
          <a:lstStyle/>
          <a:p>
            <a:r>
              <a:rPr lang="en-US" sz="6000" dirty="0"/>
              <a:t>Strategies to Mitigate Bias</a:t>
            </a:r>
          </a:p>
        </p:txBody>
      </p:sp>
      <p:sp>
        <p:nvSpPr>
          <p:cNvPr id="3" name="Content Placeholder 2"/>
          <p:cNvSpPr>
            <a:spLocks noGrp="1"/>
          </p:cNvSpPr>
          <p:nvPr>
            <p:ph idx="1"/>
          </p:nvPr>
        </p:nvSpPr>
        <p:spPr>
          <a:xfrm>
            <a:off x="1888067" y="2384069"/>
            <a:ext cx="8848021" cy="4187870"/>
          </a:xfrm>
        </p:spPr>
        <p:txBody>
          <a:bodyPr>
            <a:normAutofit/>
          </a:bodyPr>
          <a:lstStyle/>
          <a:p>
            <a:pPr marL="457200" indent="-457200">
              <a:buFont typeface="Arial" panose="020B0604020202020204" pitchFamily="34" charset="0"/>
              <a:buChar char="•"/>
            </a:pPr>
            <a:r>
              <a:rPr lang="en-US" dirty="0"/>
              <a:t>Assure solid experimental design</a:t>
            </a:r>
          </a:p>
          <a:p>
            <a:pPr marL="457200" indent="-457200">
              <a:buFont typeface="Arial" panose="020B0604020202020204" pitchFamily="34" charset="0"/>
              <a:buChar char="•"/>
            </a:pPr>
            <a:r>
              <a:rPr lang="en-US" dirty="0"/>
              <a:t>Focus on structured data collection</a:t>
            </a:r>
          </a:p>
          <a:p>
            <a:pPr marL="457200" indent="-457200">
              <a:buFont typeface="Arial" panose="020B0604020202020204" pitchFamily="34" charset="0"/>
              <a:buChar char="•"/>
            </a:pPr>
            <a:r>
              <a:rPr lang="en-US" dirty="0"/>
              <a:t>Minimize Conformational Bias</a:t>
            </a:r>
          </a:p>
          <a:p>
            <a:pPr marL="457200" indent="-457200">
              <a:buFont typeface="Arial" panose="020B0604020202020204" pitchFamily="34" charset="0"/>
              <a:buChar char="•"/>
            </a:pPr>
            <a:r>
              <a:rPr lang="en-US" dirty="0"/>
              <a:t>Demonstrate “Construct Validity” </a:t>
            </a:r>
          </a:p>
          <a:p>
            <a:pPr marL="1447775" lvl="1" indent="-457200">
              <a:buFont typeface="Arial" panose="020B0604020202020204" pitchFamily="34" charset="0"/>
              <a:buChar char="•"/>
            </a:pPr>
            <a:r>
              <a:rPr lang="en-US" dirty="0"/>
              <a:t>Retest data to demonstrate that it is still achieving its intended response.</a:t>
            </a:r>
          </a:p>
          <a:p>
            <a:pPr marL="1447775" lvl="1" indent="-457200">
              <a:buFont typeface="Arial" panose="020B0604020202020204" pitchFamily="34" charset="0"/>
              <a:buChar char="•"/>
            </a:pPr>
            <a:r>
              <a:rPr lang="en-US" dirty="0"/>
              <a:t>Validate and verify on new data (preferably external to training and testing data sets).</a:t>
            </a:r>
          </a:p>
        </p:txBody>
      </p:sp>
      <p:sp>
        <p:nvSpPr>
          <p:cNvPr id="4" name="Content Placeholder 3"/>
          <p:cNvSpPr>
            <a:spLocks noGrp="1"/>
          </p:cNvSpPr>
          <p:nvPr>
            <p:ph sz="quarter" idx="10"/>
          </p:nvPr>
        </p:nvSpPr>
        <p:spPr>
          <a:xfrm>
            <a:off x="1888066" y="1673047"/>
            <a:ext cx="8848023" cy="457200"/>
          </a:xfrm>
        </p:spPr>
        <p:txBody>
          <a:bodyPr/>
          <a:lstStyle/>
          <a:p>
            <a:r>
              <a:rPr lang="en-US" dirty="0"/>
              <a:t>Validation and Verification</a:t>
            </a:r>
          </a:p>
        </p:txBody>
      </p:sp>
    </p:spTree>
    <p:extLst>
      <p:ext uri="{BB962C8B-B14F-4D97-AF65-F5344CB8AC3E}">
        <p14:creationId xmlns:p14="http://schemas.microsoft.com/office/powerpoint/2010/main" val="149262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8065" y="395832"/>
            <a:ext cx="10084860" cy="1023393"/>
          </a:xfrm>
        </p:spPr>
        <p:txBody>
          <a:bodyPr/>
          <a:lstStyle/>
          <a:p>
            <a:r>
              <a:rPr lang="en-US" sz="6000" dirty="0"/>
              <a:t>Strategies to Mitigate Bias</a:t>
            </a:r>
          </a:p>
        </p:txBody>
      </p:sp>
      <p:sp>
        <p:nvSpPr>
          <p:cNvPr id="3" name="Content Placeholder 2"/>
          <p:cNvSpPr>
            <a:spLocks noGrp="1"/>
          </p:cNvSpPr>
          <p:nvPr>
            <p:ph idx="1"/>
          </p:nvPr>
        </p:nvSpPr>
        <p:spPr>
          <a:xfrm>
            <a:off x="1888067" y="2815391"/>
            <a:ext cx="8848021" cy="2785309"/>
          </a:xfrm>
        </p:spPr>
        <p:txBody>
          <a:bodyPr/>
          <a:lstStyle/>
          <a:p>
            <a:pPr marL="285750" indent="-285750">
              <a:buFont typeface="Arial" panose="020B0604020202020204" pitchFamily="34" charset="0"/>
              <a:buChar char="•"/>
            </a:pPr>
            <a:r>
              <a:rPr lang="en-US" dirty="0"/>
              <a:t>Ground Truth is important import in design and validity</a:t>
            </a:r>
          </a:p>
          <a:p>
            <a:pPr marL="285750" indent="-285750">
              <a:buFont typeface="Arial" panose="020B0604020202020204" pitchFamily="34" charset="0"/>
              <a:buChar char="•"/>
            </a:pPr>
            <a:r>
              <a:rPr lang="en-US" dirty="0"/>
              <a:t>Subject Matter Experts should be involved in the testing and validation steps</a:t>
            </a:r>
          </a:p>
          <a:p>
            <a:pPr marL="285750" indent="-285750">
              <a:buFont typeface="Arial" panose="020B0604020202020204" pitchFamily="34" charset="0"/>
              <a:buChar char="•"/>
            </a:pPr>
            <a:r>
              <a:rPr lang="en-US" dirty="0"/>
              <a:t>Fairness often requires supervised learning and labeling of data.</a:t>
            </a:r>
          </a:p>
          <a:p>
            <a:pPr marL="285750" indent="-285750">
              <a:buFont typeface="Arial" panose="020B0604020202020204" pitchFamily="34" charset="0"/>
              <a:buChar char="•"/>
            </a:pPr>
            <a:r>
              <a:rPr lang="en-US" dirty="0"/>
              <a:t>Avoid techno-solutionism.</a:t>
            </a:r>
          </a:p>
        </p:txBody>
      </p:sp>
      <p:sp>
        <p:nvSpPr>
          <p:cNvPr id="4" name="Content Placeholder 3"/>
          <p:cNvSpPr>
            <a:spLocks noGrp="1"/>
          </p:cNvSpPr>
          <p:nvPr>
            <p:ph sz="quarter" idx="10"/>
          </p:nvPr>
        </p:nvSpPr>
        <p:spPr>
          <a:xfrm>
            <a:off x="1888066" y="1673047"/>
            <a:ext cx="8848023" cy="457200"/>
          </a:xfrm>
        </p:spPr>
        <p:txBody>
          <a:bodyPr/>
          <a:lstStyle/>
          <a:p>
            <a:r>
              <a:rPr lang="en-US" dirty="0"/>
              <a:t>Human-in-the-Loop</a:t>
            </a:r>
          </a:p>
        </p:txBody>
      </p:sp>
    </p:spTree>
    <p:extLst>
      <p:ext uri="{BB962C8B-B14F-4D97-AF65-F5344CB8AC3E}">
        <p14:creationId xmlns:p14="http://schemas.microsoft.com/office/powerpoint/2010/main" val="2081567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8065" y="395832"/>
            <a:ext cx="10084860" cy="1023393"/>
          </a:xfrm>
        </p:spPr>
        <p:txBody>
          <a:bodyPr/>
          <a:lstStyle/>
          <a:p>
            <a:r>
              <a:rPr lang="en-US" sz="6000" dirty="0"/>
              <a:t>Strategies to Mitigate Bias</a:t>
            </a:r>
          </a:p>
        </p:txBody>
      </p:sp>
      <p:sp>
        <p:nvSpPr>
          <p:cNvPr id="3" name="Content Placeholder 2"/>
          <p:cNvSpPr>
            <a:spLocks noGrp="1"/>
          </p:cNvSpPr>
          <p:nvPr>
            <p:ph idx="1"/>
          </p:nvPr>
        </p:nvSpPr>
        <p:spPr>
          <a:xfrm>
            <a:off x="4438651" y="2462966"/>
            <a:ext cx="6297438" cy="2785309"/>
          </a:xfrm>
        </p:spPr>
        <p:txBody>
          <a:bodyPr>
            <a:normAutofit fontScale="92500" lnSpcReduction="20000"/>
          </a:bodyPr>
          <a:lstStyle/>
          <a:p>
            <a:pPr marL="285750" indent="-285750">
              <a:buFont typeface="Arial" panose="020B0604020202020204" pitchFamily="34" charset="0"/>
              <a:buChar char="•"/>
            </a:pPr>
            <a:r>
              <a:rPr lang="en-US" dirty="0"/>
              <a:t>Establish ground truth, knowledge base and causal inference  strategy.</a:t>
            </a:r>
          </a:p>
          <a:p>
            <a:pPr marL="285750" indent="-285750">
              <a:buFont typeface="Arial" panose="020B0604020202020204" pitchFamily="34" charset="0"/>
              <a:buChar char="•"/>
            </a:pPr>
            <a:r>
              <a:rPr lang="en-US" dirty="0"/>
              <a:t>Three levels of evidence:</a:t>
            </a:r>
          </a:p>
          <a:p>
            <a:pPr marL="1276325" lvl="1" indent="-285750">
              <a:buFont typeface="Arial" panose="020B0604020202020204" pitchFamily="34" charset="0"/>
              <a:buChar char="•"/>
            </a:pPr>
            <a:r>
              <a:rPr lang="en-US" dirty="0"/>
              <a:t>Level 1-Association</a:t>
            </a:r>
          </a:p>
          <a:p>
            <a:pPr marL="1276325" lvl="1" indent="-285750">
              <a:buFont typeface="Arial" panose="020B0604020202020204" pitchFamily="34" charset="0"/>
              <a:buChar char="•"/>
            </a:pPr>
            <a:r>
              <a:rPr lang="en-US" dirty="0"/>
              <a:t>Level 2-Intervention</a:t>
            </a:r>
          </a:p>
          <a:p>
            <a:pPr marL="1276325" lvl="1" indent="-285750">
              <a:buFont typeface="Arial" panose="020B0604020202020204" pitchFamily="34" charset="0"/>
              <a:buChar char="•"/>
            </a:pPr>
            <a:r>
              <a:rPr lang="en-US" dirty="0"/>
              <a:t>Level 3-Counterfactual</a:t>
            </a:r>
          </a:p>
          <a:p>
            <a:pPr algn="ctr"/>
            <a:r>
              <a:rPr lang="en-US" b="1" dirty="0"/>
              <a:t>Hypothesis-driven research has causation at its core.</a:t>
            </a:r>
          </a:p>
          <a:p>
            <a:pPr marL="285750" indent="-285750">
              <a:buFont typeface="Arial" panose="020B0604020202020204" pitchFamily="34" charset="0"/>
              <a:buChar char="•"/>
            </a:pPr>
            <a:endParaRPr lang="en-US" dirty="0"/>
          </a:p>
        </p:txBody>
      </p:sp>
      <p:sp>
        <p:nvSpPr>
          <p:cNvPr id="4" name="Content Placeholder 3"/>
          <p:cNvSpPr>
            <a:spLocks noGrp="1"/>
          </p:cNvSpPr>
          <p:nvPr>
            <p:ph sz="quarter" idx="10"/>
          </p:nvPr>
        </p:nvSpPr>
        <p:spPr>
          <a:xfrm>
            <a:off x="1888066" y="1673047"/>
            <a:ext cx="8848023" cy="457200"/>
          </a:xfrm>
        </p:spPr>
        <p:txBody>
          <a:bodyPr/>
          <a:lstStyle/>
          <a:p>
            <a:r>
              <a:rPr lang="en-US" dirty="0"/>
              <a:t>Causality</a:t>
            </a:r>
          </a:p>
        </p:txBody>
      </p:sp>
      <p:pic>
        <p:nvPicPr>
          <p:cNvPr id="5" name="Picture 4"/>
          <p:cNvPicPr>
            <a:picLocks noChangeAspect="1"/>
          </p:cNvPicPr>
          <p:nvPr/>
        </p:nvPicPr>
        <p:blipFill>
          <a:blip r:embed="rId2"/>
          <a:stretch>
            <a:fillRect/>
          </a:stretch>
        </p:blipFill>
        <p:spPr>
          <a:xfrm>
            <a:off x="1888066" y="2168757"/>
            <a:ext cx="2214488" cy="3336694"/>
          </a:xfrm>
          <a:prstGeom prst="rect">
            <a:avLst/>
          </a:prstGeom>
        </p:spPr>
      </p:pic>
    </p:spTree>
    <p:extLst>
      <p:ext uri="{BB962C8B-B14F-4D97-AF65-F5344CB8AC3E}">
        <p14:creationId xmlns:p14="http://schemas.microsoft.com/office/powerpoint/2010/main" val="1292870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1850580" y="1533525"/>
            <a:ext cx="2980125" cy="4453994"/>
          </a:xfrm>
          <a:prstGeom prst="rect">
            <a:avLst/>
          </a:prstGeom>
        </p:spPr>
      </p:pic>
      <p:sp>
        <p:nvSpPr>
          <p:cNvPr id="4" name="Text Placeholder 3"/>
          <p:cNvSpPr>
            <a:spLocks noGrp="1"/>
          </p:cNvSpPr>
          <p:nvPr>
            <p:ph type="body" sz="half" idx="2"/>
          </p:nvPr>
        </p:nvSpPr>
        <p:spPr>
          <a:xfrm>
            <a:off x="4929189" y="1781175"/>
            <a:ext cx="6343649" cy="4176713"/>
          </a:xfrm>
        </p:spPr>
        <p:txBody>
          <a:bodyPr>
            <a:normAutofit/>
          </a:bodyPr>
          <a:lstStyle/>
          <a:p>
            <a:pPr marL="457189" lvl="0" indent="-457189">
              <a:buFont typeface="Arial" panose="020B0604020202020204" pitchFamily="34" charset="0"/>
              <a:buChar char="•"/>
            </a:pPr>
            <a:r>
              <a:rPr lang="en-US" sz="2800" dirty="0">
                <a:solidFill>
                  <a:schemeClr val="tx2">
                    <a:lumMod val="40000"/>
                    <a:lumOff val="60000"/>
                  </a:schemeClr>
                </a:solidFill>
                <a:latin typeface="Arial" panose="020B0604020202020204" pitchFamily="34" charset="0"/>
                <a:cs typeface="Arial" panose="020B0604020202020204" pitchFamily="34" charset="0"/>
              </a:rPr>
              <a:t>Performance Improvement (PI) means reducing errors </a:t>
            </a:r>
            <a:r>
              <a:rPr lang="en-US" sz="2800" u="sng" dirty="0">
                <a:solidFill>
                  <a:schemeClr val="tx2">
                    <a:lumMod val="40000"/>
                    <a:lumOff val="60000"/>
                  </a:schemeClr>
                </a:solidFill>
                <a:latin typeface="Arial" panose="020B0604020202020204" pitchFamily="34" charset="0"/>
                <a:cs typeface="Arial" panose="020B0604020202020204" pitchFamily="34" charset="0"/>
              </a:rPr>
              <a:t>and</a:t>
            </a:r>
            <a:r>
              <a:rPr lang="en-US" sz="2800" dirty="0">
                <a:solidFill>
                  <a:schemeClr val="tx2">
                    <a:lumMod val="40000"/>
                    <a:lumOff val="60000"/>
                  </a:schemeClr>
                </a:solidFill>
                <a:latin typeface="Arial" panose="020B0604020202020204" pitchFamily="34" charset="0"/>
                <a:cs typeface="Arial" panose="020B0604020202020204" pitchFamily="34" charset="0"/>
              </a:rPr>
              <a:t> increasing insights.</a:t>
            </a:r>
          </a:p>
          <a:p>
            <a:pPr marL="457189" lvl="0" indent="-457189">
              <a:buFont typeface="Arial" panose="020B0604020202020204" pitchFamily="34" charset="0"/>
              <a:buChar char="•"/>
            </a:pPr>
            <a:r>
              <a:rPr lang="en-US" sz="2800" dirty="0">
                <a:solidFill>
                  <a:schemeClr val="tx2">
                    <a:lumMod val="40000"/>
                    <a:lumOff val="60000"/>
                  </a:schemeClr>
                </a:solidFill>
                <a:latin typeface="Arial" panose="020B0604020202020204" pitchFamily="34" charset="0"/>
                <a:cs typeface="Arial" panose="020B0604020202020204" pitchFamily="34" charset="0"/>
              </a:rPr>
              <a:t>Overemphasis on safety can impede insight.</a:t>
            </a:r>
          </a:p>
          <a:p>
            <a:pPr marL="457189" lvl="0" indent="-457189">
              <a:buFont typeface="Arial" panose="020B0604020202020204" pitchFamily="34" charset="0"/>
              <a:buChar char="•"/>
            </a:pPr>
            <a:r>
              <a:rPr lang="en-US" sz="2800" dirty="0">
                <a:solidFill>
                  <a:schemeClr val="tx2">
                    <a:lumMod val="40000"/>
                    <a:lumOff val="60000"/>
                  </a:schemeClr>
                </a:solidFill>
                <a:latin typeface="Arial" panose="020B0604020202020204" pitchFamily="34" charset="0"/>
                <a:cs typeface="Arial" panose="020B0604020202020204" pitchFamily="34" charset="0"/>
              </a:rPr>
              <a:t>Overemphasis on safety, especially with </a:t>
            </a:r>
            <a:r>
              <a:rPr lang="en-US" sz="2800" dirty="0" err="1">
                <a:solidFill>
                  <a:schemeClr val="tx2">
                    <a:lumMod val="40000"/>
                    <a:lumOff val="60000"/>
                  </a:schemeClr>
                </a:solidFill>
                <a:latin typeface="Arial" panose="020B0604020202020204" pitchFamily="34" charset="0"/>
                <a:cs typeface="Arial" panose="020B0604020202020204" pitchFamily="34" charset="0"/>
              </a:rPr>
              <a:t>unvalidated</a:t>
            </a:r>
            <a:r>
              <a:rPr lang="en-US" sz="2800" dirty="0">
                <a:solidFill>
                  <a:schemeClr val="tx2">
                    <a:lumMod val="40000"/>
                    <a:lumOff val="60000"/>
                  </a:schemeClr>
                </a:solidFill>
                <a:latin typeface="Arial" panose="020B0604020202020204" pitchFamily="34" charset="0"/>
                <a:cs typeface="Arial" panose="020B0604020202020204" pitchFamily="34" charset="0"/>
              </a:rPr>
              <a:t> methods can impede innovation (see Merton’s Law).</a:t>
            </a:r>
          </a:p>
          <a:p>
            <a:pPr marL="457189" indent="-457189">
              <a:buFont typeface="Arial" panose="020B0604020202020204" pitchFamily="34" charset="0"/>
              <a:buChar char="•"/>
            </a:pPr>
            <a:endParaRPr lang="en-US" sz="2800" dirty="0">
              <a:solidFill>
                <a:schemeClr val="tx1"/>
              </a:solidFill>
              <a:latin typeface="Arial" panose="020B0604020202020204" pitchFamily="34" charset="0"/>
              <a:cs typeface="Arial" panose="020B0604020202020204" pitchFamily="34" charset="0"/>
            </a:endParaRPr>
          </a:p>
        </p:txBody>
      </p:sp>
      <p:sp>
        <p:nvSpPr>
          <p:cNvPr id="3" name="Rectangle 2"/>
          <p:cNvSpPr/>
          <p:nvPr/>
        </p:nvSpPr>
        <p:spPr>
          <a:xfrm>
            <a:off x="1727604" y="240179"/>
            <a:ext cx="10254846" cy="1015663"/>
          </a:xfrm>
          <a:prstGeom prst="rect">
            <a:avLst/>
          </a:prstGeom>
        </p:spPr>
        <p:txBody>
          <a:bodyPr wrap="square">
            <a:spAutoFit/>
          </a:bodyPr>
          <a:lstStyle/>
          <a:p>
            <a:pPr lvl="0"/>
            <a:r>
              <a:rPr lang="en-US" sz="6000" b="1" dirty="0">
                <a:solidFill>
                  <a:srgbClr val="129DBF"/>
                </a:solidFill>
                <a:latin typeface="Arial"/>
                <a:cs typeface="Arial"/>
              </a:rPr>
              <a:t>Strategies to Mitigate Bias</a:t>
            </a:r>
            <a:endParaRPr lang="en-US" dirty="0">
              <a:solidFill>
                <a:prstClr val="black"/>
              </a:solidFill>
            </a:endParaRPr>
          </a:p>
        </p:txBody>
      </p:sp>
    </p:spTree>
    <p:extLst>
      <p:ext uri="{BB962C8B-B14F-4D97-AF65-F5344CB8AC3E}">
        <p14:creationId xmlns:p14="http://schemas.microsoft.com/office/powerpoint/2010/main" val="304587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8065" y="395832"/>
            <a:ext cx="10084860" cy="1623468"/>
          </a:xfrm>
        </p:spPr>
        <p:txBody>
          <a:bodyPr/>
          <a:lstStyle/>
          <a:p>
            <a:pPr algn="ctr"/>
            <a:r>
              <a:rPr lang="en-US" sz="6000" dirty="0"/>
              <a:t>Uncovering Bias in Artificial Intelligence</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t>“To err is human”</a:t>
            </a:r>
          </a:p>
          <a:p>
            <a:pPr marL="457200" indent="-457200">
              <a:buFont typeface="Arial" panose="020B0604020202020204" pitchFamily="34" charset="0"/>
              <a:buChar char="•"/>
            </a:pPr>
            <a:r>
              <a:rPr lang="en-US" dirty="0"/>
              <a:t>What we don’t know can hurt us.</a:t>
            </a:r>
          </a:p>
          <a:p>
            <a:pPr marL="457200" indent="-457200">
              <a:buFont typeface="Arial" panose="020B0604020202020204" pitchFamily="34" charset="0"/>
              <a:buChar char="•"/>
            </a:pPr>
            <a:r>
              <a:rPr lang="en-US" dirty="0"/>
              <a:t>Bias can be mitigated</a:t>
            </a:r>
          </a:p>
          <a:p>
            <a:pPr marL="457200" indent="-457200">
              <a:buFont typeface="Arial" panose="020B0604020202020204" pitchFamily="34" charset="0"/>
              <a:buChar char="•"/>
            </a:pPr>
            <a:r>
              <a:rPr lang="en-US" dirty="0"/>
              <a:t>IRBs will hold an important role in minimizing bias</a:t>
            </a:r>
          </a:p>
          <a:p>
            <a:pPr marL="457200" indent="-457200">
              <a:buFont typeface="Arial" panose="020B0604020202020204" pitchFamily="34" charset="0"/>
              <a:buChar char="•"/>
            </a:pPr>
            <a:r>
              <a:rPr lang="en-US" dirty="0"/>
              <a:t>IRBs should be mindful of the Dunning-Kruger effect, McNamara Fallacy, and balancing safety and innovation.</a:t>
            </a:r>
          </a:p>
          <a:p>
            <a:pPr marL="457200" indent="-457200">
              <a:buFont typeface="Arial" panose="020B0604020202020204" pitchFamily="34" charset="0"/>
              <a:buChar char="•"/>
            </a:pPr>
            <a:endParaRPr lang="en-US" dirty="0"/>
          </a:p>
        </p:txBody>
      </p:sp>
      <p:sp>
        <p:nvSpPr>
          <p:cNvPr id="4" name="Content Placeholder 3"/>
          <p:cNvSpPr>
            <a:spLocks noGrp="1"/>
          </p:cNvSpPr>
          <p:nvPr>
            <p:ph sz="quarter" idx="10"/>
          </p:nvPr>
        </p:nvSpPr>
        <p:spPr>
          <a:xfrm>
            <a:off x="1888065" y="2120722"/>
            <a:ext cx="8848023" cy="457200"/>
          </a:xfrm>
        </p:spPr>
        <p:txBody>
          <a:bodyPr/>
          <a:lstStyle/>
          <a:p>
            <a:r>
              <a:rPr lang="en-US" dirty="0"/>
              <a:t>Conclusions:</a:t>
            </a:r>
          </a:p>
        </p:txBody>
      </p:sp>
    </p:spTree>
    <p:extLst>
      <p:ext uri="{BB962C8B-B14F-4D97-AF65-F5344CB8AC3E}">
        <p14:creationId xmlns:p14="http://schemas.microsoft.com/office/powerpoint/2010/main" val="192032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dirty="0"/>
              <a:t>Uncovering Bias in Artificial Intelligence</a:t>
            </a:r>
          </a:p>
        </p:txBody>
      </p:sp>
      <p:sp>
        <p:nvSpPr>
          <p:cNvPr id="3" name="Content Placeholder 2"/>
          <p:cNvSpPr>
            <a:spLocks noGrp="1"/>
          </p:cNvSpPr>
          <p:nvPr>
            <p:ph idx="1"/>
          </p:nvPr>
        </p:nvSpPr>
        <p:spPr>
          <a:xfrm>
            <a:off x="1543050" y="3181350"/>
            <a:ext cx="10372725" cy="1133476"/>
          </a:xfrm>
        </p:spPr>
        <p:txBody>
          <a:bodyPr>
            <a:normAutofit/>
          </a:bodyPr>
          <a:lstStyle/>
          <a:p>
            <a:pPr algn="ctr"/>
            <a:r>
              <a:rPr lang="en-US" sz="4800" dirty="0"/>
              <a:t>Thoughts, Comments, Questions?</a:t>
            </a:r>
          </a:p>
        </p:txBody>
      </p:sp>
      <p:sp>
        <p:nvSpPr>
          <p:cNvPr id="4" name="Content Placeholder 3"/>
          <p:cNvSpPr>
            <a:spLocks noGrp="1"/>
          </p:cNvSpPr>
          <p:nvPr>
            <p:ph sz="quarter" idx="10"/>
          </p:nvPr>
        </p:nvSpPr>
        <p:spPr>
          <a:xfrm>
            <a:off x="1802341" y="4701996"/>
            <a:ext cx="8848023" cy="1279703"/>
          </a:xfrm>
        </p:spPr>
        <p:txBody>
          <a:bodyPr>
            <a:normAutofit/>
          </a:bodyPr>
          <a:lstStyle/>
          <a:p>
            <a:pPr algn="ctr"/>
            <a:r>
              <a:rPr lang="en-US" dirty="0"/>
              <a:t>Thank you</a:t>
            </a:r>
          </a:p>
          <a:p>
            <a:pPr algn="ctr"/>
            <a:r>
              <a:rPr lang="en-US" dirty="0"/>
              <a:t>jrwindle@unmc.edu</a:t>
            </a:r>
          </a:p>
        </p:txBody>
      </p:sp>
    </p:spTree>
    <p:extLst>
      <p:ext uri="{BB962C8B-B14F-4D97-AF65-F5344CB8AC3E}">
        <p14:creationId xmlns:p14="http://schemas.microsoft.com/office/powerpoint/2010/main" val="41264489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0856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8065" y="395833"/>
            <a:ext cx="8848024" cy="713639"/>
          </a:xfrm>
        </p:spPr>
        <p:txBody>
          <a:bodyPr/>
          <a:lstStyle/>
          <a:p>
            <a:r>
              <a:rPr lang="en-US" sz="6000" dirty="0"/>
              <a:t>About this talk </a:t>
            </a:r>
          </a:p>
        </p:txBody>
      </p:sp>
      <p:sp>
        <p:nvSpPr>
          <p:cNvPr id="3" name="Content Placeholder 2"/>
          <p:cNvSpPr>
            <a:spLocks noGrp="1"/>
          </p:cNvSpPr>
          <p:nvPr>
            <p:ph idx="1"/>
          </p:nvPr>
        </p:nvSpPr>
        <p:spPr>
          <a:xfrm>
            <a:off x="1888067" y="2271248"/>
            <a:ext cx="8848021" cy="4300691"/>
          </a:xfrm>
        </p:spPr>
        <p:txBody>
          <a:bodyPr>
            <a:normAutofit/>
          </a:bodyPr>
          <a:lstStyle/>
          <a:p>
            <a:r>
              <a:rPr lang="en-US" sz="2800" b="1" dirty="0"/>
              <a:t>Artificial Intelligence: </a:t>
            </a:r>
            <a:r>
              <a:rPr lang="en-US" sz="2800" dirty="0"/>
              <a:t>A class of software-based systems that generate predictions, recommendations, classifications, or decisions.</a:t>
            </a:r>
            <a:endParaRPr lang="en-US" sz="2800" b="1" dirty="0"/>
          </a:p>
          <a:p>
            <a:r>
              <a:rPr lang="en-US" sz="2800" b="1" dirty="0"/>
              <a:t>Bias:</a:t>
            </a:r>
            <a:r>
              <a:rPr lang="en-US" sz="2800" dirty="0"/>
              <a:t> The intentional or unintentional intrusion of opinion as fact, or the selection of information presented in a manner that serves to promote only one view of a fact.</a:t>
            </a:r>
          </a:p>
          <a:p>
            <a:r>
              <a:rPr lang="en-US" sz="2800" b="1" dirty="0"/>
              <a:t>ISO definition of Bias:</a:t>
            </a:r>
            <a:r>
              <a:rPr lang="en-US" sz="2800" dirty="0"/>
              <a:t> “The degree to which a reference value deviates from the truth.”</a:t>
            </a:r>
            <a:endParaRPr lang="en-US" sz="2800" b="1" dirty="0"/>
          </a:p>
        </p:txBody>
      </p:sp>
      <p:sp>
        <p:nvSpPr>
          <p:cNvPr id="4" name="Content Placeholder 3"/>
          <p:cNvSpPr>
            <a:spLocks noGrp="1"/>
          </p:cNvSpPr>
          <p:nvPr>
            <p:ph sz="quarter" idx="10"/>
          </p:nvPr>
        </p:nvSpPr>
        <p:spPr>
          <a:xfrm>
            <a:off x="1888066" y="1438657"/>
            <a:ext cx="8848023" cy="670362"/>
          </a:xfrm>
        </p:spPr>
        <p:txBody>
          <a:bodyPr>
            <a:normAutofit/>
          </a:bodyPr>
          <a:lstStyle/>
          <a:p>
            <a:r>
              <a:rPr lang="en-US" sz="3200" dirty="0"/>
              <a:t>A Couple of Definitions</a:t>
            </a:r>
          </a:p>
        </p:txBody>
      </p:sp>
    </p:spTree>
    <p:extLst>
      <p:ext uri="{BB962C8B-B14F-4D97-AF65-F5344CB8AC3E}">
        <p14:creationId xmlns:p14="http://schemas.microsoft.com/office/powerpoint/2010/main" val="292469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8065" y="395833"/>
            <a:ext cx="8848024" cy="981863"/>
          </a:xfrm>
        </p:spPr>
        <p:txBody>
          <a:bodyPr/>
          <a:lstStyle/>
          <a:p>
            <a:r>
              <a:rPr lang="en-US" sz="6000" dirty="0"/>
              <a:t>Bias</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b="1" dirty="0"/>
              <a:t>Human</a:t>
            </a:r>
            <a:r>
              <a:rPr lang="en-US" dirty="0"/>
              <a:t>-Cognitive and perceptual bias</a:t>
            </a:r>
            <a:endParaRPr lang="en-US" b="1" dirty="0"/>
          </a:p>
          <a:p>
            <a:pPr marL="457200" indent="-457200">
              <a:buFont typeface="Arial" panose="020B0604020202020204" pitchFamily="34" charset="0"/>
              <a:buChar char="•"/>
            </a:pPr>
            <a:r>
              <a:rPr lang="en-US" b="1" dirty="0"/>
              <a:t>Statistical</a:t>
            </a:r>
            <a:r>
              <a:rPr lang="en-US" dirty="0"/>
              <a:t>-Errors induced by datasets or algorithms that induce untoward effects.</a:t>
            </a:r>
          </a:p>
          <a:p>
            <a:pPr marL="457200" indent="-457200">
              <a:buFont typeface="Arial" panose="020B0604020202020204" pitchFamily="34" charset="0"/>
              <a:buChar char="•"/>
            </a:pPr>
            <a:r>
              <a:rPr lang="en-US" b="1" dirty="0"/>
              <a:t>Systemic</a:t>
            </a:r>
            <a:r>
              <a:rPr lang="en-US" dirty="0"/>
              <a:t>-Institutional procedures and practices that operate to induce favoritism or disadvantage to individuals or groups.</a:t>
            </a:r>
            <a:endParaRPr lang="en-US" b="1" dirty="0"/>
          </a:p>
        </p:txBody>
      </p:sp>
      <p:sp>
        <p:nvSpPr>
          <p:cNvPr id="4" name="Content Placeholder 3"/>
          <p:cNvSpPr>
            <a:spLocks noGrp="1"/>
          </p:cNvSpPr>
          <p:nvPr>
            <p:ph sz="quarter" idx="10"/>
          </p:nvPr>
        </p:nvSpPr>
        <p:spPr>
          <a:xfrm>
            <a:off x="1888066" y="1694688"/>
            <a:ext cx="8848023" cy="1045159"/>
          </a:xfrm>
        </p:spPr>
        <p:txBody>
          <a:bodyPr>
            <a:normAutofit/>
          </a:bodyPr>
          <a:lstStyle/>
          <a:p>
            <a:r>
              <a:rPr lang="en-US" sz="2800" dirty="0"/>
              <a:t>Three Classes of Bias</a:t>
            </a:r>
          </a:p>
        </p:txBody>
      </p:sp>
    </p:spTree>
    <p:extLst>
      <p:ext uri="{BB962C8B-B14F-4D97-AF65-F5344CB8AC3E}">
        <p14:creationId xmlns:p14="http://schemas.microsoft.com/office/powerpoint/2010/main" val="318239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1999488" y="1632892"/>
            <a:ext cx="2932274" cy="4406421"/>
          </a:xfrm>
          <a:prstGeom prst="rect">
            <a:avLst/>
          </a:prstGeom>
        </p:spPr>
      </p:pic>
      <p:sp>
        <p:nvSpPr>
          <p:cNvPr id="4" name="Text Placeholder 3"/>
          <p:cNvSpPr>
            <a:spLocks noGrp="1"/>
          </p:cNvSpPr>
          <p:nvPr>
            <p:ph type="body" sz="half" idx="2"/>
          </p:nvPr>
        </p:nvSpPr>
        <p:spPr>
          <a:xfrm>
            <a:off x="5217796" y="1632892"/>
            <a:ext cx="5864732" cy="4364686"/>
          </a:xfrm>
        </p:spPr>
        <p:txBody>
          <a:bodyPr>
            <a:normAutofit fontScale="92500" lnSpcReduction="10000"/>
          </a:bodyPr>
          <a:lstStyle/>
          <a:p>
            <a:pPr marL="457189" indent="-457189">
              <a:buFont typeface="Arial" panose="020B0604020202020204" pitchFamily="34" charset="0"/>
              <a:buChar char="•"/>
            </a:pPr>
            <a:r>
              <a:rPr lang="en-US" sz="2667" dirty="0">
                <a:solidFill>
                  <a:schemeClr val="tx2">
                    <a:lumMod val="40000"/>
                    <a:lumOff val="60000"/>
                  </a:schemeClr>
                </a:solidFill>
                <a:latin typeface="Arial" panose="020B0604020202020204" pitchFamily="34" charset="0"/>
                <a:cs typeface="Arial" panose="020B0604020202020204" pitchFamily="34" charset="0"/>
              </a:rPr>
              <a:t>Two thought modes: Fast and Slow.</a:t>
            </a:r>
          </a:p>
          <a:p>
            <a:pPr marL="914377" lvl="1" indent="-457189">
              <a:buFont typeface="Arial" panose="020B0604020202020204" pitchFamily="34" charset="0"/>
              <a:buChar char="•"/>
            </a:pPr>
            <a:r>
              <a:rPr lang="en-US" sz="2400" dirty="0">
                <a:solidFill>
                  <a:schemeClr val="tx2">
                    <a:lumMod val="40000"/>
                    <a:lumOff val="60000"/>
                  </a:schemeClr>
                </a:solidFill>
                <a:latin typeface="Arial" panose="020B0604020202020204" pitchFamily="34" charset="0"/>
                <a:cs typeface="Arial" panose="020B0604020202020204" pitchFamily="34" charset="0"/>
              </a:rPr>
              <a:t>Fast is instinctive and emotional</a:t>
            </a:r>
          </a:p>
          <a:p>
            <a:pPr marL="914377" lvl="1" indent="-457189">
              <a:buFont typeface="Arial" panose="020B0604020202020204" pitchFamily="34" charset="0"/>
              <a:buChar char="•"/>
            </a:pPr>
            <a:r>
              <a:rPr lang="en-US" sz="2400" dirty="0">
                <a:solidFill>
                  <a:schemeClr val="tx2">
                    <a:lumMod val="40000"/>
                    <a:lumOff val="60000"/>
                  </a:schemeClr>
                </a:solidFill>
                <a:latin typeface="Arial" panose="020B0604020202020204" pitchFamily="34" charset="0"/>
                <a:cs typeface="Arial" panose="020B0604020202020204" pitchFamily="34" charset="0"/>
              </a:rPr>
              <a:t>Slow is more deliberative and logical</a:t>
            </a:r>
          </a:p>
          <a:p>
            <a:pPr marL="457189" indent="-457189">
              <a:buFont typeface="Arial" panose="020B0604020202020204" pitchFamily="34" charset="0"/>
              <a:buChar char="•"/>
            </a:pPr>
            <a:r>
              <a:rPr lang="en-US" sz="2667" dirty="0">
                <a:solidFill>
                  <a:schemeClr val="tx2">
                    <a:lumMod val="40000"/>
                    <a:lumOff val="60000"/>
                  </a:schemeClr>
                </a:solidFill>
                <a:latin typeface="Arial" panose="020B0604020202020204" pitchFamily="34" charset="0"/>
                <a:cs typeface="Arial" panose="020B0604020202020204" pitchFamily="34" charset="0"/>
              </a:rPr>
              <a:t>Humans are susceptible to bias.</a:t>
            </a:r>
          </a:p>
          <a:p>
            <a:pPr marL="914377" lvl="1" indent="-457189">
              <a:buFont typeface="Arial" panose="020B0604020202020204" pitchFamily="34" charset="0"/>
              <a:buChar char="•"/>
            </a:pPr>
            <a:r>
              <a:rPr lang="en-US" sz="2400" dirty="0">
                <a:solidFill>
                  <a:schemeClr val="tx2">
                    <a:lumMod val="40000"/>
                    <a:lumOff val="60000"/>
                  </a:schemeClr>
                </a:solidFill>
                <a:latin typeface="Arial" panose="020B0604020202020204" pitchFamily="34" charset="0"/>
                <a:cs typeface="Arial" panose="020B0604020202020204" pitchFamily="34" charset="0"/>
              </a:rPr>
              <a:t>Loss Aversion</a:t>
            </a:r>
          </a:p>
          <a:p>
            <a:pPr marL="914377" lvl="1" indent="-457189">
              <a:buFont typeface="Arial" panose="020B0604020202020204" pitchFamily="34" charset="0"/>
              <a:buChar char="•"/>
            </a:pPr>
            <a:r>
              <a:rPr lang="en-US" sz="2400" dirty="0">
                <a:solidFill>
                  <a:schemeClr val="tx2">
                    <a:lumMod val="40000"/>
                    <a:lumOff val="60000"/>
                  </a:schemeClr>
                </a:solidFill>
                <a:latin typeface="Arial" panose="020B0604020202020204" pitchFamily="34" charset="0"/>
                <a:cs typeface="Arial" panose="020B0604020202020204" pitchFamily="34" charset="0"/>
              </a:rPr>
              <a:t>Anchoring</a:t>
            </a:r>
          </a:p>
          <a:p>
            <a:pPr marL="914377" lvl="1" indent="-457189">
              <a:buFont typeface="Arial" panose="020B0604020202020204" pitchFamily="34" charset="0"/>
              <a:buChar char="•"/>
            </a:pPr>
            <a:r>
              <a:rPr lang="en-US" sz="2400" dirty="0">
                <a:solidFill>
                  <a:schemeClr val="tx2">
                    <a:lumMod val="40000"/>
                    <a:lumOff val="60000"/>
                  </a:schemeClr>
                </a:solidFill>
                <a:latin typeface="Arial" panose="020B0604020202020204" pitchFamily="34" charset="0"/>
                <a:cs typeface="Arial" panose="020B0604020202020204" pitchFamily="34" charset="0"/>
              </a:rPr>
              <a:t>Framing Choices</a:t>
            </a:r>
          </a:p>
          <a:p>
            <a:pPr marL="457189" indent="-457189">
              <a:buFont typeface="Arial" panose="020B0604020202020204" pitchFamily="34" charset="0"/>
              <a:buChar char="•"/>
            </a:pPr>
            <a:r>
              <a:rPr lang="en-US" sz="2667" dirty="0">
                <a:solidFill>
                  <a:schemeClr val="tx2">
                    <a:lumMod val="40000"/>
                    <a:lumOff val="60000"/>
                  </a:schemeClr>
                </a:solidFill>
                <a:latin typeface="Arial" panose="020B0604020202020204" pitchFamily="34" charset="0"/>
                <a:cs typeface="Arial" panose="020B0604020202020204" pitchFamily="34" charset="0"/>
              </a:rPr>
              <a:t>Humans have too much confidence in expert’s judgement.</a:t>
            </a:r>
          </a:p>
          <a:p>
            <a:pPr marL="457189" indent="-457189">
              <a:buFont typeface="Arial" panose="020B0604020202020204" pitchFamily="34" charset="0"/>
              <a:buChar char="•"/>
            </a:pPr>
            <a:r>
              <a:rPr lang="en-US" sz="2667" dirty="0">
                <a:solidFill>
                  <a:schemeClr val="tx2">
                    <a:lumMod val="40000"/>
                    <a:lumOff val="60000"/>
                  </a:schemeClr>
                </a:solidFill>
                <a:latin typeface="Arial" panose="020B0604020202020204" pitchFamily="34" charset="0"/>
                <a:cs typeface="Arial" panose="020B0604020202020204" pitchFamily="34" charset="0"/>
              </a:rPr>
              <a:t>Humans have to much confidence in artificial intelligence’s judgement.</a:t>
            </a:r>
          </a:p>
        </p:txBody>
      </p:sp>
      <p:sp>
        <p:nvSpPr>
          <p:cNvPr id="3" name="TextBox 2"/>
          <p:cNvSpPr txBox="1"/>
          <p:nvPr/>
        </p:nvSpPr>
        <p:spPr>
          <a:xfrm>
            <a:off x="1999488" y="426720"/>
            <a:ext cx="7888224" cy="1015663"/>
          </a:xfrm>
          <a:prstGeom prst="rect">
            <a:avLst/>
          </a:prstGeom>
          <a:noFill/>
        </p:spPr>
        <p:txBody>
          <a:bodyPr wrap="square" rtlCol="0">
            <a:spAutoFit/>
          </a:bodyPr>
          <a:lstStyle/>
          <a:p>
            <a:r>
              <a:rPr lang="en-US" sz="6000" b="1" dirty="0">
                <a:solidFill>
                  <a:srgbClr val="129DBF"/>
                </a:solidFill>
                <a:latin typeface="Arial"/>
                <a:ea typeface="+mj-ea"/>
                <a:cs typeface="Arial"/>
              </a:rPr>
              <a:t>Human Bias</a:t>
            </a:r>
            <a:endParaRPr lang="en-US" sz="6000" dirty="0"/>
          </a:p>
        </p:txBody>
      </p:sp>
    </p:spTree>
    <p:extLst>
      <p:ext uri="{BB962C8B-B14F-4D97-AF65-F5344CB8AC3E}">
        <p14:creationId xmlns:p14="http://schemas.microsoft.com/office/powerpoint/2010/main" val="3536240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8064" y="395833"/>
            <a:ext cx="10023519" cy="1079400"/>
          </a:xfrm>
        </p:spPr>
        <p:txBody>
          <a:bodyPr/>
          <a:lstStyle/>
          <a:p>
            <a:pPr lvl="0" defTabSz="914400">
              <a:lnSpc>
                <a:spcPct val="100000"/>
              </a:lnSpc>
              <a:spcBef>
                <a:spcPts val="0"/>
              </a:spcBef>
            </a:pPr>
            <a:r>
              <a:rPr lang="en-US" sz="6000" dirty="0">
                <a:ea typeface="+mn-ea"/>
              </a:rPr>
              <a:t>Human and Statistical Bias</a:t>
            </a:r>
            <a:endParaRPr lang="en-US" dirty="0"/>
          </a:p>
        </p:txBody>
      </p:sp>
      <p:sp>
        <p:nvSpPr>
          <p:cNvPr id="3" name="Content Placeholder 2"/>
          <p:cNvSpPr>
            <a:spLocks noGrp="1"/>
          </p:cNvSpPr>
          <p:nvPr>
            <p:ph idx="1"/>
          </p:nvPr>
        </p:nvSpPr>
        <p:spPr>
          <a:xfrm>
            <a:off x="7419975" y="2815391"/>
            <a:ext cx="3638549" cy="2585665"/>
          </a:xfrm>
        </p:spPr>
        <p:txBody>
          <a:bodyPr>
            <a:normAutofit/>
          </a:bodyPr>
          <a:lstStyle/>
          <a:p>
            <a:r>
              <a:rPr lang="en-US" dirty="0"/>
              <a:t>People overestimate their ability (subjective ability versus objective ability</a:t>
            </a:r>
          </a:p>
        </p:txBody>
      </p:sp>
      <p:sp>
        <p:nvSpPr>
          <p:cNvPr id="4" name="Content Placeholder 3"/>
          <p:cNvSpPr>
            <a:spLocks noGrp="1"/>
          </p:cNvSpPr>
          <p:nvPr>
            <p:ph sz="quarter" idx="10"/>
          </p:nvPr>
        </p:nvSpPr>
        <p:spPr>
          <a:xfrm>
            <a:off x="1888066" y="1828801"/>
            <a:ext cx="8848023" cy="609600"/>
          </a:xfrm>
        </p:spPr>
        <p:txBody>
          <a:bodyPr/>
          <a:lstStyle/>
          <a:p>
            <a:r>
              <a:rPr lang="en-US" dirty="0"/>
              <a:t>Dunning-Kruger Effect</a:t>
            </a:r>
          </a:p>
        </p:txBody>
      </p:sp>
      <p:pic>
        <p:nvPicPr>
          <p:cNvPr id="5" name="Picture 4"/>
          <p:cNvPicPr>
            <a:picLocks noChangeAspect="1"/>
          </p:cNvPicPr>
          <p:nvPr/>
        </p:nvPicPr>
        <p:blipFill>
          <a:blip r:embed="rId3"/>
          <a:stretch>
            <a:fillRect/>
          </a:stretch>
        </p:blipFill>
        <p:spPr>
          <a:xfrm>
            <a:off x="1888065" y="2438401"/>
            <a:ext cx="5046136" cy="3092793"/>
          </a:xfrm>
          <a:prstGeom prst="rect">
            <a:avLst/>
          </a:prstGeom>
        </p:spPr>
      </p:pic>
    </p:spTree>
    <p:extLst>
      <p:ext uri="{BB962C8B-B14F-4D97-AF65-F5344CB8AC3E}">
        <p14:creationId xmlns:p14="http://schemas.microsoft.com/office/powerpoint/2010/main" val="122308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8064" y="395833"/>
            <a:ext cx="10023519" cy="1079400"/>
          </a:xfrm>
        </p:spPr>
        <p:txBody>
          <a:bodyPr/>
          <a:lstStyle/>
          <a:p>
            <a:pPr lvl="0" defTabSz="914400">
              <a:lnSpc>
                <a:spcPct val="100000"/>
              </a:lnSpc>
              <a:spcBef>
                <a:spcPts val="0"/>
              </a:spcBef>
            </a:pPr>
            <a:r>
              <a:rPr lang="en-US" sz="6000" dirty="0">
                <a:ea typeface="+mn-ea"/>
              </a:rPr>
              <a:t>Human and Statistical Bias</a:t>
            </a:r>
            <a:endParaRPr lang="en-US" dirty="0"/>
          </a:p>
        </p:txBody>
      </p:sp>
      <p:sp>
        <p:nvSpPr>
          <p:cNvPr id="3" name="Content Placeholder 2"/>
          <p:cNvSpPr>
            <a:spLocks noGrp="1"/>
          </p:cNvSpPr>
          <p:nvPr>
            <p:ph idx="1"/>
          </p:nvPr>
        </p:nvSpPr>
        <p:spPr>
          <a:xfrm>
            <a:off x="6312077" y="2405816"/>
            <a:ext cx="5679898" cy="3852109"/>
          </a:xfrm>
        </p:spPr>
        <p:txBody>
          <a:bodyPr>
            <a:normAutofit/>
          </a:bodyPr>
          <a:lstStyle/>
          <a:p>
            <a:pPr marL="457200" indent="-457200">
              <a:buFont typeface="Arial" panose="020B0604020202020204" pitchFamily="34" charset="0"/>
              <a:buChar char="•"/>
            </a:pPr>
            <a:r>
              <a:rPr lang="en-US" dirty="0"/>
              <a:t>The tendency to focus on the numbers, metrics, and quantifiable data while disregarding the meaningful qualitative aspects</a:t>
            </a:r>
          </a:p>
          <a:p>
            <a:pPr marL="457200" indent="-457200">
              <a:buFont typeface="Arial" panose="020B0604020202020204" pitchFamily="34" charset="0"/>
              <a:buChar char="•"/>
            </a:pPr>
            <a:r>
              <a:rPr lang="en-US" dirty="0"/>
              <a:t>AI algorithms are driven by mathematical formulas and based often based on quantitative data sets </a:t>
            </a:r>
          </a:p>
        </p:txBody>
      </p:sp>
      <p:sp>
        <p:nvSpPr>
          <p:cNvPr id="4" name="Content Placeholder 3"/>
          <p:cNvSpPr>
            <a:spLocks noGrp="1"/>
          </p:cNvSpPr>
          <p:nvPr>
            <p:ph sz="quarter" idx="10"/>
          </p:nvPr>
        </p:nvSpPr>
        <p:spPr>
          <a:xfrm>
            <a:off x="1888066" y="1828801"/>
            <a:ext cx="8848023" cy="609600"/>
          </a:xfrm>
        </p:spPr>
        <p:txBody>
          <a:bodyPr/>
          <a:lstStyle/>
          <a:p>
            <a:r>
              <a:rPr lang="en-US" dirty="0"/>
              <a:t>McNamara Fallacy</a:t>
            </a:r>
          </a:p>
        </p:txBody>
      </p:sp>
      <p:pic>
        <p:nvPicPr>
          <p:cNvPr id="5" name="Picture 4"/>
          <p:cNvPicPr>
            <a:picLocks noChangeAspect="1"/>
          </p:cNvPicPr>
          <p:nvPr/>
        </p:nvPicPr>
        <p:blipFill>
          <a:blip r:embed="rId3"/>
          <a:stretch>
            <a:fillRect/>
          </a:stretch>
        </p:blipFill>
        <p:spPr>
          <a:xfrm>
            <a:off x="1758068" y="2733675"/>
            <a:ext cx="4361787" cy="2840315"/>
          </a:xfrm>
          <a:prstGeom prst="rect">
            <a:avLst/>
          </a:prstGeom>
        </p:spPr>
      </p:pic>
    </p:spTree>
    <p:extLst>
      <p:ext uri="{BB962C8B-B14F-4D97-AF65-F5344CB8AC3E}">
        <p14:creationId xmlns:p14="http://schemas.microsoft.com/office/powerpoint/2010/main" val="60827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8064" y="395833"/>
            <a:ext cx="10023519" cy="1079400"/>
          </a:xfrm>
        </p:spPr>
        <p:txBody>
          <a:bodyPr/>
          <a:lstStyle/>
          <a:p>
            <a:pPr lvl="0" defTabSz="914400">
              <a:lnSpc>
                <a:spcPct val="100000"/>
              </a:lnSpc>
              <a:spcBef>
                <a:spcPts val="0"/>
              </a:spcBef>
            </a:pPr>
            <a:r>
              <a:rPr lang="en-US" sz="6000" dirty="0">
                <a:ea typeface="+mn-ea"/>
              </a:rPr>
              <a:t>Human and Statistical Bias</a:t>
            </a:r>
            <a:endParaRPr lang="en-US" dirty="0"/>
          </a:p>
        </p:txBody>
      </p:sp>
      <p:sp>
        <p:nvSpPr>
          <p:cNvPr id="3" name="Content Placeholder 2"/>
          <p:cNvSpPr>
            <a:spLocks noGrp="1"/>
          </p:cNvSpPr>
          <p:nvPr>
            <p:ph idx="1"/>
          </p:nvPr>
        </p:nvSpPr>
        <p:spPr>
          <a:xfrm>
            <a:off x="1962150" y="2705100"/>
            <a:ext cx="8324850" cy="3067049"/>
          </a:xfrm>
        </p:spPr>
        <p:txBody>
          <a:bodyPr>
            <a:normAutofit fontScale="85000" lnSpcReduction="20000"/>
          </a:bodyPr>
          <a:lstStyle/>
          <a:p>
            <a:r>
              <a:rPr lang="en-US" dirty="0"/>
              <a:t>Intervention in a complex system tends to create unanticipated and often undesirable outcomes</a:t>
            </a:r>
          </a:p>
          <a:p>
            <a:pPr marL="457200" indent="-457200">
              <a:buFont typeface="Arial" panose="020B0604020202020204" pitchFamily="34" charset="0"/>
              <a:buChar char="•"/>
            </a:pPr>
            <a:r>
              <a:rPr lang="en-US" dirty="0"/>
              <a:t>Ignorance</a:t>
            </a:r>
          </a:p>
          <a:p>
            <a:pPr marL="457200" indent="-457200">
              <a:lnSpc>
                <a:spcPct val="110000"/>
              </a:lnSpc>
              <a:buFont typeface="Arial" panose="020B0604020202020204" pitchFamily="34" charset="0"/>
              <a:buChar char="•"/>
            </a:pPr>
            <a:r>
              <a:rPr lang="en-US" dirty="0"/>
              <a:t>Errors in Analysis</a:t>
            </a:r>
          </a:p>
          <a:p>
            <a:pPr marL="457200" indent="-457200">
              <a:lnSpc>
                <a:spcPct val="110000"/>
              </a:lnSpc>
              <a:buFont typeface="Arial" panose="020B0604020202020204" pitchFamily="34" charset="0"/>
              <a:buChar char="•"/>
            </a:pPr>
            <a:r>
              <a:rPr lang="en-US" dirty="0"/>
              <a:t>Group Think</a:t>
            </a:r>
          </a:p>
          <a:p>
            <a:pPr marL="457200" indent="-457200">
              <a:lnSpc>
                <a:spcPct val="110000"/>
              </a:lnSpc>
              <a:buFont typeface="Arial" panose="020B0604020202020204" pitchFamily="34" charset="0"/>
              <a:buChar char="•"/>
            </a:pPr>
            <a:endParaRPr lang="en-US" dirty="0"/>
          </a:p>
          <a:p>
            <a:r>
              <a:rPr lang="en-US" dirty="0"/>
              <a:t>Almost all actions have intended and unintended consequences, however, in action can also have unintended consequences. </a:t>
            </a:r>
          </a:p>
          <a:p>
            <a:pPr marL="457200" indent="-457200">
              <a:buFont typeface="Arial" panose="020B0604020202020204" pitchFamily="34" charset="0"/>
              <a:buChar char="•"/>
            </a:pPr>
            <a:endParaRPr lang="en-US" dirty="0"/>
          </a:p>
        </p:txBody>
      </p:sp>
      <p:sp>
        <p:nvSpPr>
          <p:cNvPr id="4" name="Content Placeholder 3"/>
          <p:cNvSpPr>
            <a:spLocks noGrp="1"/>
          </p:cNvSpPr>
          <p:nvPr>
            <p:ph sz="quarter" idx="10"/>
          </p:nvPr>
        </p:nvSpPr>
        <p:spPr>
          <a:xfrm>
            <a:off x="1888066" y="1828801"/>
            <a:ext cx="8848023" cy="609600"/>
          </a:xfrm>
        </p:spPr>
        <p:txBody>
          <a:bodyPr/>
          <a:lstStyle/>
          <a:p>
            <a:r>
              <a:rPr lang="en-US" dirty="0"/>
              <a:t>Merton’s Law of Unintended Consequences</a:t>
            </a:r>
          </a:p>
        </p:txBody>
      </p:sp>
    </p:spTree>
    <p:extLst>
      <p:ext uri="{BB962C8B-B14F-4D97-AF65-F5344CB8AC3E}">
        <p14:creationId xmlns:p14="http://schemas.microsoft.com/office/powerpoint/2010/main" val="278934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8065" y="395833"/>
            <a:ext cx="8848024" cy="1079400"/>
          </a:xfrm>
        </p:spPr>
        <p:txBody>
          <a:bodyPr/>
          <a:lstStyle/>
          <a:p>
            <a:pPr lvl="0" defTabSz="914400">
              <a:lnSpc>
                <a:spcPct val="100000"/>
              </a:lnSpc>
              <a:spcBef>
                <a:spcPts val="0"/>
              </a:spcBef>
            </a:pPr>
            <a:r>
              <a:rPr lang="en-US" sz="6000" dirty="0">
                <a:ea typeface="+mn-ea"/>
              </a:rPr>
              <a:t>Statistical Bias</a:t>
            </a:r>
            <a:endParaRPr lang="en-US" dirty="0"/>
          </a:p>
        </p:txBody>
      </p:sp>
      <p:sp>
        <p:nvSpPr>
          <p:cNvPr id="3" name="Content Placeholder 2"/>
          <p:cNvSpPr>
            <a:spLocks noGrp="1"/>
          </p:cNvSpPr>
          <p:nvPr>
            <p:ph idx="1"/>
          </p:nvPr>
        </p:nvSpPr>
        <p:spPr>
          <a:xfrm>
            <a:off x="1888067" y="2815391"/>
            <a:ext cx="8322733" cy="2731969"/>
          </a:xfrm>
        </p:spPr>
        <p:txBody>
          <a:bodyPr>
            <a:normAutofit/>
          </a:bodyPr>
          <a:lstStyle/>
          <a:p>
            <a:pPr marL="457200" indent="-457200">
              <a:buFont typeface="Arial" panose="020B0604020202020204" pitchFamily="34" charset="0"/>
              <a:buChar char="•"/>
            </a:pPr>
            <a:r>
              <a:rPr lang="en-US" dirty="0"/>
              <a:t>The Statistical Phenomena where an association between two variables in a population emerges, disappears or reverses when the population is divided</a:t>
            </a:r>
          </a:p>
          <a:p>
            <a:pPr marL="457200" indent="-457200">
              <a:buFont typeface="Arial" panose="020B0604020202020204" pitchFamily="34" charset="0"/>
              <a:buChar char="•"/>
            </a:pPr>
            <a:r>
              <a:rPr lang="en-US" dirty="0"/>
              <a:t>Most often occurs when there is an incomplete understanding of the causal impact of data.</a:t>
            </a:r>
          </a:p>
        </p:txBody>
      </p:sp>
      <p:sp>
        <p:nvSpPr>
          <p:cNvPr id="4" name="Content Placeholder 3"/>
          <p:cNvSpPr>
            <a:spLocks noGrp="1"/>
          </p:cNvSpPr>
          <p:nvPr>
            <p:ph sz="quarter" idx="10"/>
          </p:nvPr>
        </p:nvSpPr>
        <p:spPr>
          <a:xfrm>
            <a:off x="1888066" y="1828801"/>
            <a:ext cx="8848023" cy="609600"/>
          </a:xfrm>
        </p:spPr>
        <p:txBody>
          <a:bodyPr/>
          <a:lstStyle/>
          <a:p>
            <a:r>
              <a:rPr lang="en-US" dirty="0"/>
              <a:t>Simpson’s Paradox</a:t>
            </a:r>
          </a:p>
        </p:txBody>
      </p:sp>
    </p:spTree>
    <p:extLst>
      <p:ext uri="{BB962C8B-B14F-4D97-AF65-F5344CB8AC3E}">
        <p14:creationId xmlns:p14="http://schemas.microsoft.com/office/powerpoint/2010/main" val="96695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8297829D0C1C4EB3193ACC80C46A36" ma:contentTypeVersion="17" ma:contentTypeDescription="Create a new document." ma:contentTypeScope="" ma:versionID="774d07518b297626b4e7d11c6bccfafa">
  <xsd:schema xmlns:xsd="http://www.w3.org/2001/XMLSchema" xmlns:xs="http://www.w3.org/2001/XMLSchema" xmlns:p="http://schemas.microsoft.com/office/2006/metadata/properties" xmlns:ns2="3ca6847d-3f9c-4349-a6e3-60b55d2074b7" xmlns:ns3="8a0e4d58-e775-4cb3-a47d-aeeefdd6f813" targetNamespace="http://schemas.microsoft.com/office/2006/metadata/properties" ma:root="true" ma:fieldsID="b197114c2479810fbcdbffad32ff5957" ns2:_="" ns3:_="">
    <xsd:import namespace="3ca6847d-3f9c-4349-a6e3-60b55d2074b7"/>
    <xsd:import namespace="8a0e4d58-e775-4cb3-a47d-aeeefdd6f81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a6847d-3f9c-4349-a6e3-60b55d2074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a1d4a69-9812-4340-96bf-3c602401902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a0e4d58-e775-4cb3-a47d-aeeefdd6f81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91ca95a-2488-413a-b102-5bd600ddd36b}" ma:internalName="TaxCatchAll" ma:showField="CatchAllData" ma:web="8a0e4d58-e775-4cb3-a47d-aeeefdd6f81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ca6847d-3f9c-4349-a6e3-60b55d2074b7">
      <Terms xmlns="http://schemas.microsoft.com/office/infopath/2007/PartnerControls"/>
    </lcf76f155ced4ddcb4097134ff3c332f>
    <TaxCatchAll xmlns="8a0e4d58-e775-4cb3-a47d-aeeefdd6f813" xsi:nil="true"/>
  </documentManagement>
</p:properties>
</file>

<file path=customXml/itemProps1.xml><?xml version="1.0" encoding="utf-8"?>
<ds:datastoreItem xmlns:ds="http://schemas.openxmlformats.org/officeDocument/2006/customXml" ds:itemID="{53448C25-1A40-4550-BB1C-C6F0735744BA}"/>
</file>

<file path=customXml/itemProps2.xml><?xml version="1.0" encoding="utf-8"?>
<ds:datastoreItem xmlns:ds="http://schemas.openxmlformats.org/officeDocument/2006/customXml" ds:itemID="{C484202C-54C7-4FDC-8344-275C10B9ECD8}"/>
</file>

<file path=customXml/itemProps3.xml><?xml version="1.0" encoding="utf-8"?>
<ds:datastoreItem xmlns:ds="http://schemas.openxmlformats.org/officeDocument/2006/customXml" ds:itemID="{BFCDD6EF-1B14-4AD8-AB0D-12BC091A1C7A}"/>
</file>

<file path=docProps/app.xml><?xml version="1.0" encoding="utf-8"?>
<Properties xmlns="http://schemas.openxmlformats.org/officeDocument/2006/extended-properties" xmlns:vt="http://schemas.openxmlformats.org/officeDocument/2006/docPropsVTypes">
  <TotalTime>883</TotalTime>
  <Words>1278</Words>
  <Application>Microsoft Office PowerPoint</Application>
  <PresentationFormat>Widescreen</PresentationFormat>
  <Paragraphs>162</Paragraphs>
  <Slides>29</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Arial-BoldMT</vt:lpstr>
      <vt:lpstr>Calibri</vt:lpstr>
      <vt:lpstr>Default Theme</vt:lpstr>
      <vt:lpstr>Uncovering Bias in Artificial Intelligence</vt:lpstr>
      <vt:lpstr>About this talk</vt:lpstr>
      <vt:lpstr>About this talk </vt:lpstr>
      <vt:lpstr>Bias</vt:lpstr>
      <vt:lpstr>PowerPoint Presentation</vt:lpstr>
      <vt:lpstr>Human and Statistical Bias</vt:lpstr>
      <vt:lpstr>Human and Statistical Bias</vt:lpstr>
      <vt:lpstr>Human and Statistical Bias</vt:lpstr>
      <vt:lpstr>Statistical Bias</vt:lpstr>
      <vt:lpstr>PowerPoint Presentation</vt:lpstr>
      <vt:lpstr>Deployment Bias</vt:lpstr>
      <vt:lpstr>PowerPoint Presentation</vt:lpstr>
      <vt:lpstr>PowerPoint Presentation</vt:lpstr>
      <vt:lpstr>PowerPoint Presentation</vt:lpstr>
      <vt:lpstr>Bias-Algorithm</vt:lpstr>
      <vt:lpstr>Epistemic and Aleatoric Unknowns?</vt:lpstr>
      <vt:lpstr>And One Last Example of Bias</vt:lpstr>
      <vt:lpstr>And One Last Example of Bias</vt:lpstr>
      <vt:lpstr>Where do we go from here?</vt:lpstr>
      <vt:lpstr>Strategies to Mitigate Bias</vt:lpstr>
      <vt:lpstr>Strategies to Mitigate Bias</vt:lpstr>
      <vt:lpstr>Strategies to Mitigate Bias</vt:lpstr>
      <vt:lpstr>Strategies to Mitigate Bias</vt:lpstr>
      <vt:lpstr>Strategies to Mitigate Bias</vt:lpstr>
      <vt:lpstr>Strategies to Mitigate Bias</vt:lpstr>
      <vt:lpstr>PowerPoint Presentation</vt:lpstr>
      <vt:lpstr>Uncovering Bias in Artificial Intelligence</vt:lpstr>
      <vt:lpstr>Uncovering Bias in Artificial Intelligence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Uncovering Bias in Artificial Intelligence</dc:title>
  <dc:creator>Windle, John R</dc:creator>
  <cp:lastModifiedBy>Lewis, Rob</cp:lastModifiedBy>
  <cp:revision>49</cp:revision>
  <dcterms:created xsi:type="dcterms:W3CDTF">2023-08-30T19:23:08Z</dcterms:created>
  <dcterms:modified xsi:type="dcterms:W3CDTF">2023-09-14T02:37:42Z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0x010100878297829D0C1C4EB3193ACC80C46A36</vt:lpwstr>
  </property>
</Properties>
</file>