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8"/>
  </p:notesMasterIdLst>
  <p:sldIdLst>
    <p:sldId id="262" r:id="rId2"/>
    <p:sldId id="900" r:id="rId3"/>
    <p:sldId id="901" r:id="rId4"/>
    <p:sldId id="902" r:id="rId5"/>
    <p:sldId id="903" r:id="rId6"/>
    <p:sldId id="904" r:id="rId7"/>
    <p:sldId id="905" r:id="rId8"/>
    <p:sldId id="906" r:id="rId9"/>
    <p:sldId id="899" r:id="rId10"/>
    <p:sldId id="894" r:id="rId11"/>
    <p:sldId id="898" r:id="rId12"/>
    <p:sldId id="306" r:id="rId13"/>
    <p:sldId id="308" r:id="rId14"/>
    <p:sldId id="310" r:id="rId15"/>
    <p:sldId id="890" r:id="rId16"/>
    <p:sldId id="884" r:id="rId17"/>
    <p:sldId id="883" r:id="rId18"/>
    <p:sldId id="887" r:id="rId19"/>
    <p:sldId id="268" r:id="rId20"/>
    <p:sldId id="269" r:id="rId21"/>
    <p:sldId id="271" r:id="rId22"/>
    <p:sldId id="897" r:id="rId23"/>
    <p:sldId id="893" r:id="rId24"/>
    <p:sldId id="896" r:id="rId25"/>
    <p:sldId id="907" r:id="rId26"/>
    <p:sldId id="2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13"/>
    <a:srgbClr val="AD122A"/>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42" autoAdjust="0"/>
    <p:restoredTop sz="63781" autoAdjust="0"/>
  </p:normalViewPr>
  <p:slideViewPr>
    <p:cSldViewPr snapToGrid="0" snapToObjects="1">
      <p:cViewPr varScale="1">
        <p:scale>
          <a:sx n="72" d="100"/>
          <a:sy n="72" d="100"/>
        </p:scale>
        <p:origin x="23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9/11/2023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dirty="0"/>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to acknowledge that many of the slides in my presentation today are courtesy of Scott Halpern. Dr. Halpern is a Professor of Medicine at the University of Pennsylvania and has been a mentor of mine for the past 7 years. One of his many research interests is on financial incentives for research participation. He has conducted multiple studies in this area, several of which I served as a collaborator. </a:t>
            </a:r>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dirty="0"/>
          </a:p>
        </p:txBody>
      </p:sp>
    </p:spTree>
    <p:extLst>
      <p:ext uri="{BB962C8B-B14F-4D97-AF65-F5344CB8AC3E}">
        <p14:creationId xmlns:p14="http://schemas.microsoft.com/office/powerpoint/2010/main" val="261315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looked at empiric evaluations of undue and unjust inducement, lets consider some of the potential benefits of financial incentives.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outlined earlier, compensation communicates value to the participant, compensates them for risk, and is just. From a participant's perspective, everyone else in the research industry are profiting from the research while they are the ones exposed to the risk. Many see this as unjust and could be corrected by fairly compensating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Recruitment represents one of the largest costs involved in running a trial. It is possible that financial incentives increase the speed at which enrollment occurs and actually save money. Science is discovered and disseminated more quickly and research funds which can be used on additional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compensation may counter therapeutic misconception, which occurs when study participants mistake research participation for treatment. People are not paid to take treatments. Thus, receiving payment for participation serves as a signal that this is different, this is not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compensation may grab the attention of IRBs and their increased scrutiny could improve safety and research protections. If you want an IRB to pay very close attention to the risks involved in trial participation, offer to pay the participants a significant amount of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compensation may increase participants scrutiny of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4E5510-52DB-479B-8A5C-2469D683E931}" type="slidenum">
              <a:rPr lang="en-US" smtClean="0"/>
              <a:t>19</a:t>
            </a:fld>
            <a:endParaRPr lang="en-US" dirty="0"/>
          </a:p>
        </p:txBody>
      </p:sp>
    </p:spTree>
    <p:extLst>
      <p:ext uri="{BB962C8B-B14F-4D97-AF65-F5344CB8AC3E}">
        <p14:creationId xmlns:p14="http://schemas.microsoft.com/office/powerpoint/2010/main" val="317549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Cryder and colleagues conducted an online study asked individuals to consider a hypothetical research study involving Transcranial Magnetic Stimulation, a procedure that places a magnet upon the scalp that interferes with brain activity. They chose this intervention because it is more intrusive and poses more uncertain risk than other common procedures. </a:t>
            </a:r>
          </a:p>
          <a:p>
            <a:endParaRPr lang="en-US" dirty="0"/>
          </a:p>
          <a:p>
            <a:r>
              <a:rPr lang="en-US" dirty="0"/>
              <a:t>Participants were randomly assigned to view one of two web pages that informed them of the research study. The only difference was that some were told that the study paid $25, while other were told it paid $1000.</a:t>
            </a:r>
          </a:p>
          <a:p>
            <a:endParaRPr lang="en-US" dirty="0"/>
          </a:p>
          <a:p>
            <a:r>
              <a:rPr lang="en-US" dirty="0"/>
              <a:t>They were then asked to evaluate how risky the study was, using a comparative risk scale. The comparative risk scale asks if the study procedure seems more risky than 9 activities of which the participant probably has more familiarity with than Transcranial Magnetic Stimulation. </a:t>
            </a:r>
          </a:p>
          <a:p>
            <a:endParaRPr lang="en-US" dirty="0"/>
          </a:p>
          <a:p>
            <a:r>
              <a:rPr lang="en-US" dirty="0"/>
              <a:t>Those who were told the study paid $1000, perceived the risk as higher. </a:t>
            </a:r>
            <a:r>
              <a:rPr lang="en-US" u="sng" dirty="0"/>
              <a:t>Payment signaled risk. </a:t>
            </a:r>
          </a:p>
        </p:txBody>
      </p:sp>
      <p:sp>
        <p:nvSpPr>
          <p:cNvPr id="4" name="Slide Number Placeholder 3"/>
          <p:cNvSpPr>
            <a:spLocks noGrp="1"/>
          </p:cNvSpPr>
          <p:nvPr>
            <p:ph type="sldNum" sz="quarter" idx="5"/>
          </p:nvPr>
        </p:nvSpPr>
        <p:spPr/>
        <p:txBody>
          <a:bodyPr/>
          <a:lstStyle/>
          <a:p>
            <a:fld id="{224B9F7B-6D2C-D847-BDB0-B95DB96DAEE8}" type="slidenum">
              <a:rPr lang="en-US" smtClean="0"/>
              <a:t>20</a:t>
            </a:fld>
            <a:endParaRPr lang="en-US" dirty="0"/>
          </a:p>
        </p:txBody>
      </p:sp>
    </p:spTree>
    <p:extLst>
      <p:ext uri="{BB962C8B-B14F-4D97-AF65-F5344CB8AC3E}">
        <p14:creationId xmlns:p14="http://schemas.microsoft.com/office/powerpoint/2010/main" val="170085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conducted another online study where participants were randomized to view one of six pages. Half were asked to consider a study which involves a blood draw, half again transcranial magnetic stimulation. Payment was also randomized at $25, $100, and $1000. This time they measured how long they spent viewing the study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found that as the payment amount increased, so did the time participants spent reviewing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Suggests that incentives can promote</a:t>
            </a:r>
            <a:r>
              <a:rPr lang="en-US" baseline="0" dirty="0"/>
              <a:t>, rather than undermine, autonomy.</a:t>
            </a:r>
            <a:endParaRPr lang="en-US" dirty="0"/>
          </a:p>
        </p:txBody>
      </p:sp>
      <p:sp>
        <p:nvSpPr>
          <p:cNvPr id="4" name="Slide Number Placeholder 3"/>
          <p:cNvSpPr>
            <a:spLocks noGrp="1"/>
          </p:cNvSpPr>
          <p:nvPr>
            <p:ph type="sldNum" sz="quarter" idx="10"/>
          </p:nvPr>
        </p:nvSpPr>
        <p:spPr/>
        <p:txBody>
          <a:bodyPr/>
          <a:lstStyle/>
          <a:p>
            <a:fld id="{324E5510-52DB-479B-8A5C-2469D683E931}" type="slidenum">
              <a:rPr lang="en-US" smtClean="0"/>
              <a:t>21</a:t>
            </a:fld>
            <a:endParaRPr lang="en-US" dirty="0"/>
          </a:p>
        </p:txBody>
      </p:sp>
    </p:spTree>
    <p:extLst>
      <p:ext uri="{BB962C8B-B14F-4D97-AF65-F5344CB8AC3E}">
        <p14:creationId xmlns:p14="http://schemas.microsoft.com/office/powerpoint/2010/main" val="49594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incentives may improve enrollment diversity</a:t>
            </a:r>
          </a:p>
        </p:txBody>
      </p:sp>
      <p:sp>
        <p:nvSpPr>
          <p:cNvPr id="4" name="Slide Number Placeholder 3"/>
          <p:cNvSpPr>
            <a:spLocks noGrp="1"/>
          </p:cNvSpPr>
          <p:nvPr>
            <p:ph type="sldNum" sz="quarter" idx="10"/>
          </p:nvPr>
        </p:nvSpPr>
        <p:spPr/>
        <p:txBody>
          <a:bodyPr/>
          <a:lstStyle/>
          <a:p>
            <a:fld id="{324E5510-52DB-479B-8A5C-2469D683E931}" type="slidenum">
              <a:rPr lang="en-US" smtClean="0"/>
              <a:t>22</a:t>
            </a:fld>
            <a:endParaRPr lang="en-US" dirty="0"/>
          </a:p>
        </p:txBody>
      </p:sp>
    </p:spTree>
    <p:extLst>
      <p:ext uri="{BB962C8B-B14F-4D97-AF65-F5344CB8AC3E}">
        <p14:creationId xmlns:p14="http://schemas.microsoft.com/office/powerpoint/2010/main" val="255579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tobacco cessation RETAIN trial, as the incentive amount increased, the difference in enrollment rates between black and white patients narrowed. </a:t>
            </a:r>
          </a:p>
          <a:p>
            <a:endParaRPr lang="en-US" dirty="0"/>
          </a:p>
          <a:p>
            <a:r>
              <a:rPr lang="en-US" dirty="0"/>
              <a:t>This is unpublished data and was not part of the original analysis plan. This requires much more investigation. </a:t>
            </a:r>
          </a:p>
          <a:p>
            <a:endParaRPr lang="en-US" dirty="0"/>
          </a:p>
          <a:p>
            <a:r>
              <a:rPr lang="en-US" dirty="0"/>
              <a:t>However, if this is replicated and holds true, then incentives may be a key tool to improving disparities in research participation. </a:t>
            </a:r>
          </a:p>
        </p:txBody>
      </p:sp>
      <p:sp>
        <p:nvSpPr>
          <p:cNvPr id="4" name="Slide Number Placeholder 3"/>
          <p:cNvSpPr>
            <a:spLocks noGrp="1"/>
          </p:cNvSpPr>
          <p:nvPr>
            <p:ph type="sldNum" sz="quarter" idx="5"/>
          </p:nvPr>
        </p:nvSpPr>
        <p:spPr/>
        <p:txBody>
          <a:bodyPr/>
          <a:lstStyle/>
          <a:p>
            <a:fld id="{224B9F7B-6D2C-D847-BDB0-B95DB96DAEE8}" type="slidenum">
              <a:rPr lang="en-US" smtClean="0"/>
              <a:t>23</a:t>
            </a:fld>
            <a:endParaRPr lang="en-US" dirty="0"/>
          </a:p>
        </p:txBody>
      </p:sp>
    </p:spTree>
    <p:extLst>
      <p:ext uri="{BB962C8B-B14F-4D97-AF65-F5344CB8AC3E}">
        <p14:creationId xmlns:p14="http://schemas.microsoft.com/office/powerpoint/2010/main" val="172777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24</a:t>
            </a:fld>
            <a:endParaRPr lang="en-US" dirty="0"/>
          </a:p>
        </p:txBody>
      </p:sp>
    </p:spTree>
    <p:extLst>
      <p:ext uri="{BB962C8B-B14F-4D97-AF65-F5344CB8AC3E}">
        <p14:creationId xmlns:p14="http://schemas.microsoft.com/office/powerpoint/2010/main" val="268747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outlined our agreement. That participants should be compensated for any expenses they incur, such as gas, lodging, and time away from work. However, I propose we go a step beyond. We pay beyond simple compensation. </a:t>
            </a:r>
          </a:p>
          <a:p>
            <a:endParaRPr lang="en-US" dirty="0"/>
          </a:p>
          <a:p>
            <a:r>
              <a:rPr lang="en-US" dirty="0"/>
              <a:t>Incentivizes: encourages enrollment</a:t>
            </a:r>
          </a:p>
          <a:p>
            <a:endParaRPr lang="en-US" dirty="0"/>
          </a:p>
          <a:p>
            <a:r>
              <a:rPr lang="en-US" dirty="0"/>
              <a:t>Compensates for risk: we pay people extra for risky professions, firefighters, surrogate pregnancy, investments (high risk, high reward)</a:t>
            </a:r>
          </a:p>
          <a:p>
            <a:endParaRPr lang="en-US" dirty="0"/>
          </a:p>
          <a:p>
            <a:r>
              <a:rPr lang="en-US" dirty="0"/>
              <a:t>Communicates value: “I have something you need, I am the data” </a:t>
            </a:r>
          </a:p>
          <a:p>
            <a:endParaRPr lang="en-US" dirty="0"/>
          </a:p>
          <a:p>
            <a:r>
              <a:rPr lang="en-US" dirty="0"/>
              <a:t>Justice: everyone else in the research pipeline gets paid, why not the most important person, the participant?</a:t>
            </a:r>
          </a:p>
          <a:p>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dirty="0"/>
          </a:p>
        </p:txBody>
      </p:sp>
    </p:spTree>
    <p:extLst>
      <p:ext uri="{BB962C8B-B14F-4D97-AF65-F5344CB8AC3E}">
        <p14:creationId xmlns:p14="http://schemas.microsoft.com/office/powerpoint/2010/main" val="62715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primary concerns with paying people to participate in research, undue and unjust inducement.</a:t>
            </a:r>
          </a:p>
          <a:p>
            <a:endParaRPr lang="en-US" dirty="0"/>
          </a:p>
          <a:p>
            <a:r>
              <a:rPr lang="en-US" dirty="0"/>
              <a:t>Undue inducement is the concern that in the face of payment, participants may become blinded to the risks involved.</a:t>
            </a:r>
          </a:p>
          <a:p>
            <a:endParaRPr lang="en-US" dirty="0"/>
          </a:p>
          <a:p>
            <a:r>
              <a:rPr lang="en-US" dirty="0"/>
              <a:t>Unjust inducement is the concern that payment may disproportionately influence the enrollment decisions of those less well off financially. If this does occur and payment became a widespread practice, there would be risk of producing a research class, where poor individuals would be exposed to the risk of research participation while the rich would reap the benefits. </a:t>
            </a:r>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dirty="0"/>
          </a:p>
        </p:txBody>
      </p:sp>
    </p:spTree>
    <p:extLst>
      <p:ext uri="{BB962C8B-B14F-4D97-AF65-F5344CB8AC3E}">
        <p14:creationId xmlns:p14="http://schemas.microsoft.com/office/powerpoint/2010/main" val="48442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Scott’s earliest studies was specifically designed to evaluate undue and unjust inducement.</a:t>
            </a:r>
          </a:p>
          <a:p>
            <a:endParaRPr lang="en-US" dirty="0"/>
          </a:p>
          <a:p>
            <a:r>
              <a:rPr lang="en-US" dirty="0"/>
              <a:t>He approached patients being seen for high blood pressure. He presented them with 9 hypothetical trials and asked them if they would be willing to participate.</a:t>
            </a:r>
          </a:p>
          <a:p>
            <a:endParaRPr lang="en-US" dirty="0"/>
          </a:p>
          <a:p>
            <a:r>
              <a:rPr lang="en-US" dirty="0"/>
              <a:t>The 9 studies were randomly presented and had two variables which were different in each scenario.</a:t>
            </a:r>
          </a:p>
          <a:p>
            <a:endParaRPr lang="en-US" dirty="0"/>
          </a:p>
          <a:p>
            <a:r>
              <a:rPr lang="en-US" dirty="0"/>
              <a:t>The first was the amount of compensation participants would receive, $100, $1000, or $2000</a:t>
            </a:r>
          </a:p>
          <a:p>
            <a:endParaRPr lang="en-US" dirty="0"/>
          </a:p>
          <a:p>
            <a:r>
              <a:rPr lang="en-US" dirty="0"/>
              <a:t>The second was the amount of risk involved in participating. The risk was described as a 10%, 20%, or 30% chance of experiencing side effects, such as vomiting.</a:t>
            </a:r>
          </a:p>
          <a:p>
            <a:endParaRPr lang="en-US" dirty="0"/>
          </a:p>
          <a:p>
            <a:r>
              <a:rPr lang="en-US" dirty="0"/>
              <a:t>He also collected demographic information, including income. With this information he was able to empirically evaluate undue and unjust inducement. </a:t>
            </a:r>
          </a:p>
          <a:p>
            <a:endParaRPr lang="en-US" dirty="0"/>
          </a:p>
          <a:p>
            <a:r>
              <a:rPr lang="en-US" dirty="0"/>
              <a:t>Results: As expected, participants’ willingness to participate decreased as risk increased and their willingness to participate was higher at any given risk as the payment was increased. </a:t>
            </a:r>
          </a:p>
          <a:p>
            <a:endParaRPr lang="en-US" dirty="0"/>
          </a:p>
          <a:p>
            <a:r>
              <a:rPr lang="en-US" dirty="0"/>
              <a:t>There was no significant interaction between payment and risk, thus no undue inducement. You can see this visually, as the slope is very similar regardless of the amount of compensation offered. </a:t>
            </a:r>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dirty="0"/>
          </a:p>
        </p:txBody>
      </p:sp>
    </p:spTree>
    <p:extLst>
      <p:ext uri="{BB962C8B-B14F-4D97-AF65-F5344CB8AC3E}">
        <p14:creationId xmlns:p14="http://schemas.microsoft.com/office/powerpoint/2010/main" val="180453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Unjust Inducement Results: As expected, as payment increased so did people’s willingness to participate, regardless of income, but were poor individuals unjustly induced? The payment-by-income interaction was not significant but some may be concerned about a trend towards significance at 0.09. Let’s look at the figure. We actually see, if there is a trend, that in the face of increasing payment, the effect of the payment was less influential among poorer patients. This is the opposite of unjust inducement. </a:t>
            </a:r>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dirty="0"/>
          </a:p>
        </p:txBody>
      </p:sp>
    </p:spTree>
    <p:extLst>
      <p:ext uri="{BB962C8B-B14F-4D97-AF65-F5344CB8AC3E}">
        <p14:creationId xmlns:p14="http://schemas.microsoft.com/office/powerpoint/2010/main" val="364527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that early work was only hypothetical, participants were given scenarios and asked if they would be willing to participate, they were not actually being enrolled in a trial.</a:t>
            </a:r>
          </a:p>
          <a:p>
            <a:endParaRPr lang="en-US" dirty="0"/>
          </a:p>
          <a:p>
            <a:r>
              <a:rPr lang="en-US" dirty="0"/>
              <a:t>Fast forward about 15 years and we now have the opportunity to evaluate financial incentives embedded within two actual trials. The Retain trial was a randomized trial of offering different incentive amounts to enroll into a parent trial. One was a smoking cessation trial the other an ambulation trial for hospitalized patients. </a:t>
            </a:r>
          </a:p>
          <a:p>
            <a:endParaRPr lang="en-US" dirty="0"/>
          </a:p>
          <a:p>
            <a:r>
              <a:rPr lang="en-US" dirty="0"/>
              <a:t>Here are the outcomes in each trial, smoking trial on the left, ambulation trial on the right.</a:t>
            </a:r>
          </a:p>
          <a:p>
            <a:endParaRPr lang="en-US" dirty="0"/>
          </a:p>
          <a:p>
            <a:r>
              <a:rPr lang="en-US" dirty="0"/>
              <a:t>In the smoking trial, as payment increased, the enrollment rate increased.</a:t>
            </a:r>
          </a:p>
          <a:p>
            <a:endParaRPr lang="en-US" dirty="0"/>
          </a:p>
          <a:p>
            <a:r>
              <a:rPr lang="en-US" dirty="0"/>
              <a:t>However, in the ambulation trial, payment did NOT increase willingness to participate. </a:t>
            </a:r>
          </a:p>
          <a:p>
            <a:r>
              <a:rPr lang="en-US" dirty="0"/>
              <a:t>Theories: </a:t>
            </a:r>
          </a:p>
          <a:p>
            <a:r>
              <a:rPr lang="en-US" dirty="0"/>
              <a:t>- We think that the ”</a:t>
            </a:r>
            <a:r>
              <a:rPr lang="en-US" sz="1200" b="0" i="0" kern="1200" dirty="0">
                <a:solidFill>
                  <a:schemeClr val="tx1"/>
                </a:solidFill>
                <a:effectLst/>
                <a:latin typeface="+mn-lt"/>
                <a:ea typeface="+mn-ea"/>
                <a:cs typeface="+mn-cs"/>
              </a:rPr>
              <a:t>likely explanation is that the benefits of the ambulation trial relative to the risks were perceived to be high, yielding higher baseline consent rates and fewer patients whose decisions could be altered by incentives”</a:t>
            </a:r>
            <a:endParaRPr lang="en-US" dirty="0"/>
          </a:p>
          <a:p>
            <a:endParaRPr lang="en-US" dirty="0"/>
          </a:p>
          <a:p>
            <a:r>
              <a:rPr lang="en-US" dirty="0"/>
              <a:t>There was no statistical difference in the proportion of participants who perceived participation as conferring some risk across payment arms in either trial. </a:t>
            </a:r>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dirty="0"/>
          </a:p>
        </p:txBody>
      </p:sp>
    </p:spTree>
    <p:extLst>
      <p:ext uri="{BB962C8B-B14F-4D97-AF65-F5344CB8AC3E}">
        <p14:creationId xmlns:p14="http://schemas.microsoft.com/office/powerpoint/2010/main" val="412505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smoking trial, as expected, as incentives increased, enrollment rate increased, at a similar rate across income levels. Statistically significant for non-inferiority, in other words, no evidence of unjust inducement.</a:t>
            </a:r>
          </a:p>
          <a:p>
            <a:endParaRPr lang="en-US" dirty="0"/>
          </a:p>
          <a:p>
            <a:r>
              <a:rPr lang="en-US" dirty="0"/>
              <a:t>In the ambulation trial, enrollment rate did not increase as incentives increased. It was also statistically significant for non-inferiority, in other words, no evidence of unjust inducement.</a:t>
            </a:r>
          </a:p>
        </p:txBody>
      </p:sp>
      <p:sp>
        <p:nvSpPr>
          <p:cNvPr id="4" name="Slide Number Placeholder 3"/>
          <p:cNvSpPr>
            <a:spLocks noGrp="1"/>
          </p:cNvSpPr>
          <p:nvPr>
            <p:ph type="sldNum" sz="quarter" idx="5"/>
          </p:nvPr>
        </p:nvSpPr>
        <p:spPr/>
        <p:txBody>
          <a:bodyPr/>
          <a:lstStyle/>
          <a:p>
            <a:fld id="{224B9F7B-6D2C-D847-BDB0-B95DB96DAEE8}" type="slidenum">
              <a:rPr lang="en-US" smtClean="0"/>
              <a:t>16</a:t>
            </a:fld>
            <a:endParaRPr lang="en-US" dirty="0"/>
          </a:p>
        </p:txBody>
      </p:sp>
    </p:spTree>
    <p:extLst>
      <p:ext uri="{BB962C8B-B14F-4D97-AF65-F5344CB8AC3E}">
        <p14:creationId xmlns:p14="http://schemas.microsoft.com/office/powerpoint/2010/main" val="161307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identical findings for the secondary analysis using measures of financial well-being rather than income. </a:t>
            </a:r>
          </a:p>
        </p:txBody>
      </p:sp>
      <p:sp>
        <p:nvSpPr>
          <p:cNvPr id="4" name="Slide Number Placeholder 3"/>
          <p:cNvSpPr>
            <a:spLocks noGrp="1"/>
          </p:cNvSpPr>
          <p:nvPr>
            <p:ph type="sldNum" sz="quarter" idx="5"/>
          </p:nvPr>
        </p:nvSpPr>
        <p:spPr/>
        <p:txBody>
          <a:bodyPr/>
          <a:lstStyle/>
          <a:p>
            <a:fld id="{224B9F7B-6D2C-D847-BDB0-B95DB96DAEE8}" type="slidenum">
              <a:rPr lang="en-US" smtClean="0"/>
              <a:t>17</a:t>
            </a:fld>
            <a:endParaRPr lang="en-US" dirty="0"/>
          </a:p>
        </p:txBody>
      </p:sp>
    </p:spTree>
    <p:extLst>
      <p:ext uri="{BB962C8B-B14F-4D97-AF65-F5344CB8AC3E}">
        <p14:creationId xmlns:p14="http://schemas.microsoft.com/office/powerpoint/2010/main" val="412351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statistics for measures of undue inducement are quite complex, involving non-inferiority measures of effect modification. However, whether we defined undue inducement using risk perception or favorable research attitudes, we saw no evidence of undue inducement in the RETAIN trial. </a:t>
            </a:r>
          </a:p>
        </p:txBody>
      </p:sp>
      <p:sp>
        <p:nvSpPr>
          <p:cNvPr id="4" name="Slide Number Placeholder 3"/>
          <p:cNvSpPr>
            <a:spLocks noGrp="1"/>
          </p:cNvSpPr>
          <p:nvPr>
            <p:ph type="sldNum" sz="quarter" idx="5"/>
          </p:nvPr>
        </p:nvSpPr>
        <p:spPr/>
        <p:txBody>
          <a:bodyPr/>
          <a:lstStyle/>
          <a:p>
            <a:fld id="{224B9F7B-6D2C-D847-BDB0-B95DB96DAEE8}" type="slidenum">
              <a:rPr lang="en-US" smtClean="0"/>
              <a:t>18</a:t>
            </a:fld>
            <a:endParaRPr lang="en-US" dirty="0"/>
          </a:p>
        </p:txBody>
      </p:sp>
    </p:spTree>
    <p:extLst>
      <p:ext uri="{BB962C8B-B14F-4D97-AF65-F5344CB8AC3E}">
        <p14:creationId xmlns:p14="http://schemas.microsoft.com/office/powerpoint/2010/main" val="2946517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rrow&#10;&#10;Description automatically generated with medium confidence">
            <a:extLst>
              <a:ext uri="{FF2B5EF4-FFF2-40B4-BE49-F238E27FC236}">
                <a16:creationId xmlns:a16="http://schemas.microsoft.com/office/drawing/2014/main" id="{34BD5AF2-400A-5240-AABA-D6CE563734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3763" y="1247237"/>
            <a:ext cx="7088318" cy="1872612"/>
          </a:xfrm>
        </p:spPr>
        <p:txBody>
          <a:bodyPr anchor="b">
            <a:noAutofit/>
          </a:bodyPr>
          <a:lstStyle>
            <a:lvl1pPr algn="l">
              <a:lnSpc>
                <a:spcPct val="80000"/>
              </a:lnSpc>
              <a:defRPr sz="5400" b="1" i="0" baseline="0">
                <a:solidFill>
                  <a:schemeClr val="bg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453763" y="3522233"/>
            <a:ext cx="7088318" cy="1721780"/>
          </a:xfrm>
        </p:spPr>
        <p:txBody>
          <a:bodyPr>
            <a:normAutofit/>
          </a:bodyPr>
          <a:lstStyle>
            <a:lvl1pPr marL="0" indent="0" algn="l">
              <a:buNone/>
              <a:defRPr sz="2800" b="0" i="0" baseline="0">
                <a:solidFill>
                  <a:srgbClr val="FDB713"/>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735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97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5135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rgbClr val="2F4DA4"/>
                </a:solidFill>
              </a:defRPr>
            </a:lvl1pPr>
          </a:lstStyle>
          <a:p>
            <a:endParaRPr lang="en-US" dirty="0"/>
          </a:p>
        </p:txBody>
      </p:sp>
    </p:spTree>
    <p:extLst>
      <p:ext uri="{BB962C8B-B14F-4D97-AF65-F5344CB8AC3E}">
        <p14:creationId xmlns:p14="http://schemas.microsoft.com/office/powerpoint/2010/main" val="387895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5885"/>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58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27793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582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29" y="1607424"/>
            <a:ext cx="8459942"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00B13011-AA5D-AA4E-9553-48EF469C41DC}"/>
              </a:ext>
            </a:extLst>
          </p:cNvPr>
          <p:cNvSpPr>
            <a:spLocks noGrp="1"/>
          </p:cNvSpPr>
          <p:nvPr>
            <p:ph type="title"/>
          </p:nvPr>
        </p:nvSpPr>
        <p:spPr>
          <a:xfrm>
            <a:off x="342028" y="217589"/>
            <a:ext cx="7887572" cy="1229803"/>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619037"/>
            <a:ext cx="4126605"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679846" y="1619037"/>
            <a:ext cx="4122123"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F0A6634-4E88-514E-BD64-C5356495697D}"/>
              </a:ext>
            </a:extLst>
          </p:cNvPr>
          <p:cNvSpPr>
            <a:spLocks noGrp="1"/>
          </p:cNvSpPr>
          <p:nvPr>
            <p:ph type="title"/>
          </p:nvPr>
        </p:nvSpPr>
        <p:spPr>
          <a:xfrm>
            <a:off x="342028" y="217589"/>
            <a:ext cx="7887572" cy="1229803"/>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217589"/>
            <a:ext cx="7887572" cy="122980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342028" y="1619038"/>
            <a:ext cx="3196303"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768918" y="1630559"/>
            <a:ext cx="5033770" cy="4906676"/>
          </a:xfrm>
        </p:spPr>
        <p:txBody>
          <a:bodyPr/>
          <a:lstStyle/>
          <a:p>
            <a:endParaRPr lang="en-US" dirty="0"/>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2348539"/>
            <a:ext cx="8459942"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itle 1"/>
          <p:cNvSpPr>
            <a:spLocks noGrp="1"/>
          </p:cNvSpPr>
          <p:nvPr>
            <p:ph type="title"/>
          </p:nvPr>
        </p:nvSpPr>
        <p:spPr>
          <a:xfrm>
            <a:off x="342030" y="217589"/>
            <a:ext cx="7887570" cy="1229801"/>
          </a:xfrm>
        </p:spPr>
        <p:txBody>
          <a:bodyPr tIns="0" bIns="0"/>
          <a:lstStyle>
            <a:lvl1pPr>
              <a:defRPr sz="4000">
                <a:solidFill>
                  <a:schemeClr val="accent1"/>
                </a:solidFill>
              </a:defRPr>
            </a:lvl1pPr>
          </a:lstStyle>
          <a:p>
            <a:r>
              <a:rPr lang="en-US" dirty="0"/>
              <a:t>Click to edit Master title style</a:t>
            </a:r>
          </a:p>
        </p:txBody>
      </p:sp>
      <p:sp>
        <p:nvSpPr>
          <p:cNvPr id="4" name="Text Placeholder 3"/>
          <p:cNvSpPr>
            <a:spLocks noGrp="1"/>
          </p:cNvSpPr>
          <p:nvPr>
            <p:ph type="body" sz="quarter" idx="10"/>
          </p:nvPr>
        </p:nvSpPr>
        <p:spPr>
          <a:xfrm>
            <a:off x="341310" y="1579218"/>
            <a:ext cx="8460660" cy="642101"/>
          </a:xfrm>
        </p:spPr>
        <p:txBody>
          <a:bodyPr anchor="ctr"/>
          <a:lstStyle>
            <a:lvl1pPr>
              <a:defRPr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3" y="2130753"/>
            <a:ext cx="8236475" cy="1609107"/>
          </a:xfrm>
        </p:spPr>
        <p:txBody>
          <a:bodyPr/>
          <a:lstStyle>
            <a:lvl1pPr algn="ctr">
              <a:defRPr baseline="0">
                <a:solidFill>
                  <a:schemeClr val="accent1"/>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A">
    <p:spTree>
      <p:nvGrpSpPr>
        <p:cNvPr id="1" name=""/>
        <p:cNvGrpSpPr/>
        <p:nvPr/>
      </p:nvGrpSpPr>
      <p:grpSpPr>
        <a:xfrm>
          <a:off x="0" y="0"/>
          <a:ext cx="0" cy="0"/>
          <a:chOff x="0" y="0"/>
          <a:chExt cx="0" cy="0"/>
        </a:xfrm>
      </p:grpSpPr>
      <p:pic>
        <p:nvPicPr>
          <p:cNvPr id="4" name="Picture 3" descr="A picture containing text, sky, outdoor&#10;&#10;Description automatically generated">
            <a:extLst>
              <a:ext uri="{FF2B5EF4-FFF2-40B4-BE49-F238E27FC236}">
                <a16:creationId xmlns:a16="http://schemas.microsoft.com/office/drawing/2014/main" id="{CFDC8858-18B7-1D43-AD85-51F545BB3F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Slide B">
    <p:spTree>
      <p:nvGrpSpPr>
        <p:cNvPr id="1" name=""/>
        <p:cNvGrpSpPr/>
        <p:nvPr/>
      </p:nvGrpSpPr>
      <p:grpSpPr>
        <a:xfrm>
          <a:off x="0" y="0"/>
          <a:ext cx="0" cy="0"/>
          <a:chOff x="0" y="0"/>
          <a:chExt cx="0" cy="0"/>
        </a:xfrm>
      </p:grpSpPr>
      <p:pic>
        <p:nvPicPr>
          <p:cNvPr id="4" name="Picture 3" descr="A sign outside of a building&#10;&#10;Description automatically generated with medium confidence">
            <a:extLst>
              <a:ext uri="{FF2B5EF4-FFF2-40B4-BE49-F238E27FC236}">
                <a16:creationId xmlns:a16="http://schemas.microsoft.com/office/drawing/2014/main" id="{737C489D-D648-9045-BED4-14CDA661B3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840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C">
    <p:spTree>
      <p:nvGrpSpPr>
        <p:cNvPr id="1" name=""/>
        <p:cNvGrpSpPr/>
        <p:nvPr/>
      </p:nvGrpSpPr>
      <p:grpSpPr>
        <a:xfrm>
          <a:off x="0" y="0"/>
          <a:ext cx="0" cy="0"/>
          <a:chOff x="0" y="0"/>
          <a:chExt cx="0" cy="0"/>
        </a:xfrm>
      </p:grpSpPr>
      <p:pic>
        <p:nvPicPr>
          <p:cNvPr id="4" name="Picture 3" descr="A picture containing text, grass&#10;&#10;Description automatically generated">
            <a:extLst>
              <a:ext uri="{FF2B5EF4-FFF2-40B4-BE49-F238E27FC236}">
                <a16:creationId xmlns:a16="http://schemas.microsoft.com/office/drawing/2014/main" id="{7BEB1872-EF51-3C4B-A292-04ACAB8FB6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39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635BD8D7-FA60-BF4A-94AA-B6B7A72E0CD5}"/>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42028" y="205977"/>
            <a:ext cx="7887572"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342029" y="1570712"/>
            <a:ext cx="8459943"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 id="2147483747" r:id="rId9"/>
    <p:sldLayoutId id="2147483748" r:id="rId10"/>
    <p:sldLayoutId id="2147483749" r:id="rId11"/>
    <p:sldLayoutId id="2147483750" r:id="rId12"/>
    <p:sldLayoutId id="2147483751" r:id="rId13"/>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63" y="1247237"/>
            <a:ext cx="5650226" cy="2304346"/>
          </a:xfrm>
        </p:spPr>
        <p:txBody>
          <a:bodyPr/>
          <a:lstStyle/>
          <a:p>
            <a:r>
              <a:rPr lang="en-US" dirty="0"/>
              <a:t>Limits on the Payment of Human Subjects:  Are they needed?</a:t>
            </a:r>
          </a:p>
        </p:txBody>
      </p:sp>
      <p:sp>
        <p:nvSpPr>
          <p:cNvPr id="3" name="Subtitle 2"/>
          <p:cNvSpPr>
            <a:spLocks noGrp="1"/>
          </p:cNvSpPr>
          <p:nvPr>
            <p:ph type="subTitle" idx="1"/>
          </p:nvPr>
        </p:nvSpPr>
        <p:spPr>
          <a:xfrm>
            <a:off x="453763" y="3675672"/>
            <a:ext cx="7088318" cy="1089524"/>
          </a:xfrm>
        </p:spPr>
        <p:txBody>
          <a:bodyPr>
            <a:normAutofit/>
          </a:bodyPr>
          <a:lstStyle/>
          <a:p>
            <a:r>
              <a:rPr lang="en-US" dirty="0"/>
              <a:t>Joseph S Brown PhD</a:t>
            </a:r>
          </a:p>
          <a:p>
            <a:r>
              <a:rPr lang="en-US" dirty="0"/>
              <a:t>University of Nebraska Omaha</a:t>
            </a:r>
          </a:p>
          <a:p>
            <a:endParaRPr lang="en-US" dirty="0"/>
          </a:p>
        </p:txBody>
      </p:sp>
      <p:sp>
        <p:nvSpPr>
          <p:cNvPr id="5" name="Title 1">
            <a:extLst>
              <a:ext uri="{FF2B5EF4-FFF2-40B4-BE49-F238E27FC236}">
                <a16:creationId xmlns:a16="http://schemas.microsoft.com/office/drawing/2014/main" id="{8ED51BC0-881A-F7B8-09F3-019810C6B5FA}"/>
              </a:ext>
            </a:extLst>
          </p:cNvPr>
          <p:cNvSpPr txBox="1">
            <a:spLocks/>
          </p:cNvSpPr>
          <p:nvPr/>
        </p:nvSpPr>
        <p:spPr>
          <a:xfrm>
            <a:off x="453763" y="4441915"/>
            <a:ext cx="8236474" cy="1872612"/>
          </a:xfrm>
          <a:prstGeom prst="rect">
            <a:avLst/>
          </a:prstGeom>
        </p:spPr>
        <p:txBody>
          <a:bodyPr vert="horz" lIns="91440" tIns="0" rIns="91440" bIns="0" rtlCol="0" anchor="b">
            <a:noAutofit/>
          </a:bodyPr>
          <a:lstStyle>
            <a:lvl1pPr algn="l" defTabSz="609585" rtl="0" eaLnBrk="1" latinLnBrk="0" hangingPunct="1">
              <a:lnSpc>
                <a:spcPct val="80000"/>
              </a:lnSpc>
              <a:spcBef>
                <a:spcPct val="0"/>
              </a:spcBef>
              <a:buNone/>
              <a:defRPr sz="5400" b="1" i="0" kern="1200" baseline="0">
                <a:solidFill>
                  <a:schemeClr val="bg1"/>
                </a:solidFill>
                <a:latin typeface="Arial-BoldMT"/>
                <a:ea typeface="+mj-ea"/>
                <a:cs typeface="Arial-BoldMT"/>
              </a:defRPr>
            </a:lvl1pPr>
          </a:lstStyle>
          <a:p>
            <a:pPr>
              <a:lnSpc>
                <a:spcPct val="100000"/>
              </a:lnSpc>
              <a:spcAft>
                <a:spcPts val="600"/>
              </a:spcAft>
            </a:pPr>
            <a:endParaRPr lang="en-US" sz="2000" dirty="0"/>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suit and tie&#10;&#10;Description automatically generated with medium confidence">
            <a:extLst>
              <a:ext uri="{FF2B5EF4-FFF2-40B4-BE49-F238E27FC236}">
                <a16:creationId xmlns:a16="http://schemas.microsoft.com/office/drawing/2014/main" id="{362117EB-2A41-4A4D-38DE-06585DD4B906}"/>
              </a:ext>
            </a:extLst>
          </p:cNvPr>
          <p:cNvPicPr>
            <a:picLocks noGrp="1" noChangeAspect="1"/>
          </p:cNvPicPr>
          <p:nvPr>
            <p:ph idx="1"/>
          </p:nvPr>
        </p:nvPicPr>
        <p:blipFill rotWithShape="1">
          <a:blip r:embed="rId3"/>
          <a:srcRect l="15108" r="15723"/>
          <a:stretch/>
        </p:blipFill>
        <p:spPr>
          <a:xfrm>
            <a:off x="4975960" y="145897"/>
            <a:ext cx="3416478" cy="3283103"/>
          </a:xfrm>
        </p:spPr>
      </p:pic>
      <p:pic>
        <p:nvPicPr>
          <p:cNvPr id="7" name="Picture 6" descr="A person smiling for the camera&#10;&#10;Description automatically generated with medium confidence">
            <a:extLst>
              <a:ext uri="{FF2B5EF4-FFF2-40B4-BE49-F238E27FC236}">
                <a16:creationId xmlns:a16="http://schemas.microsoft.com/office/drawing/2014/main" id="{71C852EE-2413-C2E4-5ABC-8A8428379D85}"/>
              </a:ext>
            </a:extLst>
          </p:cNvPr>
          <p:cNvPicPr>
            <a:picLocks noChangeAspect="1"/>
          </p:cNvPicPr>
          <p:nvPr/>
        </p:nvPicPr>
        <p:blipFill>
          <a:blip r:embed="rId4"/>
          <a:stretch>
            <a:fillRect/>
          </a:stretch>
        </p:blipFill>
        <p:spPr>
          <a:xfrm>
            <a:off x="751562" y="145897"/>
            <a:ext cx="3416479" cy="3283103"/>
          </a:xfrm>
          <a:prstGeom prst="rect">
            <a:avLst/>
          </a:prstGeom>
        </p:spPr>
      </p:pic>
      <p:sp>
        <p:nvSpPr>
          <p:cNvPr id="8" name="Subtitle 1">
            <a:extLst>
              <a:ext uri="{FF2B5EF4-FFF2-40B4-BE49-F238E27FC236}">
                <a16:creationId xmlns:a16="http://schemas.microsoft.com/office/drawing/2014/main" id="{3F759F79-3299-02E5-C344-D49BD51FDE8A}"/>
              </a:ext>
            </a:extLst>
          </p:cNvPr>
          <p:cNvSpPr txBox="1">
            <a:spLocks/>
          </p:cNvSpPr>
          <p:nvPr/>
        </p:nvSpPr>
        <p:spPr>
          <a:xfrm>
            <a:off x="576914" y="3650085"/>
            <a:ext cx="3940422" cy="1687003"/>
          </a:xfrm>
          <a:prstGeom prst="rect">
            <a:avLst/>
          </a:prstGeom>
        </p:spPr>
        <p:txBody>
          <a:bodyPr vert="horz" lIns="91440" tIns="45720" rIns="91440" bIns="45720" rtlCol="0">
            <a:normAutofit/>
          </a:bodyPr>
          <a:lst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00" b="1" dirty="0"/>
              <a:t>Scott D. Halpern, M.D., Ph.D.</a:t>
            </a:r>
          </a:p>
          <a:p>
            <a:r>
              <a:rPr lang="en-US" sz="1200" i="1" dirty="0"/>
              <a:t>University of Pennsylvania</a:t>
            </a:r>
          </a:p>
          <a:p>
            <a:r>
              <a:rPr lang="en-US" sz="1200" i="1" dirty="0"/>
              <a:t>John M. Eisenberg Professor of Medicine, Epidemiology, and Medical Ethics &amp; Health Policy</a:t>
            </a:r>
          </a:p>
          <a:p>
            <a:r>
              <a:rPr lang="en-US" sz="1200" i="1" dirty="0"/>
              <a:t>Director, Palliative and Advanced Illness Research (PAIR) Center</a:t>
            </a:r>
          </a:p>
          <a:p>
            <a:r>
              <a:rPr lang="en-US" sz="1200" i="1" dirty="0"/>
              <a:t>Director, Behavioral Economics to Transform Trial Enrollment Representativeness (BETTER) Center</a:t>
            </a:r>
          </a:p>
        </p:txBody>
      </p:sp>
      <p:sp>
        <p:nvSpPr>
          <p:cNvPr id="9" name="TextBox 8">
            <a:extLst>
              <a:ext uri="{FF2B5EF4-FFF2-40B4-BE49-F238E27FC236}">
                <a16:creationId xmlns:a16="http://schemas.microsoft.com/office/drawing/2014/main" id="{64F3F47F-0F90-DB9D-7419-6C8F1AC8204A}"/>
              </a:ext>
            </a:extLst>
          </p:cNvPr>
          <p:cNvSpPr txBox="1"/>
          <p:nvPr/>
        </p:nvSpPr>
        <p:spPr>
          <a:xfrm>
            <a:off x="2547125" y="6264992"/>
            <a:ext cx="4305987" cy="307777"/>
          </a:xfrm>
          <a:prstGeom prst="rect">
            <a:avLst/>
          </a:prstGeom>
          <a:noFill/>
        </p:spPr>
        <p:txBody>
          <a:bodyPr wrap="none" rtlCol="0">
            <a:spAutoFit/>
          </a:bodyPr>
          <a:lstStyle/>
          <a:p>
            <a:r>
              <a:rPr lang="en-US" sz="1400" dirty="0"/>
              <a:t>Majority of slides courtesy of Scott Halpern MD PhD</a:t>
            </a:r>
          </a:p>
        </p:txBody>
      </p:sp>
      <p:sp>
        <p:nvSpPr>
          <p:cNvPr id="10" name="Subtitle 1">
            <a:extLst>
              <a:ext uri="{FF2B5EF4-FFF2-40B4-BE49-F238E27FC236}">
                <a16:creationId xmlns:a16="http://schemas.microsoft.com/office/drawing/2014/main" id="{8F7C59B7-F559-AD40-A09B-EFD7476F002F}"/>
              </a:ext>
            </a:extLst>
          </p:cNvPr>
          <p:cNvSpPr txBox="1">
            <a:spLocks/>
          </p:cNvSpPr>
          <p:nvPr/>
        </p:nvSpPr>
        <p:spPr>
          <a:xfrm>
            <a:off x="4975960" y="3650086"/>
            <a:ext cx="3416480" cy="1060000"/>
          </a:xfrm>
          <a:prstGeom prst="rect">
            <a:avLst/>
          </a:prstGeom>
        </p:spPr>
        <p:txBody>
          <a:bodyPr vert="horz" lIns="91440" tIns="45720" rIns="91440" bIns="45720" rtlCol="0">
            <a:normAutofit lnSpcReduction="10000"/>
          </a:bodyPr>
          <a:lst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00" b="1" dirty="0"/>
              <a:t>Dustin Krutsinger, M.D., M.S.</a:t>
            </a:r>
          </a:p>
          <a:p>
            <a:r>
              <a:rPr lang="en-US" sz="1200" i="1" dirty="0"/>
              <a:t>University of Nebraska</a:t>
            </a:r>
          </a:p>
          <a:p>
            <a:r>
              <a:rPr lang="en-US" sz="1200" i="1" dirty="0"/>
              <a:t>Associate Professor of Medicine</a:t>
            </a:r>
          </a:p>
          <a:p>
            <a:r>
              <a:rPr lang="en-US" sz="1200" i="1" dirty="0"/>
              <a:t>Division of Pulmonary, Critical Care &amp; Sleep Medicine</a:t>
            </a:r>
          </a:p>
        </p:txBody>
      </p:sp>
      <p:sp>
        <p:nvSpPr>
          <p:cNvPr id="11" name="TextBox 10">
            <a:extLst>
              <a:ext uri="{FF2B5EF4-FFF2-40B4-BE49-F238E27FC236}">
                <a16:creationId xmlns:a16="http://schemas.microsoft.com/office/drawing/2014/main" id="{4E7873A0-51CE-5B35-6617-46D6B00C9B3C}"/>
              </a:ext>
            </a:extLst>
          </p:cNvPr>
          <p:cNvSpPr txBox="1"/>
          <p:nvPr/>
        </p:nvSpPr>
        <p:spPr>
          <a:xfrm>
            <a:off x="576914" y="5328500"/>
            <a:ext cx="359112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Financial incentives for research participation, undue &amp; unjust inducement</a:t>
            </a:r>
          </a:p>
        </p:txBody>
      </p:sp>
      <p:sp>
        <p:nvSpPr>
          <p:cNvPr id="13" name="TextBox 12">
            <a:extLst>
              <a:ext uri="{FF2B5EF4-FFF2-40B4-BE49-F238E27FC236}">
                <a16:creationId xmlns:a16="http://schemas.microsoft.com/office/drawing/2014/main" id="{9D98A9D6-89DD-9171-1A97-8B97320C5517}"/>
              </a:ext>
            </a:extLst>
          </p:cNvPr>
          <p:cNvSpPr txBox="1"/>
          <p:nvPr/>
        </p:nvSpPr>
        <p:spPr>
          <a:xfrm>
            <a:off x="4726154" y="4543670"/>
            <a:ext cx="4129747"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Surrogate decision making for critical care trial enrollment</a:t>
            </a:r>
          </a:p>
          <a:p>
            <a:pPr marL="285750" indent="-285750">
              <a:buFont typeface="Arial" panose="020B0604020202020204" pitchFamily="34" charset="0"/>
              <a:buChar char="•"/>
            </a:pPr>
            <a:r>
              <a:rPr lang="en-US" sz="1600" dirty="0"/>
              <a:t>Non-financial nudges to encourage enrollment</a:t>
            </a:r>
          </a:p>
          <a:p>
            <a:pPr marL="285750" indent="-285750">
              <a:buFont typeface="Arial" panose="020B0604020202020204" pitchFamily="34" charset="0"/>
              <a:buChar char="•"/>
            </a:pPr>
            <a:r>
              <a:rPr lang="en-US" sz="1600" dirty="0"/>
              <a:t>Disparities in critical care trial participation</a:t>
            </a:r>
          </a:p>
        </p:txBody>
      </p:sp>
    </p:spTree>
    <p:extLst>
      <p:ext uri="{BB962C8B-B14F-4D97-AF65-F5344CB8AC3E}">
        <p14:creationId xmlns:p14="http://schemas.microsoft.com/office/powerpoint/2010/main" val="18998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53BD-A79C-CE01-236A-7128900E31C8}"/>
              </a:ext>
            </a:extLst>
          </p:cNvPr>
          <p:cNvSpPr>
            <a:spLocks noGrp="1"/>
          </p:cNvSpPr>
          <p:nvPr>
            <p:ph type="title"/>
          </p:nvPr>
        </p:nvSpPr>
        <p:spPr/>
        <p:txBody>
          <a:bodyPr/>
          <a:lstStyle/>
          <a:p>
            <a:r>
              <a:rPr lang="en-US" dirty="0"/>
              <a:t>Pay beyond compensation</a:t>
            </a:r>
          </a:p>
        </p:txBody>
      </p:sp>
      <p:sp>
        <p:nvSpPr>
          <p:cNvPr id="3" name="Content Placeholder 2">
            <a:extLst>
              <a:ext uri="{FF2B5EF4-FFF2-40B4-BE49-F238E27FC236}">
                <a16:creationId xmlns:a16="http://schemas.microsoft.com/office/drawing/2014/main" id="{7B9B5391-C9CD-3D66-ACAA-8D25BED6EEF7}"/>
              </a:ext>
            </a:extLst>
          </p:cNvPr>
          <p:cNvSpPr>
            <a:spLocks noGrp="1"/>
          </p:cNvSpPr>
          <p:nvPr>
            <p:ph idx="1"/>
          </p:nvPr>
        </p:nvSpPr>
        <p:spPr/>
        <p:txBody>
          <a:bodyPr/>
          <a:lstStyle/>
          <a:p>
            <a:r>
              <a:rPr lang="en-US" dirty="0"/>
              <a:t>Incentivize</a:t>
            </a:r>
          </a:p>
          <a:p>
            <a:endParaRPr lang="en-US" dirty="0"/>
          </a:p>
          <a:p>
            <a:r>
              <a:rPr lang="en-US" dirty="0"/>
              <a:t>Compensates for Risk</a:t>
            </a:r>
          </a:p>
          <a:p>
            <a:endParaRPr lang="en-US" dirty="0"/>
          </a:p>
          <a:p>
            <a:r>
              <a:rPr lang="en-US" dirty="0"/>
              <a:t>Communicates Value</a:t>
            </a:r>
          </a:p>
          <a:p>
            <a:endParaRPr lang="en-US" dirty="0"/>
          </a:p>
          <a:p>
            <a:r>
              <a:rPr lang="en-US" dirty="0"/>
              <a:t>Justice</a:t>
            </a:r>
          </a:p>
        </p:txBody>
      </p:sp>
    </p:spTree>
    <p:extLst>
      <p:ext uri="{BB962C8B-B14F-4D97-AF65-F5344CB8AC3E}">
        <p14:creationId xmlns:p14="http://schemas.microsoft.com/office/powerpoint/2010/main" val="178968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Genuine concerns with payment</a:t>
            </a:r>
          </a:p>
        </p:txBody>
      </p:sp>
      <p:sp>
        <p:nvSpPr>
          <p:cNvPr id="3" name="Content Placeholder 2"/>
          <p:cNvSpPr>
            <a:spLocks noGrp="1"/>
          </p:cNvSpPr>
          <p:nvPr>
            <p:ph idx="1"/>
          </p:nvPr>
        </p:nvSpPr>
        <p:spPr>
          <a:xfrm>
            <a:off x="671684" y="2351392"/>
            <a:ext cx="7218983" cy="1684161"/>
          </a:xfrm>
        </p:spPr>
        <p:txBody>
          <a:bodyPr>
            <a:noAutofit/>
          </a:bodyPr>
          <a:lstStyle/>
          <a:p>
            <a:pPr marL="514350" indent="-514350">
              <a:spcBef>
                <a:spcPts val="3600"/>
              </a:spcBef>
              <a:buFont typeface="+mj-lt"/>
              <a:buAutoNum type="arabicPeriod"/>
            </a:pPr>
            <a:r>
              <a:rPr lang="en-US" sz="2400" dirty="0"/>
              <a:t>Payment may be an </a:t>
            </a:r>
            <a:r>
              <a:rPr lang="en-US" sz="2400" b="1" dirty="0"/>
              <a:t>undue</a:t>
            </a:r>
            <a:r>
              <a:rPr lang="en-US" sz="2400" dirty="0"/>
              <a:t> inducement</a:t>
            </a:r>
          </a:p>
          <a:p>
            <a:pPr marL="514350" indent="-514350">
              <a:spcBef>
                <a:spcPts val="3600"/>
              </a:spcBef>
              <a:buFont typeface="+mj-lt"/>
              <a:buAutoNum type="arabicPeriod"/>
            </a:pPr>
            <a:r>
              <a:rPr lang="en-US" sz="2400" dirty="0"/>
              <a:t>Payment may be an </a:t>
            </a:r>
            <a:r>
              <a:rPr lang="en-US" sz="2400" b="1" dirty="0"/>
              <a:t>unjust</a:t>
            </a:r>
            <a:r>
              <a:rPr lang="en-US" sz="2400" dirty="0"/>
              <a:t> inducement</a:t>
            </a:r>
          </a:p>
        </p:txBody>
      </p:sp>
    </p:spTree>
    <p:extLst>
      <p:ext uri="{BB962C8B-B14F-4D97-AF65-F5344CB8AC3E}">
        <p14:creationId xmlns:p14="http://schemas.microsoft.com/office/powerpoint/2010/main" val="370070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Incentives for RCTs: Undue inducement?</a:t>
            </a:r>
          </a:p>
        </p:txBody>
      </p:sp>
      <p:sp>
        <p:nvSpPr>
          <p:cNvPr id="3" name="Content Placeholder 2"/>
          <p:cNvSpPr>
            <a:spLocks noGrp="1"/>
          </p:cNvSpPr>
          <p:nvPr>
            <p:ph sz="half" idx="1"/>
          </p:nvPr>
        </p:nvSpPr>
        <p:spPr>
          <a:xfrm>
            <a:off x="342028" y="4055618"/>
            <a:ext cx="4038600" cy="2028190"/>
          </a:xfrm>
        </p:spPr>
        <p:txBody>
          <a:bodyPr>
            <a:normAutofit lnSpcReduction="10000"/>
          </a:bodyPr>
          <a:lstStyle/>
          <a:p>
            <a:r>
              <a:rPr lang="en-US" sz="2400" dirty="0"/>
              <a:t>Payment:</a:t>
            </a:r>
          </a:p>
          <a:p>
            <a:r>
              <a:rPr lang="en-US" sz="2400" dirty="0">
                <a:solidFill>
                  <a:srgbClr val="F38C63"/>
                </a:solidFill>
              </a:rPr>
              <a:t>p = 0.001</a:t>
            </a:r>
          </a:p>
          <a:p>
            <a:endParaRPr lang="en-US" sz="2400" dirty="0"/>
          </a:p>
          <a:p>
            <a:r>
              <a:rPr lang="en-US" sz="2400" dirty="0"/>
              <a:t>Payment-by-risk interaction:</a:t>
            </a:r>
          </a:p>
          <a:p>
            <a:r>
              <a:rPr lang="en-US" sz="2400" dirty="0">
                <a:solidFill>
                  <a:srgbClr val="F38C63"/>
                </a:solidFill>
              </a:rPr>
              <a:t>p = 0.12</a:t>
            </a:r>
          </a:p>
        </p:txBody>
      </p:sp>
      <p:pic>
        <p:nvPicPr>
          <p:cNvPr id="6" name="Content Placeholder 5"/>
          <p:cNvPicPr>
            <a:picLocks noGrp="1" noChangeAspect="1" noChangeArrowheads="1"/>
          </p:cNvPicPr>
          <p:nvPr>
            <p:ph sz="half" idx="2"/>
          </p:nvPr>
        </p:nvPicPr>
        <p:blipFill>
          <a:blip r:embed="rId3" cstate="print"/>
          <a:srcRect/>
          <a:stretch>
            <a:fillRect/>
          </a:stretch>
        </p:blipFill>
        <p:spPr bwMode="auto">
          <a:xfrm>
            <a:off x="4981483" y="1905001"/>
            <a:ext cx="3372035" cy="3394075"/>
          </a:xfrm>
          <a:prstGeom prst="rect">
            <a:avLst/>
          </a:prstGeom>
          <a:noFill/>
          <a:ln w="9525">
            <a:noFill/>
            <a:miter lim="800000"/>
            <a:headEnd/>
            <a:tailEnd/>
          </a:ln>
        </p:spPr>
      </p:pic>
      <p:sp>
        <p:nvSpPr>
          <p:cNvPr id="7" name="Footer Placeholder 8">
            <a:extLst>
              <a:ext uri="{FF2B5EF4-FFF2-40B4-BE49-F238E27FC236}">
                <a16:creationId xmlns:a16="http://schemas.microsoft.com/office/drawing/2014/main" id="{C422FCE3-82C8-8A4A-AEEB-9C10F5E7C875}"/>
              </a:ext>
            </a:extLst>
          </p:cNvPr>
          <p:cNvSpPr>
            <a:spLocks noGrp="1"/>
          </p:cNvSpPr>
          <p:nvPr>
            <p:ph type="ftr" sz="quarter" idx="11"/>
          </p:nvPr>
        </p:nvSpPr>
        <p:spPr>
          <a:xfrm>
            <a:off x="342028" y="6243146"/>
            <a:ext cx="4876800" cy="273844"/>
          </a:xfrm>
        </p:spPr>
        <p:txBody>
          <a:bodyPr/>
          <a:lstStyle/>
          <a:p>
            <a:endParaRPr lang="en-US" sz="1400" dirty="0">
              <a:solidFill>
                <a:schemeClr val="tx2"/>
              </a:solidFill>
            </a:endParaRPr>
          </a:p>
        </p:txBody>
      </p:sp>
      <p:sp>
        <p:nvSpPr>
          <p:cNvPr id="4" name="TextBox 3">
            <a:extLst>
              <a:ext uri="{FF2B5EF4-FFF2-40B4-BE49-F238E27FC236}">
                <a16:creationId xmlns:a16="http://schemas.microsoft.com/office/drawing/2014/main" id="{391FF749-EE0E-530A-CDF1-04BAAF9A063A}"/>
              </a:ext>
            </a:extLst>
          </p:cNvPr>
          <p:cNvSpPr txBox="1"/>
          <p:nvPr/>
        </p:nvSpPr>
        <p:spPr>
          <a:xfrm>
            <a:off x="6033072" y="6243146"/>
            <a:ext cx="4640892" cy="307777"/>
          </a:xfrm>
          <a:prstGeom prst="rect">
            <a:avLst/>
          </a:prstGeom>
          <a:noFill/>
        </p:spPr>
        <p:txBody>
          <a:bodyPr wrap="square">
            <a:spAutoFit/>
          </a:bodyPr>
          <a:lstStyle/>
          <a:p>
            <a:r>
              <a:rPr lang="sv-SE" sz="1400" dirty="0" err="1">
                <a:solidFill>
                  <a:schemeClr val="tx2"/>
                </a:solidFill>
              </a:rPr>
              <a:t>Halpern</a:t>
            </a:r>
            <a:r>
              <a:rPr lang="sv-SE" sz="1400" dirty="0">
                <a:solidFill>
                  <a:schemeClr val="tx2"/>
                </a:solidFill>
              </a:rPr>
              <a:t> et al, </a:t>
            </a:r>
            <a:r>
              <a:rPr lang="sv-SE" sz="1400" dirty="0" err="1">
                <a:solidFill>
                  <a:schemeClr val="tx2"/>
                </a:solidFill>
              </a:rPr>
              <a:t>Arch</a:t>
            </a:r>
            <a:r>
              <a:rPr lang="sv-SE" sz="1400" dirty="0">
                <a:solidFill>
                  <a:schemeClr val="tx2"/>
                </a:solidFill>
              </a:rPr>
              <a:t> Intern Med 2004</a:t>
            </a:r>
            <a:endParaRPr lang="en-US" sz="1400" dirty="0">
              <a:solidFill>
                <a:schemeClr val="tx2"/>
              </a:solidFill>
            </a:endParaRPr>
          </a:p>
        </p:txBody>
      </p:sp>
      <p:pic>
        <p:nvPicPr>
          <p:cNvPr id="5" name="Picture 6">
            <a:extLst>
              <a:ext uri="{FF2B5EF4-FFF2-40B4-BE49-F238E27FC236}">
                <a16:creationId xmlns:a16="http://schemas.microsoft.com/office/drawing/2014/main" id="{CEE7E421-6695-0A44-39A0-B880892912AE}"/>
              </a:ext>
            </a:extLst>
          </p:cNvPr>
          <p:cNvPicPr>
            <a:picLocks noChangeAspect="1" noChangeArrowheads="1"/>
          </p:cNvPicPr>
          <p:nvPr/>
        </p:nvPicPr>
        <p:blipFill>
          <a:blip r:embed="rId4" cstate="print"/>
          <a:srcRect/>
          <a:stretch>
            <a:fillRect/>
          </a:stretch>
        </p:blipFill>
        <p:spPr bwMode="auto">
          <a:xfrm>
            <a:off x="342028" y="1889539"/>
            <a:ext cx="4596345" cy="1277222"/>
          </a:xfrm>
          <a:prstGeom prst="rect">
            <a:avLst/>
          </a:prstGeom>
          <a:noFill/>
          <a:ln w="9525">
            <a:noFill/>
            <a:miter lim="800000"/>
            <a:headEnd/>
            <a:tailEnd/>
          </a:ln>
          <a:effectLst>
            <a:outerShdw blurRad="101600" dist="88900" dir="2700000" algn="ctr" rotWithShape="0">
              <a:srgbClr val="000000">
                <a:alpha val="43000"/>
              </a:srgbClr>
            </a:outerShdw>
          </a:effectLst>
        </p:spPr>
      </p:pic>
    </p:spTree>
    <p:extLst>
      <p:ext uri="{BB962C8B-B14F-4D97-AF65-F5344CB8AC3E}">
        <p14:creationId xmlns:p14="http://schemas.microsoft.com/office/powerpoint/2010/main" val="342305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Incentives for RCTs: Unjust inducement?</a:t>
            </a:r>
          </a:p>
        </p:txBody>
      </p:sp>
      <p:sp>
        <p:nvSpPr>
          <p:cNvPr id="3" name="Content Placeholder 2"/>
          <p:cNvSpPr>
            <a:spLocks noGrp="1"/>
          </p:cNvSpPr>
          <p:nvPr>
            <p:ph sz="half" idx="1"/>
          </p:nvPr>
        </p:nvSpPr>
        <p:spPr>
          <a:xfrm>
            <a:off x="475814" y="3472547"/>
            <a:ext cx="4038600" cy="1630030"/>
          </a:xfrm>
        </p:spPr>
        <p:txBody>
          <a:bodyPr>
            <a:normAutofit/>
          </a:bodyPr>
          <a:lstStyle/>
          <a:p>
            <a:endParaRPr lang="en-US" sz="2400" dirty="0"/>
          </a:p>
          <a:p>
            <a:r>
              <a:rPr lang="en-US" sz="2400" dirty="0"/>
              <a:t>Payment-by-income interaction:</a:t>
            </a:r>
          </a:p>
          <a:p>
            <a:r>
              <a:rPr lang="en-US" sz="2400" dirty="0">
                <a:solidFill>
                  <a:srgbClr val="F38C63"/>
                </a:solidFill>
              </a:rPr>
              <a:t>p = 0.09</a:t>
            </a:r>
          </a:p>
        </p:txBody>
      </p:sp>
      <p:graphicFrame>
        <p:nvGraphicFramePr>
          <p:cNvPr id="7" name="Content Placeholder 3"/>
          <p:cNvGraphicFramePr>
            <a:graphicFrameLocks/>
          </p:cNvGraphicFramePr>
          <p:nvPr/>
        </p:nvGraphicFramePr>
        <p:xfrm>
          <a:off x="4648200" y="1905000"/>
          <a:ext cx="4038600" cy="3503364"/>
        </p:xfrm>
        <a:graphic>
          <a:graphicData uri="http://schemas.openxmlformats.org/presentationml/2006/ole">
            <mc:AlternateContent xmlns:mc="http://schemas.openxmlformats.org/markup-compatibility/2006">
              <mc:Choice xmlns:v="urn:schemas-microsoft-com:vml" Requires="v">
                <p:oleObj r:id="rId3" imgW="6328196" imgH="5486876" progId="Excel.Sheet.8">
                  <p:embed/>
                </p:oleObj>
              </mc:Choice>
              <mc:Fallback>
                <p:oleObj r:id="rId3" imgW="6328196" imgH="5486876" progId="Excel.Sheet.8">
                  <p:embed/>
                  <p:pic>
                    <p:nvPicPr>
                      <p:cNvPr id="7"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5000"/>
                        <a:ext cx="4038600" cy="350336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Footer Placeholder 8">
            <a:extLst>
              <a:ext uri="{FF2B5EF4-FFF2-40B4-BE49-F238E27FC236}">
                <a16:creationId xmlns:a16="http://schemas.microsoft.com/office/drawing/2014/main" id="{A9C0AA3C-B94D-3F45-B6AF-5E04536C5DC9}"/>
              </a:ext>
            </a:extLst>
          </p:cNvPr>
          <p:cNvSpPr>
            <a:spLocks noGrp="1"/>
          </p:cNvSpPr>
          <p:nvPr>
            <p:ph type="ftr" sz="quarter" idx="11"/>
          </p:nvPr>
        </p:nvSpPr>
        <p:spPr>
          <a:xfrm>
            <a:off x="342028" y="6243146"/>
            <a:ext cx="4876800" cy="273844"/>
          </a:xfrm>
        </p:spPr>
        <p:txBody>
          <a:bodyPr/>
          <a:lstStyle/>
          <a:p>
            <a:endParaRPr lang="en-US" sz="1400" dirty="0">
              <a:solidFill>
                <a:schemeClr val="tx2"/>
              </a:solidFill>
            </a:endParaRPr>
          </a:p>
        </p:txBody>
      </p:sp>
      <p:sp>
        <p:nvSpPr>
          <p:cNvPr id="4" name="TextBox 3">
            <a:extLst>
              <a:ext uri="{FF2B5EF4-FFF2-40B4-BE49-F238E27FC236}">
                <a16:creationId xmlns:a16="http://schemas.microsoft.com/office/drawing/2014/main" id="{BDE346BC-3858-E45B-40D8-44B2287D752C}"/>
              </a:ext>
            </a:extLst>
          </p:cNvPr>
          <p:cNvSpPr txBox="1"/>
          <p:nvPr/>
        </p:nvSpPr>
        <p:spPr>
          <a:xfrm>
            <a:off x="6033072" y="6243146"/>
            <a:ext cx="2985668" cy="307777"/>
          </a:xfrm>
          <a:prstGeom prst="rect">
            <a:avLst/>
          </a:prstGeom>
          <a:noFill/>
        </p:spPr>
        <p:txBody>
          <a:bodyPr wrap="square">
            <a:spAutoFit/>
          </a:bodyPr>
          <a:lstStyle/>
          <a:p>
            <a:r>
              <a:rPr lang="sv-SE" sz="1400" dirty="0" err="1">
                <a:solidFill>
                  <a:schemeClr val="tx2"/>
                </a:solidFill>
              </a:rPr>
              <a:t>Halpern</a:t>
            </a:r>
            <a:r>
              <a:rPr lang="sv-SE" sz="1400" dirty="0">
                <a:solidFill>
                  <a:schemeClr val="tx2"/>
                </a:solidFill>
              </a:rPr>
              <a:t> et al, </a:t>
            </a:r>
            <a:r>
              <a:rPr lang="sv-SE" sz="1400" dirty="0" err="1">
                <a:solidFill>
                  <a:schemeClr val="tx2"/>
                </a:solidFill>
              </a:rPr>
              <a:t>Arch</a:t>
            </a:r>
            <a:r>
              <a:rPr lang="sv-SE" sz="1400" dirty="0">
                <a:solidFill>
                  <a:schemeClr val="tx2"/>
                </a:solidFill>
              </a:rPr>
              <a:t> Intern Med 2004</a:t>
            </a:r>
            <a:endParaRPr lang="en-US" sz="1400" dirty="0">
              <a:solidFill>
                <a:schemeClr val="tx2"/>
              </a:solidFill>
            </a:endParaRPr>
          </a:p>
        </p:txBody>
      </p:sp>
      <p:pic>
        <p:nvPicPr>
          <p:cNvPr id="5" name="Picture 6">
            <a:extLst>
              <a:ext uri="{FF2B5EF4-FFF2-40B4-BE49-F238E27FC236}">
                <a16:creationId xmlns:a16="http://schemas.microsoft.com/office/drawing/2014/main" id="{AD850DC3-7199-4EC3-3B1F-18EAA80E3A2A}"/>
              </a:ext>
            </a:extLst>
          </p:cNvPr>
          <p:cNvPicPr>
            <a:picLocks noChangeAspect="1" noChangeArrowheads="1"/>
          </p:cNvPicPr>
          <p:nvPr/>
        </p:nvPicPr>
        <p:blipFill>
          <a:blip r:embed="rId5" cstate="print"/>
          <a:srcRect/>
          <a:stretch>
            <a:fillRect/>
          </a:stretch>
        </p:blipFill>
        <p:spPr bwMode="auto">
          <a:xfrm>
            <a:off x="342028" y="1889539"/>
            <a:ext cx="4596345" cy="1277222"/>
          </a:xfrm>
          <a:prstGeom prst="rect">
            <a:avLst/>
          </a:prstGeom>
          <a:noFill/>
          <a:ln w="9525">
            <a:noFill/>
            <a:miter lim="800000"/>
            <a:headEnd/>
            <a:tailEnd/>
          </a:ln>
          <a:effectLst>
            <a:outerShdw blurRad="101600" dist="88900" dir="2700000" algn="ctr" rotWithShape="0">
              <a:srgbClr val="000000">
                <a:alpha val="43000"/>
              </a:srgbClr>
            </a:outerShdw>
          </a:effectLst>
        </p:spPr>
      </p:pic>
    </p:spTree>
    <p:extLst>
      <p:ext uri="{BB962C8B-B14F-4D97-AF65-F5344CB8AC3E}">
        <p14:creationId xmlns:p14="http://schemas.microsoft.com/office/powerpoint/2010/main" val="396248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BFA07D-D463-7D91-2F12-E3FB0D7D2D35}"/>
              </a:ext>
            </a:extLst>
          </p:cNvPr>
          <p:cNvSpPr>
            <a:spLocks noGrp="1"/>
          </p:cNvSpPr>
          <p:nvPr>
            <p:ph type="title"/>
          </p:nvPr>
        </p:nvSpPr>
        <p:spPr>
          <a:xfrm>
            <a:off x="342028" y="205977"/>
            <a:ext cx="7887572" cy="1229803"/>
          </a:xfrm>
        </p:spPr>
        <p:txBody>
          <a:bodyPr/>
          <a:lstStyle/>
          <a:p>
            <a:r>
              <a:rPr lang="en-US" dirty="0"/>
              <a:t>Outcomes: Enrollment &amp; Risk</a:t>
            </a:r>
          </a:p>
        </p:txBody>
      </p:sp>
      <p:pic>
        <p:nvPicPr>
          <p:cNvPr id="6" name="Content Placeholder 5" descr="Table&#10;&#10;Description automatically generated">
            <a:extLst>
              <a:ext uri="{FF2B5EF4-FFF2-40B4-BE49-F238E27FC236}">
                <a16:creationId xmlns:a16="http://schemas.microsoft.com/office/drawing/2014/main" id="{AD75E024-D571-DD47-D63E-F291899C878D}"/>
              </a:ext>
            </a:extLst>
          </p:cNvPr>
          <p:cNvPicPr>
            <a:picLocks noGrp="1" noChangeAspect="1"/>
          </p:cNvPicPr>
          <p:nvPr>
            <p:ph idx="1"/>
          </p:nvPr>
        </p:nvPicPr>
        <p:blipFill>
          <a:blip r:embed="rId3"/>
          <a:stretch>
            <a:fillRect/>
          </a:stretch>
        </p:blipFill>
        <p:spPr>
          <a:xfrm>
            <a:off x="342029" y="3136650"/>
            <a:ext cx="8459943" cy="1776588"/>
          </a:xfrm>
          <a:noFill/>
        </p:spPr>
      </p:pic>
      <p:sp>
        <p:nvSpPr>
          <p:cNvPr id="8" name="TextBox 7">
            <a:extLst>
              <a:ext uri="{FF2B5EF4-FFF2-40B4-BE49-F238E27FC236}">
                <a16:creationId xmlns:a16="http://schemas.microsoft.com/office/drawing/2014/main" id="{1F28FE60-E259-AFBB-4B01-D460C973242B}"/>
              </a:ext>
            </a:extLst>
          </p:cNvPr>
          <p:cNvSpPr txBox="1"/>
          <p:nvPr/>
        </p:nvSpPr>
        <p:spPr>
          <a:xfrm>
            <a:off x="5821597" y="6243146"/>
            <a:ext cx="4221272" cy="307777"/>
          </a:xfrm>
          <a:prstGeom prst="rect">
            <a:avLst/>
          </a:prstGeom>
          <a:noFill/>
        </p:spPr>
        <p:txBody>
          <a:bodyPr wrap="square">
            <a:spAutoFit/>
          </a:bodyPr>
          <a:lstStyle/>
          <a:p>
            <a:r>
              <a:rPr lang="sv-SE" sz="1400" dirty="0" err="1">
                <a:solidFill>
                  <a:schemeClr val="tx2"/>
                </a:solidFill>
              </a:rPr>
              <a:t>Halpern</a:t>
            </a:r>
            <a:r>
              <a:rPr lang="sv-SE" sz="1400" dirty="0">
                <a:solidFill>
                  <a:schemeClr val="tx2"/>
                </a:solidFill>
              </a:rPr>
              <a:t> et al, JAMA </a:t>
            </a:r>
            <a:r>
              <a:rPr lang="sv-SE" sz="1400" dirty="0" err="1">
                <a:solidFill>
                  <a:schemeClr val="tx2"/>
                </a:solidFill>
              </a:rPr>
              <a:t>Internal</a:t>
            </a:r>
            <a:r>
              <a:rPr lang="sv-SE" sz="1400" dirty="0">
                <a:solidFill>
                  <a:schemeClr val="tx2"/>
                </a:solidFill>
              </a:rPr>
              <a:t> Med, 2021</a:t>
            </a:r>
            <a:endParaRPr lang="en-US" sz="1400" dirty="0">
              <a:solidFill>
                <a:schemeClr val="tx2"/>
              </a:solidFill>
            </a:endParaRPr>
          </a:p>
        </p:txBody>
      </p:sp>
      <p:pic>
        <p:nvPicPr>
          <p:cNvPr id="2" name="Picture 1">
            <a:extLst>
              <a:ext uri="{FF2B5EF4-FFF2-40B4-BE49-F238E27FC236}">
                <a16:creationId xmlns:a16="http://schemas.microsoft.com/office/drawing/2014/main" id="{FF7ACE52-B177-73B4-C29D-191FC2E3D742}"/>
              </a:ext>
            </a:extLst>
          </p:cNvPr>
          <p:cNvPicPr>
            <a:picLocks noChangeAspect="1"/>
          </p:cNvPicPr>
          <p:nvPr/>
        </p:nvPicPr>
        <p:blipFill>
          <a:blip r:embed="rId4"/>
          <a:stretch>
            <a:fillRect/>
          </a:stretch>
        </p:blipFill>
        <p:spPr>
          <a:xfrm>
            <a:off x="342028" y="1302801"/>
            <a:ext cx="6925854" cy="14628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337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31225D-303D-5942-BE0F-BEC645104263}"/>
              </a:ext>
            </a:extLst>
          </p:cNvPr>
          <p:cNvSpPr>
            <a:spLocks noGrp="1"/>
          </p:cNvSpPr>
          <p:nvPr>
            <p:ph type="title"/>
          </p:nvPr>
        </p:nvSpPr>
        <p:spPr>
          <a:xfrm>
            <a:off x="1" y="946569"/>
            <a:ext cx="9143999" cy="573578"/>
          </a:xfrm>
        </p:spPr>
        <p:txBody>
          <a:bodyPr>
            <a:normAutofit/>
          </a:bodyPr>
          <a:lstStyle/>
          <a:p>
            <a:pPr algn="ctr"/>
            <a:r>
              <a:rPr lang="en-US" sz="3600" dirty="0"/>
              <a:t>Unjust inducement: income</a:t>
            </a:r>
          </a:p>
        </p:txBody>
      </p:sp>
      <p:pic>
        <p:nvPicPr>
          <p:cNvPr id="2" name="Picture 1">
            <a:extLst>
              <a:ext uri="{FF2B5EF4-FFF2-40B4-BE49-F238E27FC236}">
                <a16:creationId xmlns:a16="http://schemas.microsoft.com/office/drawing/2014/main" id="{A884FDD5-30E7-2E4F-AD8B-66926EF4008F}"/>
              </a:ext>
            </a:extLst>
          </p:cNvPr>
          <p:cNvPicPr>
            <a:picLocks noChangeAspect="1"/>
          </p:cNvPicPr>
          <p:nvPr/>
        </p:nvPicPr>
        <p:blipFill>
          <a:blip r:embed="rId3"/>
          <a:stretch>
            <a:fillRect/>
          </a:stretch>
        </p:blipFill>
        <p:spPr>
          <a:xfrm>
            <a:off x="935330" y="1585218"/>
            <a:ext cx="7408657" cy="3474720"/>
          </a:xfrm>
          <a:prstGeom prst="rect">
            <a:avLst/>
          </a:prstGeom>
        </p:spPr>
      </p:pic>
      <p:sp>
        <p:nvSpPr>
          <p:cNvPr id="5" name="Text Box 77">
            <a:extLst>
              <a:ext uri="{FF2B5EF4-FFF2-40B4-BE49-F238E27FC236}">
                <a16:creationId xmlns:a16="http://schemas.microsoft.com/office/drawing/2014/main" id="{EFF7D8EB-96D1-DD4E-9D85-AEACCFF10616}"/>
              </a:ext>
            </a:extLst>
          </p:cNvPr>
          <p:cNvSpPr txBox="1">
            <a:spLocks noChangeArrowheads="1"/>
          </p:cNvSpPr>
          <p:nvPr/>
        </p:nvSpPr>
        <p:spPr bwMode="auto">
          <a:xfrm>
            <a:off x="1973337" y="5032203"/>
            <a:ext cx="18838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dirty="0">
                <a:solidFill>
                  <a:schemeClr val="accent6"/>
                </a:solidFill>
                <a:sym typeface="Symbol" pitchFamily="2" charset="2"/>
              </a:rPr>
              <a:t>iOR ≤ 1.21, p = 0.01</a:t>
            </a:r>
            <a:endParaRPr lang="en-US" altLang="en-US" sz="1600" b="1" i="1" dirty="0">
              <a:solidFill>
                <a:schemeClr val="accent6"/>
              </a:solidFill>
            </a:endParaRPr>
          </a:p>
        </p:txBody>
      </p:sp>
      <p:sp>
        <p:nvSpPr>
          <p:cNvPr id="6" name="Text Box 77">
            <a:extLst>
              <a:ext uri="{FF2B5EF4-FFF2-40B4-BE49-F238E27FC236}">
                <a16:creationId xmlns:a16="http://schemas.microsoft.com/office/drawing/2014/main" id="{A7DE6F04-9CE7-C54C-ACD3-58E2FCA34158}"/>
              </a:ext>
            </a:extLst>
          </p:cNvPr>
          <p:cNvSpPr txBox="1">
            <a:spLocks noChangeArrowheads="1"/>
          </p:cNvSpPr>
          <p:nvPr/>
        </p:nvSpPr>
        <p:spPr bwMode="auto">
          <a:xfrm>
            <a:off x="5834543" y="5030986"/>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dirty="0">
                <a:solidFill>
                  <a:schemeClr val="accent6"/>
                </a:solidFill>
                <a:sym typeface="Symbol" pitchFamily="2" charset="2"/>
              </a:rPr>
              <a:t>iOR ≤ 1.26, p &lt; 0.001</a:t>
            </a:r>
            <a:endParaRPr lang="en-US" altLang="en-US" sz="1600" b="1" i="1" dirty="0">
              <a:solidFill>
                <a:schemeClr val="accent6"/>
              </a:solidFill>
            </a:endParaRPr>
          </a:p>
        </p:txBody>
      </p:sp>
    </p:spTree>
    <p:extLst>
      <p:ext uri="{BB962C8B-B14F-4D97-AF65-F5344CB8AC3E}">
        <p14:creationId xmlns:p14="http://schemas.microsoft.com/office/powerpoint/2010/main" val="265121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31225D-303D-5942-BE0F-BEC645104263}"/>
              </a:ext>
            </a:extLst>
          </p:cNvPr>
          <p:cNvSpPr>
            <a:spLocks noGrp="1"/>
          </p:cNvSpPr>
          <p:nvPr>
            <p:ph type="title"/>
          </p:nvPr>
        </p:nvSpPr>
        <p:spPr>
          <a:xfrm>
            <a:off x="1" y="946569"/>
            <a:ext cx="9143999" cy="573578"/>
          </a:xfrm>
        </p:spPr>
        <p:txBody>
          <a:bodyPr>
            <a:normAutofit/>
          </a:bodyPr>
          <a:lstStyle/>
          <a:p>
            <a:pPr algn="ctr"/>
            <a:r>
              <a:rPr lang="en-US" sz="3600" dirty="0"/>
              <a:t>Unjust inducement: financial well-being</a:t>
            </a:r>
          </a:p>
        </p:txBody>
      </p:sp>
      <p:pic>
        <p:nvPicPr>
          <p:cNvPr id="3" name="Picture 2">
            <a:extLst>
              <a:ext uri="{FF2B5EF4-FFF2-40B4-BE49-F238E27FC236}">
                <a16:creationId xmlns:a16="http://schemas.microsoft.com/office/drawing/2014/main" id="{29C1E982-3BC4-E146-B181-9540CC1F1150}"/>
              </a:ext>
            </a:extLst>
          </p:cNvPr>
          <p:cNvPicPr>
            <a:picLocks noChangeAspect="1"/>
          </p:cNvPicPr>
          <p:nvPr/>
        </p:nvPicPr>
        <p:blipFill>
          <a:blip r:embed="rId3"/>
          <a:stretch>
            <a:fillRect/>
          </a:stretch>
        </p:blipFill>
        <p:spPr>
          <a:xfrm>
            <a:off x="942643" y="1549607"/>
            <a:ext cx="7376157" cy="3474720"/>
          </a:xfrm>
          <a:prstGeom prst="rect">
            <a:avLst/>
          </a:prstGeom>
        </p:spPr>
      </p:pic>
      <p:sp>
        <p:nvSpPr>
          <p:cNvPr id="5" name="Text Box 77">
            <a:extLst>
              <a:ext uri="{FF2B5EF4-FFF2-40B4-BE49-F238E27FC236}">
                <a16:creationId xmlns:a16="http://schemas.microsoft.com/office/drawing/2014/main" id="{C110AF59-92E7-6447-A3F4-2EDA5E669F8E}"/>
              </a:ext>
            </a:extLst>
          </p:cNvPr>
          <p:cNvSpPr txBox="1">
            <a:spLocks noChangeArrowheads="1"/>
          </p:cNvSpPr>
          <p:nvPr/>
        </p:nvSpPr>
        <p:spPr bwMode="auto">
          <a:xfrm>
            <a:off x="1973337" y="5032203"/>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dirty="0">
                <a:solidFill>
                  <a:schemeClr val="accent6"/>
                </a:solidFill>
                <a:sym typeface="Symbol" pitchFamily="2" charset="2"/>
              </a:rPr>
              <a:t>iOR ≤ 1.17, p = 0.003</a:t>
            </a:r>
            <a:endParaRPr lang="en-US" altLang="en-US" sz="1600" b="1" i="1" dirty="0">
              <a:solidFill>
                <a:schemeClr val="accent6"/>
              </a:solidFill>
            </a:endParaRPr>
          </a:p>
        </p:txBody>
      </p:sp>
      <p:sp>
        <p:nvSpPr>
          <p:cNvPr id="6" name="Text Box 77">
            <a:extLst>
              <a:ext uri="{FF2B5EF4-FFF2-40B4-BE49-F238E27FC236}">
                <a16:creationId xmlns:a16="http://schemas.microsoft.com/office/drawing/2014/main" id="{8CCBE93F-CDE0-D749-98AA-DF73F4EB4FD1}"/>
              </a:ext>
            </a:extLst>
          </p:cNvPr>
          <p:cNvSpPr txBox="1">
            <a:spLocks noChangeArrowheads="1"/>
          </p:cNvSpPr>
          <p:nvPr/>
        </p:nvSpPr>
        <p:spPr bwMode="auto">
          <a:xfrm>
            <a:off x="5834543" y="5030986"/>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i="1" dirty="0">
                <a:solidFill>
                  <a:schemeClr val="accent6"/>
                </a:solidFill>
                <a:sym typeface="Symbol" pitchFamily="2" charset="2"/>
              </a:rPr>
              <a:t>iOR ≤ 1.04, p &lt; 0.001</a:t>
            </a:r>
            <a:endParaRPr lang="en-US" altLang="en-US" sz="1600" b="1" i="1" dirty="0">
              <a:solidFill>
                <a:schemeClr val="accent6"/>
              </a:solidFill>
            </a:endParaRPr>
          </a:p>
        </p:txBody>
      </p:sp>
    </p:spTree>
    <p:extLst>
      <p:ext uri="{BB962C8B-B14F-4D97-AF65-F5344CB8AC3E}">
        <p14:creationId xmlns:p14="http://schemas.microsoft.com/office/powerpoint/2010/main" val="248917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Tests for undue inducement</a:t>
            </a:r>
          </a:p>
        </p:txBody>
      </p:sp>
      <p:sp>
        <p:nvSpPr>
          <p:cNvPr id="3" name="Content Placeholder 2"/>
          <p:cNvSpPr>
            <a:spLocks noGrp="1"/>
          </p:cNvSpPr>
          <p:nvPr>
            <p:ph idx="1"/>
          </p:nvPr>
        </p:nvSpPr>
        <p:spPr>
          <a:xfrm>
            <a:off x="88490" y="2032000"/>
            <a:ext cx="8964070" cy="3394472"/>
          </a:xfrm>
        </p:spPr>
        <p:txBody>
          <a:bodyPr>
            <a:normAutofit/>
          </a:bodyPr>
          <a:lstStyle/>
          <a:p>
            <a:pPr>
              <a:spcBef>
                <a:spcPts val="4200"/>
              </a:spcBef>
            </a:pPr>
            <a:r>
              <a:rPr lang="en-US" sz="2600" u="sng" dirty="0"/>
              <a:t>Primary</a:t>
            </a:r>
            <a:r>
              <a:rPr lang="en-US" sz="2600" dirty="0"/>
              <a:t>: incentives will not modify (inverse) relationship between </a:t>
            </a:r>
            <a:r>
              <a:rPr lang="en-US" sz="2600" u="sng" dirty="0"/>
              <a:t>risk perception </a:t>
            </a:r>
            <a:r>
              <a:rPr lang="en-US" sz="2600" dirty="0"/>
              <a:t>and enrollment rate by &gt; △</a:t>
            </a:r>
          </a:p>
          <a:p>
            <a:pPr>
              <a:spcBef>
                <a:spcPts val="4200"/>
              </a:spcBef>
            </a:pPr>
            <a:r>
              <a:rPr lang="en-US" sz="2600" u="sng" dirty="0"/>
              <a:t>Secondary</a:t>
            </a:r>
            <a:r>
              <a:rPr lang="en-US" sz="2600" dirty="0"/>
              <a:t>: incentives will not significantly modify (direct) relationship between </a:t>
            </a:r>
            <a:r>
              <a:rPr lang="en-US" sz="2600" u="sng" dirty="0"/>
              <a:t>favorable research attitudes</a:t>
            </a:r>
            <a:r>
              <a:rPr lang="en-US" sz="2600" dirty="0"/>
              <a:t> and enrollment rate</a:t>
            </a:r>
          </a:p>
        </p:txBody>
      </p:sp>
    </p:spTree>
    <p:extLst>
      <p:ext uri="{BB962C8B-B14F-4D97-AF65-F5344CB8AC3E}">
        <p14:creationId xmlns:p14="http://schemas.microsoft.com/office/powerpoint/2010/main" val="241682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benefits of financial incentives?</a:t>
            </a:r>
          </a:p>
        </p:txBody>
      </p:sp>
      <p:sp>
        <p:nvSpPr>
          <p:cNvPr id="3" name="Content Placeholder 2"/>
          <p:cNvSpPr>
            <a:spLocks noGrp="1"/>
          </p:cNvSpPr>
          <p:nvPr>
            <p:ph idx="1"/>
          </p:nvPr>
        </p:nvSpPr>
        <p:spPr/>
        <p:txBody>
          <a:bodyPr>
            <a:normAutofit/>
          </a:bodyPr>
          <a:lstStyle/>
          <a:p>
            <a:r>
              <a:rPr lang="en-US" sz="2800" dirty="0"/>
              <a:t>Communicates value, compensates for risk, justice</a:t>
            </a:r>
          </a:p>
          <a:p>
            <a:endParaRPr lang="en-US" sz="2800" dirty="0"/>
          </a:p>
          <a:p>
            <a:r>
              <a:rPr lang="en-US" sz="2800" dirty="0"/>
              <a:t>Cost &amp; time savings</a:t>
            </a:r>
          </a:p>
          <a:p>
            <a:pPr marL="897452" lvl="1" indent="-285750">
              <a:buFont typeface="Arial" panose="020B0604020202020204" pitchFamily="34" charset="0"/>
              <a:buChar char="•"/>
            </a:pPr>
            <a:r>
              <a:rPr lang="en-US" sz="1300" dirty="0"/>
              <a:t>Emanuel EJ. The costs of conducting clinical research J Clin Oncol 2003</a:t>
            </a:r>
          </a:p>
          <a:p>
            <a:r>
              <a:rPr lang="en-US" sz="2800" dirty="0"/>
              <a:t>Counter ‘therapeutic misconception’</a:t>
            </a:r>
          </a:p>
          <a:p>
            <a:pPr lvl="2"/>
            <a:r>
              <a:rPr lang="en-US" sz="1300" dirty="0">
                <a:solidFill>
                  <a:schemeClr val="tx2"/>
                </a:solidFill>
              </a:rPr>
              <a:t>Dickert N, Grady C. What’s the price of a research subject? N Engl J Med 1999; 341: 198-203.</a:t>
            </a:r>
          </a:p>
          <a:p>
            <a:pPr>
              <a:spcBef>
                <a:spcPts val="3000"/>
              </a:spcBef>
            </a:pPr>
            <a:r>
              <a:rPr lang="en-US" sz="2800" dirty="0"/>
              <a:t>Closer IRB scrutiny of risks</a:t>
            </a:r>
          </a:p>
          <a:p>
            <a:pPr lvl="2">
              <a:buFont typeface="Arial" panose="020B0604020202020204" pitchFamily="34" charset="0"/>
              <a:buChar char="•"/>
            </a:pPr>
            <a:r>
              <a:rPr lang="en-US" sz="1300" dirty="0">
                <a:solidFill>
                  <a:schemeClr val="tx2"/>
                </a:solidFill>
              </a:rPr>
              <a:t>Emanuel EJ. Undue inducement: Nonsense on stilts? Am J Bioethics 2005; 5: 9-13.</a:t>
            </a:r>
          </a:p>
          <a:p>
            <a:pPr>
              <a:spcBef>
                <a:spcPts val="3000"/>
              </a:spcBef>
            </a:pPr>
            <a:r>
              <a:rPr lang="en-US" sz="2800" dirty="0"/>
              <a:t>Closer participant scrutiny of risks</a:t>
            </a:r>
          </a:p>
          <a:p>
            <a:pPr lvl="2">
              <a:buFont typeface="Arial" panose="020B0604020202020204" pitchFamily="34" charset="0"/>
              <a:buChar char="•"/>
            </a:pPr>
            <a:r>
              <a:rPr lang="en-US" sz="1200" dirty="0">
                <a:solidFill>
                  <a:schemeClr val="tx2"/>
                </a:solidFill>
              </a:rPr>
              <a:t>Cryder et al. Informative inducement: Study payment as a signal of risk. Soc Sci Med 2010; 70: 455-64</a:t>
            </a:r>
          </a:p>
        </p:txBody>
      </p:sp>
    </p:spTree>
    <p:extLst>
      <p:ext uri="{BB962C8B-B14F-4D97-AF65-F5344CB8AC3E}">
        <p14:creationId xmlns:p14="http://schemas.microsoft.com/office/powerpoint/2010/main" val="94414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DFD89-002E-BBDF-45EE-C357A03C132F}"/>
              </a:ext>
            </a:extLst>
          </p:cNvPr>
          <p:cNvSpPr>
            <a:spLocks noGrp="1"/>
          </p:cNvSpPr>
          <p:nvPr>
            <p:ph idx="1"/>
          </p:nvPr>
        </p:nvSpPr>
        <p:spPr/>
        <p:txBody>
          <a:bodyPr/>
          <a:lstStyle/>
          <a:p>
            <a:pPr marL="0" marR="0" indent="0" algn="ctr">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rPr>
              <a:t>Emily A. Largent, JD, PhD, RN</a:t>
            </a:r>
          </a:p>
          <a:p>
            <a:pPr marL="0" marR="0" indent="0" algn="ctr">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rPr>
              <a:t>Department of Medical Ethics and Health Policy</a:t>
            </a:r>
          </a:p>
          <a:p>
            <a:pPr marL="0" marR="0" indent="0" algn="ctr">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rPr>
              <a:t>University of Pennsylvania Perelman School of Medicine</a:t>
            </a:r>
          </a:p>
          <a:p>
            <a:endParaRPr lang="en-US" dirty="0"/>
          </a:p>
        </p:txBody>
      </p:sp>
      <p:sp>
        <p:nvSpPr>
          <p:cNvPr id="3" name="Title 2">
            <a:extLst>
              <a:ext uri="{FF2B5EF4-FFF2-40B4-BE49-F238E27FC236}">
                <a16:creationId xmlns:a16="http://schemas.microsoft.com/office/drawing/2014/main" id="{FB6EC743-D593-4D2B-881D-C23232E0EFB3}"/>
              </a:ext>
            </a:extLst>
          </p:cNvPr>
          <p:cNvSpPr>
            <a:spLocks noGrp="1"/>
          </p:cNvSpPr>
          <p:nvPr>
            <p:ph type="title"/>
          </p:nvPr>
        </p:nvSpPr>
        <p:spPr/>
        <p:txBody>
          <a:bodyPr/>
          <a:lstStyle/>
          <a:p>
            <a:r>
              <a:rPr lang="en-US" dirty="0"/>
              <a:t>Special Thanks to:</a:t>
            </a:r>
          </a:p>
        </p:txBody>
      </p:sp>
    </p:spTree>
    <p:extLst>
      <p:ext uri="{BB962C8B-B14F-4D97-AF65-F5344CB8AC3E}">
        <p14:creationId xmlns:p14="http://schemas.microsoft.com/office/powerpoint/2010/main" val="257385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796C715-04D4-EF47-A08C-87B6FC82591F}"/>
              </a:ext>
            </a:extLst>
          </p:cNvPr>
          <p:cNvSpPr>
            <a:spLocks noGrp="1"/>
          </p:cNvSpPr>
          <p:nvPr>
            <p:ph idx="1"/>
          </p:nvPr>
        </p:nvSpPr>
        <p:spPr>
          <a:xfrm>
            <a:off x="6738249" y="3429000"/>
            <a:ext cx="2107580" cy="1193079"/>
          </a:xfrm>
        </p:spPr>
        <p:txBody>
          <a:bodyPr>
            <a:noAutofit/>
          </a:bodyPr>
          <a:lstStyle/>
          <a:p>
            <a:pPr>
              <a:spcBef>
                <a:spcPts val="0"/>
              </a:spcBef>
            </a:pPr>
            <a:r>
              <a:rPr lang="en-US" sz="2000" u="sng" dirty="0"/>
              <a:t>Riskiness ratings</a:t>
            </a:r>
          </a:p>
          <a:p>
            <a:pPr>
              <a:spcBef>
                <a:spcPts val="0"/>
              </a:spcBef>
            </a:pPr>
            <a:r>
              <a:rPr lang="en-US" sz="2000" dirty="0"/>
              <a:t>$25:	</a:t>
            </a:r>
            <a:r>
              <a:rPr lang="en-US" sz="2000" b="1" dirty="0"/>
              <a:t>2</a:t>
            </a:r>
            <a:r>
              <a:rPr lang="en-US" sz="2000" dirty="0"/>
              <a:t> (0 – 4)</a:t>
            </a:r>
          </a:p>
          <a:p>
            <a:pPr>
              <a:spcBef>
                <a:spcPts val="0"/>
              </a:spcBef>
              <a:tabLst>
                <a:tab pos="914400" algn="l"/>
              </a:tabLst>
            </a:pPr>
            <a:r>
              <a:rPr lang="en-US" sz="2000" dirty="0"/>
              <a:t>$1000:	</a:t>
            </a:r>
            <a:r>
              <a:rPr lang="en-US" sz="2000" b="1" dirty="0"/>
              <a:t>3</a:t>
            </a:r>
            <a:r>
              <a:rPr lang="en-US" sz="2000" dirty="0"/>
              <a:t> (1 – 5)</a:t>
            </a:r>
          </a:p>
          <a:p>
            <a:pPr>
              <a:spcBef>
                <a:spcPts val="0"/>
              </a:spcBef>
              <a:tabLst>
                <a:tab pos="914400" algn="l"/>
              </a:tabLst>
            </a:pPr>
            <a:r>
              <a:rPr lang="en-US" sz="2000" dirty="0">
                <a:solidFill>
                  <a:srgbClr val="F38C63"/>
                </a:solidFill>
              </a:rPr>
              <a:t>        p &lt; 0.05</a:t>
            </a:r>
          </a:p>
          <a:p>
            <a:pPr>
              <a:spcBef>
                <a:spcPts val="0"/>
              </a:spcBef>
              <a:tabLst>
                <a:tab pos="914400" algn="l"/>
              </a:tabLst>
            </a:pPr>
            <a:endParaRPr lang="en-US" sz="2000" dirty="0"/>
          </a:p>
          <a:p>
            <a:pPr>
              <a:spcBef>
                <a:spcPts val="0"/>
              </a:spcBef>
              <a:tabLst>
                <a:tab pos="914400" algn="l"/>
              </a:tabLst>
            </a:pPr>
            <a:endParaRPr lang="en-US" sz="2000" dirty="0"/>
          </a:p>
          <a:p>
            <a:pPr>
              <a:spcBef>
                <a:spcPts val="0"/>
              </a:spcBef>
              <a:tabLst>
                <a:tab pos="914400" algn="l"/>
              </a:tabLst>
            </a:pPr>
            <a:endParaRPr lang="en-US" sz="2000" dirty="0"/>
          </a:p>
        </p:txBody>
      </p:sp>
      <p:pic>
        <p:nvPicPr>
          <p:cNvPr id="3" name="Picture 2" descr="Graphical user interface, text, application, email&#10;&#10;Description automatically generated">
            <a:extLst>
              <a:ext uri="{FF2B5EF4-FFF2-40B4-BE49-F238E27FC236}">
                <a16:creationId xmlns:a16="http://schemas.microsoft.com/office/drawing/2014/main" id="{8860DABE-5C05-71FE-5FC3-2B609933A75F}"/>
              </a:ext>
            </a:extLst>
          </p:cNvPr>
          <p:cNvPicPr>
            <a:picLocks noChangeAspect="1"/>
          </p:cNvPicPr>
          <p:nvPr/>
        </p:nvPicPr>
        <p:blipFill>
          <a:blip r:embed="rId3"/>
          <a:stretch>
            <a:fillRect/>
          </a:stretch>
        </p:blipFill>
        <p:spPr>
          <a:xfrm>
            <a:off x="49891" y="-38877"/>
            <a:ext cx="5255260" cy="2081831"/>
          </a:xfrm>
          <a:prstGeom prst="rect">
            <a:avLst/>
          </a:prstGeom>
        </p:spPr>
      </p:pic>
      <p:graphicFrame>
        <p:nvGraphicFramePr>
          <p:cNvPr id="4" name="Table 5">
            <a:extLst>
              <a:ext uri="{FF2B5EF4-FFF2-40B4-BE49-F238E27FC236}">
                <a16:creationId xmlns:a16="http://schemas.microsoft.com/office/drawing/2014/main" id="{2077BB21-5F00-7C81-C659-322963D85ABB}"/>
              </a:ext>
            </a:extLst>
          </p:cNvPr>
          <p:cNvGraphicFramePr>
            <a:graphicFrameLocks noGrp="1"/>
          </p:cNvGraphicFramePr>
          <p:nvPr>
            <p:extLst>
              <p:ext uri="{D42A27DB-BD31-4B8C-83A1-F6EECF244321}">
                <p14:modId xmlns:p14="http://schemas.microsoft.com/office/powerpoint/2010/main" val="1037714615"/>
              </p:ext>
            </p:extLst>
          </p:nvPr>
        </p:nvGraphicFramePr>
        <p:xfrm>
          <a:off x="452227" y="2177066"/>
          <a:ext cx="6096000" cy="3855720"/>
        </p:xfrm>
        <a:graphic>
          <a:graphicData uri="http://schemas.openxmlformats.org/drawingml/2006/table">
            <a:tbl>
              <a:tblPr firstRow="1" bandRow="1">
                <a:tableStyleId>{5C22544A-7EE6-4342-B048-85BDC9FD1C3A}</a:tableStyleId>
              </a:tblPr>
              <a:tblGrid>
                <a:gridCol w="4803648">
                  <a:extLst>
                    <a:ext uri="{9D8B030D-6E8A-4147-A177-3AD203B41FA5}">
                      <a16:colId xmlns:a16="http://schemas.microsoft.com/office/drawing/2014/main" val="1027305235"/>
                    </a:ext>
                  </a:extLst>
                </a:gridCol>
                <a:gridCol w="609600">
                  <a:extLst>
                    <a:ext uri="{9D8B030D-6E8A-4147-A177-3AD203B41FA5}">
                      <a16:colId xmlns:a16="http://schemas.microsoft.com/office/drawing/2014/main" val="1002525717"/>
                    </a:ext>
                  </a:extLst>
                </a:gridCol>
                <a:gridCol w="682752">
                  <a:extLst>
                    <a:ext uri="{9D8B030D-6E8A-4147-A177-3AD203B41FA5}">
                      <a16:colId xmlns:a16="http://schemas.microsoft.com/office/drawing/2014/main" val="3180879189"/>
                    </a:ext>
                  </a:extLst>
                </a:gridCol>
              </a:tblGrid>
              <a:tr h="370840">
                <a:tc>
                  <a:txBody>
                    <a:bodyPr/>
                    <a:lstStyle/>
                    <a:p>
                      <a:r>
                        <a:rPr lang="en-US" sz="1400" dirty="0"/>
                        <a:t>Does the study procedure seem:</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919725685"/>
                  </a:ext>
                </a:extLst>
              </a:tr>
              <a:tr h="370840">
                <a:tc>
                  <a:txBody>
                    <a:bodyPr/>
                    <a:lstStyle/>
                    <a:p>
                      <a:r>
                        <a:rPr lang="en-US" sz="1400" dirty="0"/>
                        <a:t>More risky than talking on the cell phone while driving?</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57354148"/>
                  </a:ext>
                </a:extLst>
              </a:tr>
              <a:tr h="370840">
                <a:tc>
                  <a:txBody>
                    <a:bodyPr/>
                    <a:lstStyle/>
                    <a:p>
                      <a:r>
                        <a:rPr lang="en-US" sz="1400" dirty="0"/>
                        <a:t>More risky than receiving the flu vaccine?</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022762273"/>
                  </a:ext>
                </a:extLst>
              </a:tr>
              <a:tr h="370840">
                <a:tc>
                  <a:txBody>
                    <a:bodyPr/>
                    <a:lstStyle/>
                    <a:p>
                      <a:r>
                        <a:rPr lang="en-US" sz="1400" dirty="0"/>
                        <a:t>More risky than flying on a plane?</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85847116"/>
                  </a:ext>
                </a:extLst>
              </a:tr>
              <a:tr h="370840">
                <a:tc>
                  <a:txBody>
                    <a:bodyPr/>
                    <a:lstStyle/>
                    <a:p>
                      <a:r>
                        <a:rPr lang="en-US" sz="1400" dirty="0"/>
                        <a:t>More risky than driving 15 mph over the speed limit?</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45250449"/>
                  </a:ext>
                </a:extLst>
              </a:tr>
              <a:tr h="370840">
                <a:tc>
                  <a:txBody>
                    <a:bodyPr/>
                    <a:lstStyle/>
                    <a:p>
                      <a:r>
                        <a:rPr lang="en-US" sz="1400" dirty="0"/>
                        <a:t>More risky than taking 3 times the recommended dose of a pain killer?</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65399776"/>
                  </a:ext>
                </a:extLst>
              </a:tr>
              <a:tr h="370840">
                <a:tc>
                  <a:txBody>
                    <a:bodyPr/>
                    <a:lstStyle/>
                    <a:p>
                      <a:r>
                        <a:rPr lang="en-US" sz="1400" dirty="0"/>
                        <a:t>More risky than receiving stitches?</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23931004"/>
                  </a:ext>
                </a:extLst>
              </a:tr>
              <a:tr h="370840">
                <a:tc>
                  <a:txBody>
                    <a:bodyPr/>
                    <a:lstStyle/>
                    <a:p>
                      <a:r>
                        <a:rPr lang="en-US" sz="1400" dirty="0"/>
                        <a:t>More risky than riding a motorcycle with no helmet?</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950778339"/>
                  </a:ext>
                </a:extLst>
              </a:tr>
              <a:tr h="370840">
                <a:tc>
                  <a:txBody>
                    <a:bodyPr/>
                    <a:lstStyle/>
                    <a:p>
                      <a:r>
                        <a:rPr lang="en-US" sz="1400" dirty="0"/>
                        <a:t>More risky than getting a body piercing?</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931414448"/>
                  </a:ext>
                </a:extLst>
              </a:tr>
              <a:tr h="370840">
                <a:tc>
                  <a:txBody>
                    <a:bodyPr/>
                    <a:lstStyle/>
                    <a:p>
                      <a:r>
                        <a:rPr lang="en-US" sz="1400" dirty="0"/>
                        <a:t>More risky than bungee jumping?</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654982515"/>
                  </a:ext>
                </a:extLst>
              </a:tr>
            </a:tbl>
          </a:graphicData>
        </a:graphic>
      </p:graphicFrame>
      <p:sp>
        <p:nvSpPr>
          <p:cNvPr id="6" name="TextBox 5">
            <a:extLst>
              <a:ext uri="{FF2B5EF4-FFF2-40B4-BE49-F238E27FC236}">
                <a16:creationId xmlns:a16="http://schemas.microsoft.com/office/drawing/2014/main" id="{E1C2797A-98F7-202B-93D4-820159F96CF5}"/>
              </a:ext>
            </a:extLst>
          </p:cNvPr>
          <p:cNvSpPr txBox="1"/>
          <p:nvPr/>
        </p:nvSpPr>
        <p:spPr>
          <a:xfrm>
            <a:off x="6345853" y="6166898"/>
            <a:ext cx="2798147" cy="307777"/>
          </a:xfrm>
          <a:prstGeom prst="rect">
            <a:avLst/>
          </a:prstGeom>
          <a:noFill/>
        </p:spPr>
        <p:txBody>
          <a:bodyPr wrap="square">
            <a:spAutoFit/>
          </a:bodyPr>
          <a:lstStyle/>
          <a:p>
            <a:r>
              <a:rPr lang="sv-SE" sz="1400" dirty="0" err="1">
                <a:solidFill>
                  <a:schemeClr val="tx2"/>
                </a:solidFill>
              </a:rPr>
              <a:t>Cryder</a:t>
            </a:r>
            <a:r>
              <a:rPr lang="sv-SE" sz="1400" dirty="0">
                <a:solidFill>
                  <a:schemeClr val="tx2"/>
                </a:solidFill>
              </a:rPr>
              <a:t> et al, </a:t>
            </a:r>
            <a:r>
              <a:rPr lang="sv-SE" sz="1400" dirty="0" err="1">
                <a:solidFill>
                  <a:schemeClr val="tx2"/>
                </a:solidFill>
              </a:rPr>
              <a:t>Soc</a:t>
            </a:r>
            <a:r>
              <a:rPr lang="sv-SE" sz="1400" dirty="0">
                <a:solidFill>
                  <a:schemeClr val="tx2"/>
                </a:solidFill>
              </a:rPr>
              <a:t> </a:t>
            </a:r>
            <a:r>
              <a:rPr lang="sv-SE" sz="1400" dirty="0" err="1">
                <a:solidFill>
                  <a:schemeClr val="tx2"/>
                </a:solidFill>
              </a:rPr>
              <a:t>Sci</a:t>
            </a:r>
            <a:r>
              <a:rPr lang="sv-SE" sz="1400" dirty="0">
                <a:solidFill>
                  <a:schemeClr val="tx2"/>
                </a:solidFill>
              </a:rPr>
              <a:t> Med, 2010</a:t>
            </a:r>
            <a:endParaRPr lang="en-US" sz="1400" dirty="0">
              <a:solidFill>
                <a:schemeClr val="tx2"/>
              </a:solidFill>
            </a:endParaRPr>
          </a:p>
        </p:txBody>
      </p:sp>
    </p:spTree>
    <p:extLst>
      <p:ext uri="{BB962C8B-B14F-4D97-AF65-F5344CB8AC3E}">
        <p14:creationId xmlns:p14="http://schemas.microsoft.com/office/powerpoint/2010/main" val="5285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Higher incentives are associated with greater information seeking</a:t>
            </a:r>
          </a:p>
        </p:txBody>
      </p:sp>
      <p:pic>
        <p:nvPicPr>
          <p:cNvPr id="3" name="Picture 3"/>
          <p:cNvPicPr>
            <a:picLocks noChangeAspect="1" noChangeArrowheads="1"/>
          </p:cNvPicPr>
          <p:nvPr/>
        </p:nvPicPr>
        <p:blipFill>
          <a:blip r:embed="rId3" cstate="print"/>
          <a:srcRect/>
          <a:stretch>
            <a:fillRect/>
          </a:stretch>
        </p:blipFill>
        <p:spPr bwMode="auto">
          <a:xfrm>
            <a:off x="1908928" y="1846248"/>
            <a:ext cx="5326147" cy="3514320"/>
          </a:xfrm>
          <a:prstGeom prst="rect">
            <a:avLst/>
          </a:prstGeom>
          <a:noFill/>
          <a:ln w="9525">
            <a:noFill/>
            <a:miter lim="800000"/>
            <a:headEnd/>
            <a:tailEnd/>
          </a:ln>
        </p:spPr>
      </p:pic>
      <p:sp>
        <p:nvSpPr>
          <p:cNvPr id="5" name="Footer Placeholder 5">
            <a:extLst>
              <a:ext uri="{FF2B5EF4-FFF2-40B4-BE49-F238E27FC236}">
                <a16:creationId xmlns:a16="http://schemas.microsoft.com/office/drawing/2014/main" id="{0ECB6A3F-C8D3-9146-860E-5E078FDF60A5}"/>
              </a:ext>
            </a:extLst>
          </p:cNvPr>
          <p:cNvSpPr>
            <a:spLocks noGrp="1"/>
          </p:cNvSpPr>
          <p:nvPr>
            <p:ph type="ftr" sz="quarter" idx="11"/>
          </p:nvPr>
        </p:nvSpPr>
        <p:spPr>
          <a:xfrm>
            <a:off x="2133600" y="5593556"/>
            <a:ext cx="4876800" cy="273844"/>
          </a:xfrm>
        </p:spPr>
        <p:txBody>
          <a:bodyPr/>
          <a:lstStyle/>
          <a:p>
            <a:endParaRPr lang="en-US" dirty="0">
              <a:solidFill>
                <a:schemeClr val="tx2"/>
              </a:solidFill>
            </a:endParaRPr>
          </a:p>
        </p:txBody>
      </p:sp>
      <p:sp>
        <p:nvSpPr>
          <p:cNvPr id="4" name="TextBox 3">
            <a:extLst>
              <a:ext uri="{FF2B5EF4-FFF2-40B4-BE49-F238E27FC236}">
                <a16:creationId xmlns:a16="http://schemas.microsoft.com/office/drawing/2014/main" id="{7406642C-4DF3-4B45-C776-A470984FF5CB}"/>
              </a:ext>
            </a:extLst>
          </p:cNvPr>
          <p:cNvSpPr txBox="1"/>
          <p:nvPr/>
        </p:nvSpPr>
        <p:spPr>
          <a:xfrm>
            <a:off x="6345853" y="6166898"/>
            <a:ext cx="2798147" cy="307777"/>
          </a:xfrm>
          <a:prstGeom prst="rect">
            <a:avLst/>
          </a:prstGeom>
          <a:noFill/>
        </p:spPr>
        <p:txBody>
          <a:bodyPr wrap="square">
            <a:spAutoFit/>
          </a:bodyPr>
          <a:lstStyle/>
          <a:p>
            <a:r>
              <a:rPr lang="sv-SE" sz="1400" dirty="0" err="1">
                <a:solidFill>
                  <a:schemeClr val="tx2"/>
                </a:solidFill>
              </a:rPr>
              <a:t>Cryder</a:t>
            </a:r>
            <a:r>
              <a:rPr lang="sv-SE" sz="1400" dirty="0">
                <a:solidFill>
                  <a:schemeClr val="tx2"/>
                </a:solidFill>
              </a:rPr>
              <a:t> et al, </a:t>
            </a:r>
            <a:r>
              <a:rPr lang="sv-SE" sz="1400" dirty="0" err="1">
                <a:solidFill>
                  <a:schemeClr val="tx2"/>
                </a:solidFill>
              </a:rPr>
              <a:t>Soc</a:t>
            </a:r>
            <a:r>
              <a:rPr lang="sv-SE" sz="1400" dirty="0">
                <a:solidFill>
                  <a:schemeClr val="tx2"/>
                </a:solidFill>
              </a:rPr>
              <a:t> </a:t>
            </a:r>
            <a:r>
              <a:rPr lang="sv-SE" sz="1400" dirty="0" err="1">
                <a:solidFill>
                  <a:schemeClr val="tx2"/>
                </a:solidFill>
              </a:rPr>
              <a:t>Sci</a:t>
            </a:r>
            <a:r>
              <a:rPr lang="sv-SE" sz="1400" dirty="0">
                <a:solidFill>
                  <a:schemeClr val="tx2"/>
                </a:solidFill>
              </a:rPr>
              <a:t> Med, 2010</a:t>
            </a:r>
            <a:endParaRPr lang="en-US" sz="1400" dirty="0">
              <a:solidFill>
                <a:schemeClr val="tx2"/>
              </a:solidFill>
            </a:endParaRPr>
          </a:p>
        </p:txBody>
      </p:sp>
    </p:spTree>
    <p:extLst>
      <p:ext uri="{BB962C8B-B14F-4D97-AF65-F5344CB8AC3E}">
        <p14:creationId xmlns:p14="http://schemas.microsoft.com/office/powerpoint/2010/main" val="233048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benefits of financial incentives?</a:t>
            </a:r>
          </a:p>
        </p:txBody>
      </p:sp>
      <p:sp>
        <p:nvSpPr>
          <p:cNvPr id="3" name="Content Placeholder 2"/>
          <p:cNvSpPr>
            <a:spLocks noGrp="1"/>
          </p:cNvSpPr>
          <p:nvPr>
            <p:ph idx="1"/>
          </p:nvPr>
        </p:nvSpPr>
        <p:spPr/>
        <p:txBody>
          <a:bodyPr>
            <a:normAutofit fontScale="92500" lnSpcReduction="10000"/>
          </a:bodyPr>
          <a:lstStyle/>
          <a:p>
            <a:r>
              <a:rPr lang="en-US" sz="2800" dirty="0"/>
              <a:t>Communicates value, compensates for risk, justice</a:t>
            </a:r>
          </a:p>
          <a:p>
            <a:endParaRPr lang="en-US" sz="2800" dirty="0"/>
          </a:p>
          <a:p>
            <a:r>
              <a:rPr lang="en-US" sz="2800" dirty="0"/>
              <a:t>Cost savings</a:t>
            </a:r>
          </a:p>
          <a:p>
            <a:pPr marL="897452" lvl="1" indent="-285750">
              <a:buFont typeface="Arial" panose="020B0604020202020204" pitchFamily="34" charset="0"/>
              <a:buChar char="•"/>
            </a:pPr>
            <a:r>
              <a:rPr lang="en-US" sz="1300" dirty="0"/>
              <a:t>Emanuel EJ. The costs of conducting clinical research J Clin Oncol 2003</a:t>
            </a:r>
          </a:p>
          <a:p>
            <a:pPr marL="897452" lvl="1" indent="-285750">
              <a:buFont typeface="Arial" panose="020B0604020202020204" pitchFamily="34" charset="0"/>
              <a:buChar char="•"/>
            </a:pPr>
            <a:endParaRPr lang="en-US" sz="1300" dirty="0"/>
          </a:p>
          <a:p>
            <a:r>
              <a:rPr lang="en-US" sz="2800" dirty="0"/>
              <a:t>Counter ‘therapeutic misconception’</a:t>
            </a:r>
          </a:p>
          <a:p>
            <a:pPr lvl="2"/>
            <a:r>
              <a:rPr lang="en-US" sz="1300" dirty="0">
                <a:solidFill>
                  <a:schemeClr val="tx2"/>
                </a:solidFill>
              </a:rPr>
              <a:t>Dickert N, Grady C. What’s the price of a research subject? N Engl J Med 1999; 341: 198-203.</a:t>
            </a:r>
          </a:p>
          <a:p>
            <a:pPr>
              <a:spcBef>
                <a:spcPts val="3000"/>
              </a:spcBef>
            </a:pPr>
            <a:r>
              <a:rPr lang="en-US" sz="2800" dirty="0"/>
              <a:t>Closer IRB scrutiny of risks</a:t>
            </a:r>
          </a:p>
          <a:p>
            <a:pPr lvl="2">
              <a:buFont typeface="Arial" panose="020B0604020202020204" pitchFamily="34" charset="0"/>
              <a:buChar char="•"/>
            </a:pPr>
            <a:r>
              <a:rPr lang="en-US" sz="1300" dirty="0">
                <a:solidFill>
                  <a:schemeClr val="tx2"/>
                </a:solidFill>
              </a:rPr>
              <a:t>Emanuel EJ. Undue inducement: Nonsense on stilts? Am J Bioethics 2005; 5: 9-13.</a:t>
            </a:r>
          </a:p>
          <a:p>
            <a:pPr>
              <a:spcBef>
                <a:spcPts val="3000"/>
              </a:spcBef>
            </a:pPr>
            <a:r>
              <a:rPr lang="en-US" sz="2800" dirty="0"/>
              <a:t>Closer participant scrutiny of risks</a:t>
            </a:r>
          </a:p>
          <a:p>
            <a:pPr lvl="2">
              <a:buFont typeface="Arial" panose="020B0604020202020204" pitchFamily="34" charset="0"/>
              <a:buChar char="•"/>
            </a:pPr>
            <a:r>
              <a:rPr lang="en-US" sz="1200" dirty="0">
                <a:solidFill>
                  <a:schemeClr val="tx2"/>
                </a:solidFill>
              </a:rPr>
              <a:t>Cryder et al. Informative inducement: Study payment as a signal of risk. Soc Sci Med 2010; 70: 455-64</a:t>
            </a:r>
          </a:p>
          <a:p>
            <a:pPr marL="694250" lvl="2" indent="0">
              <a:buNone/>
            </a:pPr>
            <a:endParaRPr lang="en-US" sz="1200" dirty="0">
              <a:solidFill>
                <a:schemeClr val="tx2"/>
              </a:solidFill>
            </a:endParaRPr>
          </a:p>
          <a:p>
            <a:pPr indent="-302676"/>
            <a:r>
              <a:rPr lang="en-US" sz="2800" b="1" dirty="0"/>
              <a:t>Incentives MAY improve enrollment diversity</a:t>
            </a:r>
          </a:p>
          <a:p>
            <a:pPr marL="1151450" lvl="2" indent="-457200">
              <a:buFont typeface="Arial" panose="020B0604020202020204" pitchFamily="34" charset="0"/>
              <a:buChar char="•"/>
            </a:pPr>
            <a:r>
              <a:rPr lang="en-US" sz="1300" dirty="0">
                <a:solidFill>
                  <a:schemeClr val="tx2"/>
                </a:solidFill>
              </a:rPr>
              <a:t>Unpublished data</a:t>
            </a:r>
          </a:p>
          <a:p>
            <a:pPr indent="-302676"/>
            <a:endParaRPr lang="en-US" sz="2800" dirty="0"/>
          </a:p>
          <a:p>
            <a:pPr indent="-302676"/>
            <a:endParaRPr lang="en-US" sz="1600" dirty="0">
              <a:solidFill>
                <a:schemeClr val="tx2"/>
              </a:solidFill>
            </a:endParaRPr>
          </a:p>
        </p:txBody>
      </p:sp>
    </p:spTree>
    <p:extLst>
      <p:ext uri="{BB962C8B-B14F-4D97-AF65-F5344CB8AC3E}">
        <p14:creationId xmlns:p14="http://schemas.microsoft.com/office/powerpoint/2010/main" val="85607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5D588B4-ACB0-0232-9145-16F4C8723F69}"/>
              </a:ext>
            </a:extLst>
          </p:cNvPr>
          <p:cNvGraphicFramePr>
            <a:graphicFrameLocks/>
          </p:cNvGraphicFramePr>
          <p:nvPr/>
        </p:nvGraphicFramePr>
        <p:xfrm>
          <a:off x="685799" y="2273850"/>
          <a:ext cx="8011314" cy="2168998"/>
        </p:xfrm>
        <a:graphic>
          <a:graphicData uri="http://schemas.openxmlformats.org/drawingml/2006/table">
            <a:tbl>
              <a:tblPr firstRow="1" bandRow="1">
                <a:tableStyleId>{6E25E649-3F16-4E02-A733-19D2CDBF48F0}</a:tableStyleId>
              </a:tblPr>
              <a:tblGrid>
                <a:gridCol w="2670438">
                  <a:extLst>
                    <a:ext uri="{9D8B030D-6E8A-4147-A177-3AD203B41FA5}">
                      <a16:colId xmlns:a16="http://schemas.microsoft.com/office/drawing/2014/main" val="1731798716"/>
                    </a:ext>
                  </a:extLst>
                </a:gridCol>
                <a:gridCol w="2670438">
                  <a:extLst>
                    <a:ext uri="{9D8B030D-6E8A-4147-A177-3AD203B41FA5}">
                      <a16:colId xmlns:a16="http://schemas.microsoft.com/office/drawing/2014/main" val="1746939277"/>
                    </a:ext>
                  </a:extLst>
                </a:gridCol>
                <a:gridCol w="2670438">
                  <a:extLst>
                    <a:ext uri="{9D8B030D-6E8A-4147-A177-3AD203B41FA5}">
                      <a16:colId xmlns:a16="http://schemas.microsoft.com/office/drawing/2014/main" val="4282799749"/>
                    </a:ext>
                  </a:extLst>
                </a:gridCol>
              </a:tblGrid>
              <a:tr h="567655">
                <a:tc>
                  <a:txBody>
                    <a:bodyPr/>
                    <a:lstStyle/>
                    <a:p>
                      <a:pPr algn="ctr"/>
                      <a:r>
                        <a:rPr lang="en-US" sz="2400" dirty="0"/>
                        <a:t>Incentive</a:t>
                      </a: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2400" dirty="0"/>
                        <a:t>Black patients</a:t>
                      </a: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2400" dirty="0"/>
                        <a:t>White patients</a:t>
                      </a: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9234603"/>
                  </a:ext>
                </a:extLst>
              </a:tr>
              <a:tr h="533781">
                <a:tc>
                  <a:txBody>
                    <a:bodyPr/>
                    <a:lstStyle/>
                    <a:p>
                      <a:pPr algn="ctr"/>
                      <a:r>
                        <a:rPr lang="en-US" sz="2400" dirty="0"/>
                        <a:t>$0</a:t>
                      </a:r>
                    </a:p>
                  </a:txBody>
                  <a:tcPr>
                    <a:lnT w="28575" cap="flat" cmpd="sng" algn="ctr">
                      <a:solidFill>
                        <a:schemeClr val="accent1"/>
                      </a:solidFill>
                      <a:prstDash val="solid"/>
                      <a:round/>
                      <a:headEnd type="none" w="med" len="med"/>
                      <a:tailEnd type="none" w="med" len="med"/>
                    </a:lnT>
                  </a:tcPr>
                </a:tc>
                <a:tc>
                  <a:txBody>
                    <a:bodyPr/>
                    <a:lstStyle/>
                    <a:p>
                      <a:pPr marL="0" indent="0" algn="ctr">
                        <a:buFont typeface="Arial" panose="020B0604020202020204" pitchFamily="34" charset="0"/>
                        <a:buNone/>
                      </a:pPr>
                      <a:r>
                        <a:rPr lang="en-US" sz="2400" dirty="0"/>
                        <a:t>17% </a:t>
                      </a:r>
                    </a:p>
                  </a:txBody>
                  <a:tcPr>
                    <a:lnT w="28575" cap="flat" cmpd="sng" algn="ctr">
                      <a:solidFill>
                        <a:schemeClr val="accent1"/>
                      </a:solidFill>
                      <a:prstDash val="solid"/>
                      <a:round/>
                      <a:headEnd type="none" w="med" len="med"/>
                      <a:tailEnd type="none" w="med" len="med"/>
                    </a:lnT>
                  </a:tcPr>
                </a:tc>
                <a:tc>
                  <a:txBody>
                    <a:bodyPr/>
                    <a:lstStyle/>
                    <a:p>
                      <a:pPr algn="ctr"/>
                      <a:r>
                        <a:rPr lang="en-US" sz="2400" dirty="0"/>
                        <a:t>30%</a:t>
                      </a:r>
                    </a:p>
                  </a:txBody>
                  <a:tcPr>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660584182"/>
                  </a:ext>
                </a:extLst>
              </a:tr>
              <a:tr h="533781">
                <a:tc>
                  <a:txBody>
                    <a:bodyPr/>
                    <a:lstStyle/>
                    <a:p>
                      <a:pPr algn="ctr"/>
                      <a:r>
                        <a:rPr lang="en-US" sz="2400" dirty="0"/>
                        <a:t>$200</a:t>
                      </a:r>
                    </a:p>
                  </a:txBody>
                  <a:tcPr/>
                </a:tc>
                <a:tc>
                  <a:txBody>
                    <a:bodyPr/>
                    <a:lstStyle/>
                    <a:p>
                      <a:pPr algn="ctr"/>
                      <a:r>
                        <a:rPr lang="en-US" sz="2400" dirty="0"/>
                        <a:t>36%</a:t>
                      </a:r>
                    </a:p>
                  </a:txBody>
                  <a:tcPr/>
                </a:tc>
                <a:tc>
                  <a:txBody>
                    <a:bodyPr/>
                    <a:lstStyle/>
                    <a:p>
                      <a:pPr algn="ctr"/>
                      <a:r>
                        <a:rPr lang="en-US" sz="2400" dirty="0"/>
                        <a:t>36%</a:t>
                      </a:r>
                    </a:p>
                  </a:txBody>
                  <a:tcPr/>
                </a:tc>
                <a:extLst>
                  <a:ext uri="{0D108BD9-81ED-4DB2-BD59-A6C34878D82A}">
                    <a16:rowId xmlns:a16="http://schemas.microsoft.com/office/drawing/2014/main" val="1881088823"/>
                  </a:ext>
                </a:extLst>
              </a:tr>
              <a:tr h="533781">
                <a:tc>
                  <a:txBody>
                    <a:bodyPr/>
                    <a:lstStyle/>
                    <a:p>
                      <a:pPr algn="ctr"/>
                      <a:r>
                        <a:rPr lang="en-US" sz="2400" dirty="0"/>
                        <a:t>$500</a:t>
                      </a:r>
                    </a:p>
                  </a:txBody>
                  <a:tcPr>
                    <a:lnB w="28575" cap="flat" cmpd="sng" algn="ctr">
                      <a:solidFill>
                        <a:schemeClr val="accent1"/>
                      </a:solidFill>
                      <a:prstDash val="solid"/>
                      <a:round/>
                      <a:headEnd type="none" w="med" len="med"/>
                      <a:tailEnd type="none" w="med" len="med"/>
                    </a:lnB>
                  </a:tcPr>
                </a:tc>
                <a:tc>
                  <a:txBody>
                    <a:bodyPr/>
                    <a:lstStyle/>
                    <a:p>
                      <a:pPr algn="ctr"/>
                      <a:r>
                        <a:rPr lang="en-US" sz="2400" dirty="0"/>
                        <a:t>46%</a:t>
                      </a:r>
                    </a:p>
                  </a:txBody>
                  <a:tcPr>
                    <a:lnB w="28575" cap="flat" cmpd="sng" algn="ctr">
                      <a:solidFill>
                        <a:schemeClr val="accent1"/>
                      </a:solidFill>
                      <a:prstDash val="solid"/>
                      <a:round/>
                      <a:headEnd type="none" w="med" len="med"/>
                      <a:tailEnd type="none" w="med" len="med"/>
                    </a:lnB>
                  </a:tcPr>
                </a:tc>
                <a:tc>
                  <a:txBody>
                    <a:bodyPr/>
                    <a:lstStyle/>
                    <a:p>
                      <a:pPr algn="ctr"/>
                      <a:r>
                        <a:rPr lang="en-US" sz="2400" dirty="0"/>
                        <a:t>49%</a:t>
                      </a:r>
                    </a:p>
                  </a:txBody>
                  <a:tcP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6288901"/>
                  </a:ext>
                </a:extLst>
              </a:tr>
            </a:tbl>
          </a:graphicData>
        </a:graphic>
      </p:graphicFrame>
      <p:sp>
        <p:nvSpPr>
          <p:cNvPr id="6" name="Title 1">
            <a:extLst>
              <a:ext uri="{FF2B5EF4-FFF2-40B4-BE49-F238E27FC236}">
                <a16:creationId xmlns:a16="http://schemas.microsoft.com/office/drawing/2014/main" id="{CC0B3BC6-38D9-321E-5760-528471A74041}"/>
              </a:ext>
            </a:extLst>
          </p:cNvPr>
          <p:cNvSpPr>
            <a:spLocks noGrp="1"/>
          </p:cNvSpPr>
          <p:nvPr>
            <p:ph type="title"/>
          </p:nvPr>
        </p:nvSpPr>
        <p:spPr>
          <a:xfrm>
            <a:off x="1" y="946569"/>
            <a:ext cx="9143999" cy="573578"/>
          </a:xfrm>
        </p:spPr>
        <p:txBody>
          <a:bodyPr>
            <a:normAutofit fontScale="90000"/>
          </a:bodyPr>
          <a:lstStyle/>
          <a:p>
            <a:pPr algn="ctr"/>
            <a:r>
              <a:rPr lang="en-US" sz="3600" dirty="0"/>
              <a:t>Incentives may improve enrollment diversity</a:t>
            </a:r>
          </a:p>
        </p:txBody>
      </p:sp>
    </p:spTree>
    <p:extLst>
      <p:ext uri="{BB962C8B-B14F-4D97-AF65-F5344CB8AC3E}">
        <p14:creationId xmlns:p14="http://schemas.microsoft.com/office/powerpoint/2010/main" val="68326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486B4-A101-C582-16FD-5D4A972FAA07}"/>
              </a:ext>
            </a:extLst>
          </p:cNvPr>
          <p:cNvSpPr>
            <a:spLocks noGrp="1"/>
          </p:cNvSpPr>
          <p:nvPr>
            <p:ph idx="1"/>
          </p:nvPr>
        </p:nvSpPr>
        <p:spPr>
          <a:xfrm>
            <a:off x="342030" y="1180704"/>
            <a:ext cx="8459942" cy="4953033"/>
          </a:xfrm>
        </p:spPr>
        <p:txBody>
          <a:bodyPr anchor="ctr">
            <a:normAutofit lnSpcReduction="10000"/>
          </a:bodyPr>
          <a:lstStyle/>
          <a:p>
            <a:pPr marL="514350" indent="-514350">
              <a:lnSpc>
                <a:spcPct val="100000"/>
              </a:lnSpc>
              <a:buAutoNum type="arabicPeriod"/>
            </a:pPr>
            <a:r>
              <a:rPr lang="en-US" dirty="0"/>
              <a:t>Incentives work for some, but not all trials</a:t>
            </a:r>
          </a:p>
          <a:p>
            <a:pPr marL="514350" indent="-514350">
              <a:lnSpc>
                <a:spcPct val="100000"/>
              </a:lnSpc>
              <a:buAutoNum type="arabicPeriod"/>
            </a:pPr>
            <a:endParaRPr lang="en-US" dirty="0"/>
          </a:p>
          <a:p>
            <a:pPr marL="514350" indent="-514350">
              <a:lnSpc>
                <a:spcPct val="100000"/>
              </a:lnSpc>
              <a:buAutoNum type="arabicPeriod"/>
            </a:pPr>
            <a:r>
              <a:rPr lang="en-US" dirty="0"/>
              <a:t>Data on undue &amp; unjust inducement are reassuring so far, but need evaluated in more trials with higher risk</a:t>
            </a:r>
          </a:p>
          <a:p>
            <a:pPr marL="514350" indent="-514350">
              <a:lnSpc>
                <a:spcPct val="100000"/>
              </a:lnSpc>
              <a:buAutoNum type="arabicPeriod"/>
            </a:pPr>
            <a:endParaRPr lang="en-US" dirty="0"/>
          </a:p>
          <a:p>
            <a:pPr marL="514350" indent="-514350">
              <a:lnSpc>
                <a:spcPct val="100000"/>
              </a:lnSpc>
              <a:buAutoNum type="arabicPeriod"/>
            </a:pPr>
            <a:r>
              <a:rPr lang="en-US" dirty="0"/>
              <a:t>With ethical concerns not yet manifesting, and real benefits to compensation, it may be time to shift the burden of proof to those who would bar incentives</a:t>
            </a:r>
          </a:p>
        </p:txBody>
      </p:sp>
      <p:sp>
        <p:nvSpPr>
          <p:cNvPr id="3" name="Title 2">
            <a:extLst>
              <a:ext uri="{FF2B5EF4-FFF2-40B4-BE49-F238E27FC236}">
                <a16:creationId xmlns:a16="http://schemas.microsoft.com/office/drawing/2014/main" id="{A5C824E1-6960-B2B6-D75D-BA11311F0238}"/>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6282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80E0E-82D3-280D-445D-8F57DF2F9555}"/>
              </a:ext>
            </a:extLst>
          </p:cNvPr>
          <p:cNvSpPr>
            <a:spLocks noGrp="1"/>
          </p:cNvSpPr>
          <p:nvPr>
            <p:ph idx="1"/>
          </p:nvPr>
        </p:nvSpPr>
        <p:spPr>
          <a:xfrm>
            <a:off x="342029" y="1325216"/>
            <a:ext cx="8459942" cy="5235241"/>
          </a:xfrm>
        </p:spPr>
        <p:txBody>
          <a:bodyPr>
            <a:normAutofit fontScale="77500" lnSpcReduction="20000"/>
          </a:bodyPr>
          <a:lstStyle/>
          <a:p>
            <a:pPr marL="457200" indent="-457200">
              <a:buFont typeface="Arial" panose="020B0604020202020204" pitchFamily="34" charset="0"/>
              <a:buChar char="•"/>
            </a:pPr>
            <a:r>
              <a:rPr lang="en-US" dirty="0"/>
              <a:t>Policies apply to greater than minimal risk studies.  The area of greatest concern here is that subjects might take inappropriate risks.  In addition to the IRB review of risk benefit ration, the determination that the risks are minimal minimizes this concern.</a:t>
            </a:r>
          </a:p>
          <a:p>
            <a:endParaRPr lang="en-US" dirty="0"/>
          </a:p>
          <a:p>
            <a:pPr marL="457200" indent="-457200">
              <a:buFont typeface="Arial" panose="020B0604020202020204" pitchFamily="34" charset="0"/>
              <a:buChar char="•"/>
            </a:pPr>
            <a:r>
              <a:rPr lang="en-US" dirty="0"/>
              <a:t>Reimbursement is encouraged as is payment of subjects.  This allows maximum participation and avoiding concerns that money would prevent participation for some.</a:t>
            </a:r>
          </a:p>
          <a:p>
            <a:endParaRPr lang="en-US" dirty="0"/>
          </a:p>
          <a:p>
            <a:pPr marL="457200" indent="-457200">
              <a:buFont typeface="Arial" panose="020B0604020202020204" pitchFamily="34" charset="0"/>
              <a:buChar char="•"/>
            </a:pPr>
            <a:r>
              <a:rPr lang="en-US" dirty="0"/>
              <a:t>Payments are capped at $20 per hr.  This is based on a wage replacement model.  This payment is seen as roughly equivalent of what a subject could earn outside of research.  This minimizes concerns of “undue” inducement as subject could earn this money with alternative employment.</a:t>
            </a:r>
          </a:p>
          <a:p>
            <a:endParaRPr lang="en-US" dirty="0"/>
          </a:p>
        </p:txBody>
      </p:sp>
      <p:sp>
        <p:nvSpPr>
          <p:cNvPr id="3" name="Title 2">
            <a:extLst>
              <a:ext uri="{FF2B5EF4-FFF2-40B4-BE49-F238E27FC236}">
                <a16:creationId xmlns:a16="http://schemas.microsoft.com/office/drawing/2014/main" id="{65C5BADA-CB62-ED01-ECF0-C9095A511AEE}"/>
              </a:ext>
            </a:extLst>
          </p:cNvPr>
          <p:cNvSpPr>
            <a:spLocks noGrp="1"/>
          </p:cNvSpPr>
          <p:nvPr>
            <p:ph type="title"/>
          </p:nvPr>
        </p:nvSpPr>
        <p:spPr/>
        <p:txBody>
          <a:bodyPr/>
          <a:lstStyle/>
          <a:p>
            <a:r>
              <a:rPr lang="en-US" dirty="0"/>
              <a:t>UNMC/UNO IRB policies:</a:t>
            </a:r>
          </a:p>
        </p:txBody>
      </p:sp>
    </p:spTree>
    <p:extLst>
      <p:ext uri="{BB962C8B-B14F-4D97-AF65-F5344CB8AC3E}">
        <p14:creationId xmlns:p14="http://schemas.microsoft.com/office/powerpoint/2010/main" val="194012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74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42420-9AE3-B866-A511-0BF18CC16D20}"/>
              </a:ext>
            </a:extLst>
          </p:cNvPr>
          <p:cNvSpPr>
            <a:spLocks noGrp="1"/>
          </p:cNvSpPr>
          <p:nvPr>
            <p:ph idx="1"/>
          </p:nvPr>
        </p:nvSpPr>
        <p:spPr/>
        <p:txBody>
          <a:bodyPr/>
          <a:lstStyle/>
          <a:p>
            <a:r>
              <a:rPr lang="en-US" dirty="0"/>
              <a:t>The IRB has, as a primary mission, the role of protecting human subjects.</a:t>
            </a:r>
          </a:p>
          <a:p>
            <a:pPr lvl="1"/>
            <a:r>
              <a:rPr lang="en-US" dirty="0"/>
              <a:t>Among the many regulatory and ethical considerations supporting the protection, is the requirement that informed consent be free of coercion or undue influence</a:t>
            </a:r>
          </a:p>
          <a:p>
            <a:r>
              <a:rPr lang="en-US" dirty="0"/>
              <a:t>Collectively, research (at least when properly reviewed) constitutes a public good.  </a:t>
            </a:r>
          </a:p>
          <a:p>
            <a:pPr lvl="1"/>
            <a:r>
              <a:rPr lang="en-US" dirty="0"/>
              <a:t>Although any particular study only presents the potential for benefit, collectively the public benefit is clear.</a:t>
            </a:r>
          </a:p>
          <a:p>
            <a:endParaRPr lang="en-US" dirty="0"/>
          </a:p>
        </p:txBody>
      </p:sp>
      <p:sp>
        <p:nvSpPr>
          <p:cNvPr id="3" name="Title 2">
            <a:extLst>
              <a:ext uri="{FF2B5EF4-FFF2-40B4-BE49-F238E27FC236}">
                <a16:creationId xmlns:a16="http://schemas.microsoft.com/office/drawing/2014/main" id="{A53F6225-F78A-F4E1-BCDC-CEB9E34C1E41}"/>
              </a:ext>
            </a:extLst>
          </p:cNvPr>
          <p:cNvSpPr>
            <a:spLocks noGrp="1"/>
          </p:cNvSpPr>
          <p:nvPr>
            <p:ph type="title"/>
          </p:nvPr>
        </p:nvSpPr>
        <p:spPr/>
        <p:txBody>
          <a:bodyPr/>
          <a:lstStyle/>
          <a:p>
            <a:r>
              <a:rPr lang="en-US" dirty="0"/>
              <a:t>Things we agree on:</a:t>
            </a:r>
          </a:p>
        </p:txBody>
      </p:sp>
    </p:spTree>
    <p:extLst>
      <p:ext uri="{BB962C8B-B14F-4D97-AF65-F5344CB8AC3E}">
        <p14:creationId xmlns:p14="http://schemas.microsoft.com/office/powerpoint/2010/main" val="158460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48489-4DE8-0F2D-EC5A-88A40C5ED378}"/>
              </a:ext>
            </a:extLst>
          </p:cNvPr>
          <p:cNvSpPr>
            <a:spLocks noGrp="1"/>
          </p:cNvSpPr>
          <p:nvPr>
            <p:ph idx="1"/>
          </p:nvPr>
        </p:nvSpPr>
        <p:spPr/>
        <p:txBody>
          <a:bodyPr/>
          <a:lstStyle/>
          <a:p>
            <a:r>
              <a:rPr lang="en-US" dirty="0"/>
              <a:t>Collectively (again), clinical research (at least) creates benefits to subjects</a:t>
            </a:r>
          </a:p>
          <a:p>
            <a:pPr lvl="1"/>
            <a:r>
              <a:rPr lang="en-US" dirty="0"/>
              <a:t>Either through a beneficial intervention </a:t>
            </a:r>
          </a:p>
          <a:p>
            <a:pPr lvl="1"/>
            <a:r>
              <a:rPr lang="en-US" dirty="0"/>
              <a:t>Or through increased access to care</a:t>
            </a:r>
          </a:p>
          <a:p>
            <a:endParaRPr lang="en-US" dirty="0"/>
          </a:p>
        </p:txBody>
      </p:sp>
    </p:spTree>
    <p:extLst>
      <p:ext uri="{BB962C8B-B14F-4D97-AF65-F5344CB8AC3E}">
        <p14:creationId xmlns:p14="http://schemas.microsoft.com/office/powerpoint/2010/main" val="26787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9EB79-2626-38E5-4886-C83ED1278F2B}"/>
              </a:ext>
            </a:extLst>
          </p:cNvPr>
          <p:cNvSpPr>
            <a:spLocks noGrp="1"/>
          </p:cNvSpPr>
          <p:nvPr>
            <p:ph idx="1"/>
          </p:nvPr>
        </p:nvSpPr>
        <p:spPr>
          <a:xfrm>
            <a:off x="342029" y="2438400"/>
            <a:ext cx="8459942" cy="4122057"/>
          </a:xfrm>
        </p:spPr>
        <p:txBody>
          <a:bodyPr/>
          <a:lstStyle/>
          <a:p>
            <a:r>
              <a:rPr lang="en-US" dirty="0"/>
              <a:t>Further, given the potential benefits to subjects and the public nature of the research endeavor, subjects may have a right to participate in research they deem beneficial.</a:t>
            </a:r>
          </a:p>
          <a:p>
            <a:endParaRPr lang="en-US" dirty="0"/>
          </a:p>
          <a:p>
            <a:r>
              <a:rPr lang="en-US" dirty="0"/>
              <a:t>So, IRB’s have not only an obligation to minimize obstructions to research, but an obligation to expand access to that research.</a:t>
            </a:r>
          </a:p>
          <a:p>
            <a:endParaRPr lang="en-US" dirty="0"/>
          </a:p>
        </p:txBody>
      </p:sp>
      <p:sp>
        <p:nvSpPr>
          <p:cNvPr id="3" name="Title 2">
            <a:extLst>
              <a:ext uri="{FF2B5EF4-FFF2-40B4-BE49-F238E27FC236}">
                <a16:creationId xmlns:a16="http://schemas.microsoft.com/office/drawing/2014/main" id="{19A56486-8F17-2557-F321-23F6DB7B0CB0}"/>
              </a:ext>
            </a:extLst>
          </p:cNvPr>
          <p:cNvSpPr>
            <a:spLocks noGrp="1"/>
          </p:cNvSpPr>
          <p:nvPr>
            <p:ph type="title"/>
          </p:nvPr>
        </p:nvSpPr>
        <p:spPr>
          <a:xfrm>
            <a:off x="342029" y="694667"/>
            <a:ext cx="7887572" cy="1229803"/>
          </a:xfrm>
        </p:spPr>
        <p:txBody>
          <a:bodyPr/>
          <a:lstStyle/>
          <a:p>
            <a:r>
              <a:rPr lang="en-US" dirty="0"/>
              <a:t>Thus, although the IRB’s primary duty is to the subjects, they also have a duty to the research endeavor.</a:t>
            </a:r>
          </a:p>
        </p:txBody>
      </p:sp>
    </p:spTree>
    <p:extLst>
      <p:ext uri="{BB962C8B-B14F-4D97-AF65-F5344CB8AC3E}">
        <p14:creationId xmlns:p14="http://schemas.microsoft.com/office/powerpoint/2010/main" val="149874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C5B8-1BD1-D637-E998-1AD78EF7BC2C}"/>
              </a:ext>
            </a:extLst>
          </p:cNvPr>
          <p:cNvSpPr>
            <a:spLocks noGrp="1"/>
          </p:cNvSpPr>
          <p:nvPr>
            <p:ph idx="1"/>
          </p:nvPr>
        </p:nvSpPr>
        <p:spPr/>
        <p:txBody>
          <a:bodyPr>
            <a:normAutofit fontScale="85000" lnSpcReduction="20000"/>
          </a:bodyPr>
          <a:lstStyle/>
          <a:p>
            <a:r>
              <a:rPr lang="en-US" dirty="0"/>
              <a:t>Note that we are speaking of payment not reimbursement.</a:t>
            </a:r>
          </a:p>
          <a:p>
            <a:pPr lvl="1"/>
            <a:r>
              <a:rPr lang="en-US" dirty="0"/>
              <a:t>Reimbursement for actual expenses (at least in principle) allows a greater range of participants by removing a barrier to participation</a:t>
            </a:r>
          </a:p>
          <a:p>
            <a:pPr lvl="1"/>
            <a:r>
              <a:rPr lang="en-US" dirty="0"/>
              <a:t>It also seems to lack the features that lead to concerns of undue inducement.</a:t>
            </a:r>
          </a:p>
          <a:p>
            <a:r>
              <a:rPr lang="en-US" dirty="0"/>
              <a:t>We also note that payment does not serve as a coercive factor (in that it neither affirmatively (force) or passively (withholding critical care to force participation) mandates participation (e.g.</a:t>
            </a:r>
            <a:r>
              <a:rPr lang="en-US" sz="2800" dirty="0">
                <a:effectLst/>
                <a:latin typeface="Times New Roman" panose="02020603050405020304" pitchFamily="18" charset="0"/>
                <a:ea typeface="Calibri" panose="020F0502020204030204" pitchFamily="34" charset="0"/>
              </a:rPr>
              <a:t> Wertheimer &amp; Miller, 2008)</a:t>
            </a:r>
            <a:endParaRPr lang="en-US" dirty="0"/>
          </a:p>
          <a:p>
            <a:endParaRPr lang="en-US" dirty="0"/>
          </a:p>
          <a:p>
            <a:r>
              <a:rPr lang="en-US" dirty="0"/>
              <a:t>It works.  Some of this will be seen in Dustin's data, but if it didn’t work commercial sponsors would forgo the expense</a:t>
            </a:r>
          </a:p>
          <a:p>
            <a:endParaRPr lang="en-US" dirty="0"/>
          </a:p>
        </p:txBody>
      </p:sp>
      <p:sp>
        <p:nvSpPr>
          <p:cNvPr id="3" name="Title 2">
            <a:extLst>
              <a:ext uri="{FF2B5EF4-FFF2-40B4-BE49-F238E27FC236}">
                <a16:creationId xmlns:a16="http://schemas.microsoft.com/office/drawing/2014/main" id="{B3EB8431-5151-45A8-6DC4-8C2499EFB8D2}"/>
              </a:ext>
            </a:extLst>
          </p:cNvPr>
          <p:cNvSpPr>
            <a:spLocks noGrp="1"/>
          </p:cNvSpPr>
          <p:nvPr>
            <p:ph type="title"/>
          </p:nvPr>
        </p:nvSpPr>
        <p:spPr/>
        <p:txBody>
          <a:bodyPr/>
          <a:lstStyle/>
          <a:p>
            <a:r>
              <a:rPr lang="en-US" dirty="0"/>
              <a:t>Payment as a way to increase participation:</a:t>
            </a:r>
          </a:p>
        </p:txBody>
      </p:sp>
    </p:spTree>
    <p:extLst>
      <p:ext uri="{BB962C8B-B14F-4D97-AF65-F5344CB8AC3E}">
        <p14:creationId xmlns:p14="http://schemas.microsoft.com/office/powerpoint/2010/main" val="136839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5E20D-AD8B-63AD-AC55-5E25ECC10819}"/>
              </a:ext>
            </a:extLst>
          </p:cNvPr>
          <p:cNvSpPr>
            <a:spLocks noGrp="1"/>
          </p:cNvSpPr>
          <p:nvPr>
            <p:ph idx="1"/>
          </p:nvPr>
        </p:nvSpPr>
        <p:spPr>
          <a:xfrm>
            <a:off x="342030" y="1050833"/>
            <a:ext cx="8459942" cy="5389724"/>
          </a:xfrm>
        </p:spPr>
        <p:txBody>
          <a:bodyPr>
            <a:normAutofit fontScale="77500" lnSpcReduction="20000"/>
          </a:bodyPr>
          <a:lstStyle/>
          <a:p>
            <a:r>
              <a:rPr lang="en-US" dirty="0"/>
              <a:t>High Payments might influence subjects’ willingness to report things that might prevent participation or end participation. (e.g., conditions that effect eligibility or protocol violations)</a:t>
            </a:r>
          </a:p>
          <a:p>
            <a:endParaRPr lang="en-US" dirty="0"/>
          </a:p>
          <a:p>
            <a:r>
              <a:rPr lang="en-US" dirty="0"/>
              <a:t>High Payments might commodify participation and lower protections (“They knew the risks and they got paid”)</a:t>
            </a:r>
            <a:r>
              <a:rPr lang="en-US" sz="2800" dirty="0">
                <a:effectLst/>
                <a:latin typeface="Times New Roman" panose="02020603050405020304" pitchFamily="18" charset="0"/>
                <a:ea typeface="Calibri" panose="020F0502020204030204" pitchFamily="34" charset="0"/>
              </a:rPr>
              <a:t> (e.g., Macklin, 1989)</a:t>
            </a:r>
            <a:endParaRPr lang="en-US" dirty="0"/>
          </a:p>
          <a:p>
            <a:endParaRPr lang="en-US" dirty="0"/>
          </a:p>
          <a:p>
            <a:r>
              <a:rPr lang="en-US" dirty="0"/>
              <a:t>High payments might induce subjects to take risks they might not otherwise take (that is, participate in studies they would otherwise consider too risky)</a:t>
            </a:r>
          </a:p>
          <a:p>
            <a:pPr lvl="1"/>
            <a:r>
              <a:rPr lang="en-US" dirty="0"/>
              <a:t>Of course they might, but is this a problem?</a:t>
            </a:r>
          </a:p>
          <a:p>
            <a:pPr lvl="1"/>
            <a:r>
              <a:rPr lang="en-US" dirty="0"/>
              <a:t>Emmanuel (2005) argues that with the IRB review comes a favorable risk benefit ratio, it precludes subjects taking an inappropriate risk.</a:t>
            </a:r>
          </a:p>
          <a:p>
            <a:pPr lvl="2"/>
            <a:r>
              <a:rPr lang="en-US" dirty="0"/>
              <a:t>However, risk assessment may be highly individual and may change over the course of a study.</a:t>
            </a:r>
          </a:p>
          <a:p>
            <a:endParaRPr lang="en-US" dirty="0"/>
          </a:p>
        </p:txBody>
      </p:sp>
      <p:sp>
        <p:nvSpPr>
          <p:cNvPr id="3" name="Title 2">
            <a:extLst>
              <a:ext uri="{FF2B5EF4-FFF2-40B4-BE49-F238E27FC236}">
                <a16:creationId xmlns:a16="http://schemas.microsoft.com/office/drawing/2014/main" id="{D8C78BDD-998C-2DA3-EA08-999E6915D3C1}"/>
              </a:ext>
            </a:extLst>
          </p:cNvPr>
          <p:cNvSpPr>
            <a:spLocks noGrp="1"/>
          </p:cNvSpPr>
          <p:nvPr>
            <p:ph type="title"/>
          </p:nvPr>
        </p:nvSpPr>
        <p:spPr/>
        <p:txBody>
          <a:bodyPr/>
          <a:lstStyle/>
          <a:p>
            <a:r>
              <a:rPr lang="en-US" dirty="0"/>
              <a:t>Concerns:</a:t>
            </a:r>
          </a:p>
        </p:txBody>
      </p:sp>
    </p:spTree>
    <p:extLst>
      <p:ext uri="{BB962C8B-B14F-4D97-AF65-F5344CB8AC3E}">
        <p14:creationId xmlns:p14="http://schemas.microsoft.com/office/powerpoint/2010/main" val="81484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37DA8-AA1E-58E2-ECE6-99389390E1C8}"/>
              </a:ext>
            </a:extLst>
          </p:cNvPr>
          <p:cNvSpPr>
            <a:spLocks noGrp="1"/>
          </p:cNvSpPr>
          <p:nvPr>
            <p:ph idx="1"/>
          </p:nvPr>
        </p:nvSpPr>
        <p:spPr/>
        <p:txBody>
          <a:bodyPr/>
          <a:lstStyle/>
          <a:p>
            <a:r>
              <a:rPr lang="en-US" dirty="0"/>
              <a:t>High payments might induce an unjust situation in which those of lower means are affected more by inducements.  Thus, the poor might assume a greater share of research risks</a:t>
            </a:r>
          </a:p>
          <a:p>
            <a:pPr lvl="1"/>
            <a:r>
              <a:rPr lang="en-US" dirty="0"/>
              <a:t>This might be seen as particularly problematic given income-based health disparities.</a:t>
            </a:r>
          </a:p>
          <a:p>
            <a:endParaRPr lang="en-US" dirty="0"/>
          </a:p>
        </p:txBody>
      </p:sp>
    </p:spTree>
    <p:extLst>
      <p:ext uri="{BB962C8B-B14F-4D97-AF65-F5344CB8AC3E}">
        <p14:creationId xmlns:p14="http://schemas.microsoft.com/office/powerpoint/2010/main" val="261507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63" y="1247237"/>
            <a:ext cx="5650226" cy="1872612"/>
          </a:xfrm>
        </p:spPr>
        <p:txBody>
          <a:bodyPr/>
          <a:lstStyle/>
          <a:p>
            <a:r>
              <a:rPr lang="en-US" dirty="0"/>
              <a:t>Undue &amp; Unjust Inducements:</a:t>
            </a:r>
            <a:br>
              <a:rPr lang="en-US" dirty="0"/>
            </a:br>
            <a:r>
              <a:rPr lang="en-US" sz="4400" dirty="0"/>
              <a:t>What does the data say?</a:t>
            </a:r>
            <a:endParaRPr lang="en-US" dirty="0"/>
          </a:p>
        </p:txBody>
      </p:sp>
      <p:sp>
        <p:nvSpPr>
          <p:cNvPr id="3" name="Subtitle 2"/>
          <p:cNvSpPr>
            <a:spLocks noGrp="1"/>
          </p:cNvSpPr>
          <p:nvPr>
            <p:ph type="subTitle" idx="1"/>
          </p:nvPr>
        </p:nvSpPr>
        <p:spPr>
          <a:xfrm>
            <a:off x="453763" y="3675672"/>
            <a:ext cx="7088318" cy="1089524"/>
          </a:xfrm>
        </p:spPr>
        <p:txBody>
          <a:bodyPr/>
          <a:lstStyle/>
          <a:p>
            <a:r>
              <a:rPr lang="en-US" b="1" dirty="0"/>
              <a:t>Dustin Krutsinger M.D., M.S.</a:t>
            </a:r>
          </a:p>
          <a:p>
            <a:r>
              <a:rPr lang="en-US" sz="2400" dirty="0"/>
              <a:t>University of Nebraska Medical Center</a:t>
            </a:r>
          </a:p>
          <a:p>
            <a:endParaRPr lang="en-US" dirty="0"/>
          </a:p>
        </p:txBody>
      </p:sp>
      <p:sp>
        <p:nvSpPr>
          <p:cNvPr id="5" name="Title 1">
            <a:extLst>
              <a:ext uri="{FF2B5EF4-FFF2-40B4-BE49-F238E27FC236}">
                <a16:creationId xmlns:a16="http://schemas.microsoft.com/office/drawing/2014/main" id="{8ED51BC0-881A-F7B8-09F3-019810C6B5FA}"/>
              </a:ext>
            </a:extLst>
          </p:cNvPr>
          <p:cNvSpPr txBox="1">
            <a:spLocks/>
          </p:cNvSpPr>
          <p:nvPr/>
        </p:nvSpPr>
        <p:spPr>
          <a:xfrm>
            <a:off x="453763" y="4441915"/>
            <a:ext cx="8236474" cy="1872612"/>
          </a:xfrm>
          <a:prstGeom prst="rect">
            <a:avLst/>
          </a:prstGeom>
        </p:spPr>
        <p:txBody>
          <a:bodyPr vert="horz" lIns="91440" tIns="0" rIns="91440" bIns="0" rtlCol="0" anchor="b">
            <a:noAutofit/>
          </a:bodyPr>
          <a:lstStyle>
            <a:lvl1pPr algn="l" defTabSz="609585" rtl="0" eaLnBrk="1" latinLnBrk="0" hangingPunct="1">
              <a:lnSpc>
                <a:spcPct val="80000"/>
              </a:lnSpc>
              <a:spcBef>
                <a:spcPct val="0"/>
              </a:spcBef>
              <a:buNone/>
              <a:defRPr sz="5400" b="1" i="0" kern="1200" baseline="0">
                <a:solidFill>
                  <a:schemeClr val="bg1"/>
                </a:solidFill>
                <a:latin typeface="Arial-BoldMT"/>
                <a:ea typeface="+mj-ea"/>
                <a:cs typeface="Arial-BoldMT"/>
              </a:defRPr>
            </a:lvl1pPr>
          </a:lstStyle>
          <a:p>
            <a:pPr>
              <a:lnSpc>
                <a:spcPct val="100000"/>
              </a:lnSpc>
              <a:spcAft>
                <a:spcPts val="600"/>
              </a:spcAft>
            </a:pPr>
            <a:r>
              <a:rPr lang="en-US" sz="2000" dirty="0"/>
              <a:t>2023 Protection of Human Subjects Conference</a:t>
            </a:r>
          </a:p>
          <a:p>
            <a:pPr>
              <a:lnSpc>
                <a:spcPct val="100000"/>
              </a:lnSpc>
              <a:spcAft>
                <a:spcPts val="600"/>
              </a:spcAft>
            </a:pPr>
            <a:r>
              <a:rPr lang="en-US" sz="2000" dirty="0"/>
              <a:t>“Limits on the payment of subjects: Are they needed?</a:t>
            </a:r>
          </a:p>
          <a:p>
            <a:pPr>
              <a:lnSpc>
                <a:spcPct val="100000"/>
              </a:lnSpc>
              <a:spcAft>
                <a:spcPts val="600"/>
              </a:spcAft>
            </a:pPr>
            <a:r>
              <a:rPr lang="en-US" sz="2000" dirty="0"/>
              <a:t>Omaha, Nebraska</a:t>
            </a:r>
          </a:p>
          <a:p>
            <a:pPr>
              <a:lnSpc>
                <a:spcPct val="100000"/>
              </a:lnSpc>
              <a:spcAft>
                <a:spcPts val="600"/>
              </a:spcAft>
            </a:pPr>
            <a:r>
              <a:rPr lang="en-US" sz="2000" dirty="0"/>
              <a:t>September 15, 2023</a:t>
            </a:r>
          </a:p>
        </p:txBody>
      </p:sp>
    </p:spTree>
    <p:extLst>
      <p:ext uri="{BB962C8B-B14F-4D97-AF65-F5344CB8AC3E}">
        <p14:creationId xmlns:p14="http://schemas.microsoft.com/office/powerpoint/2010/main" val="3185655308"/>
      </p:ext>
    </p:extLst>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297829D0C1C4EB3193ACC80C46A36" ma:contentTypeVersion="17" ma:contentTypeDescription="Create a new document." ma:contentTypeScope="" ma:versionID="774d07518b297626b4e7d11c6bccfafa">
  <xsd:schema xmlns:xsd="http://www.w3.org/2001/XMLSchema" xmlns:xs="http://www.w3.org/2001/XMLSchema" xmlns:p="http://schemas.microsoft.com/office/2006/metadata/properties" xmlns:ns2="3ca6847d-3f9c-4349-a6e3-60b55d2074b7" xmlns:ns3="8a0e4d58-e775-4cb3-a47d-aeeefdd6f813" targetNamespace="http://schemas.microsoft.com/office/2006/metadata/properties" ma:root="true" ma:fieldsID="b197114c2479810fbcdbffad32ff5957" ns2:_="" ns3:_="">
    <xsd:import namespace="3ca6847d-3f9c-4349-a6e3-60b55d2074b7"/>
    <xsd:import namespace="8a0e4d58-e775-4cb3-a47d-aeeefdd6f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6847d-3f9c-4349-a6e3-60b55d207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e4d58-e775-4cb3-a47d-aeeefdd6f8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1ca95a-2488-413a-b102-5bd600ddd36b}" ma:internalName="TaxCatchAll" ma:showField="CatchAllData" ma:web="8a0e4d58-e775-4cb3-a47d-aeeefdd6f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a6847d-3f9c-4349-a6e3-60b55d2074b7">
      <Terms xmlns="http://schemas.microsoft.com/office/infopath/2007/PartnerControls"/>
    </lcf76f155ced4ddcb4097134ff3c332f>
    <TaxCatchAll xmlns="8a0e4d58-e775-4cb3-a47d-aeeefdd6f813" xsi:nil="true"/>
  </documentManagement>
</p:properties>
</file>

<file path=customXml/itemProps1.xml><?xml version="1.0" encoding="utf-8"?>
<ds:datastoreItem xmlns:ds="http://schemas.openxmlformats.org/officeDocument/2006/customXml" ds:itemID="{DF742F72-CB5F-4884-A828-632B82B310CB}"/>
</file>

<file path=customXml/itemProps2.xml><?xml version="1.0" encoding="utf-8"?>
<ds:datastoreItem xmlns:ds="http://schemas.openxmlformats.org/officeDocument/2006/customXml" ds:itemID="{0C2483F7-8360-4326-B407-4283C70EB279}"/>
</file>

<file path=customXml/itemProps3.xml><?xml version="1.0" encoding="utf-8"?>
<ds:datastoreItem xmlns:ds="http://schemas.openxmlformats.org/officeDocument/2006/customXml" ds:itemID="{5A54C7E9-7EE6-4215-B01F-1E847FF9FF7D}"/>
</file>

<file path=docProps/app.xml><?xml version="1.0" encoding="utf-8"?>
<Properties xmlns="http://schemas.openxmlformats.org/officeDocument/2006/extended-properties" xmlns:vt="http://schemas.openxmlformats.org/officeDocument/2006/docPropsVTypes">
  <Template/>
  <TotalTime>1874</TotalTime>
  <Words>2960</Words>
  <Application>Microsoft Office PowerPoint</Application>
  <PresentationFormat>On-screen Show (4:3)</PresentationFormat>
  <Paragraphs>257</Paragraphs>
  <Slides>26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Arial-BoldMT</vt:lpstr>
      <vt:lpstr>Calibri</vt:lpstr>
      <vt:lpstr>Times New Roman</vt:lpstr>
      <vt:lpstr>Wingdings</vt:lpstr>
      <vt:lpstr>UNMC Theme</vt:lpstr>
      <vt:lpstr>Microsoft Excel 97-2003 Worksheet</vt:lpstr>
      <vt:lpstr>Limits on the Payment of Human Subjects:  Are they needed?</vt:lpstr>
      <vt:lpstr>Special Thanks to:</vt:lpstr>
      <vt:lpstr>Things we agree on:</vt:lpstr>
      <vt:lpstr>PowerPoint Presentation</vt:lpstr>
      <vt:lpstr>Thus, although the IRB’s primary duty is to the subjects, they also have a duty to the research endeavor.</vt:lpstr>
      <vt:lpstr>Payment as a way to increase participation:</vt:lpstr>
      <vt:lpstr>Concerns:</vt:lpstr>
      <vt:lpstr>PowerPoint Presentation</vt:lpstr>
      <vt:lpstr>Undue &amp; Unjust Inducements: What does the data say?</vt:lpstr>
      <vt:lpstr>PowerPoint Presentation</vt:lpstr>
      <vt:lpstr>Pay beyond compensation</vt:lpstr>
      <vt:lpstr>Genuine concerns with payment</vt:lpstr>
      <vt:lpstr>Incentives for RCTs: Undue inducement?</vt:lpstr>
      <vt:lpstr>Incentives for RCTs: Unjust inducement?</vt:lpstr>
      <vt:lpstr>Outcomes: Enrollment &amp; Risk</vt:lpstr>
      <vt:lpstr>Unjust inducement: income</vt:lpstr>
      <vt:lpstr>Unjust inducement: financial well-being</vt:lpstr>
      <vt:lpstr>Tests for undue inducement</vt:lpstr>
      <vt:lpstr>Ethical benefits of financial incentives?</vt:lpstr>
      <vt:lpstr>PowerPoint Presentation</vt:lpstr>
      <vt:lpstr>Higher incentives are associated with greater information seeking</vt:lpstr>
      <vt:lpstr>Ethical benefits of financial incentives?</vt:lpstr>
      <vt:lpstr>Incentives may improve enrollment diversity</vt:lpstr>
      <vt:lpstr>Conclusions</vt:lpstr>
      <vt:lpstr>UNMC/UNO IRB policies: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Lewis, Rob</cp:lastModifiedBy>
  <cp:revision>61</cp:revision>
  <dcterms:created xsi:type="dcterms:W3CDTF">2014-09-17T15:14:42Z</dcterms:created>
  <dcterms:modified xsi:type="dcterms:W3CDTF">2023-09-12T01:18:31Z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0x010100878297829D0C1C4EB3193ACC80C46A36</vt:lpwstr>
  </property>
</Properties>
</file>