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9" r:id="rId4"/>
    <p:sldId id="260" r:id="rId5"/>
    <p:sldId id="262" r:id="rId6"/>
    <p:sldId id="261" r:id="rId7"/>
    <p:sldId id="259" r:id="rId8"/>
    <p:sldId id="268" r:id="rId9"/>
    <p:sldId id="271" r:id="rId10"/>
    <p:sldId id="263" r:id="rId11"/>
    <p:sldId id="27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1C0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6"/>
    <p:restoredTop sz="94607"/>
  </p:normalViewPr>
  <p:slideViewPr>
    <p:cSldViewPr snapToGrid="0">
      <p:cViewPr varScale="1">
        <p:scale>
          <a:sx n="119" d="100"/>
          <a:sy n="119" d="100"/>
        </p:scale>
        <p:origin x="232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9D630-8E6C-3149-BC8A-7E13E4EDA5AB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4406B-EA0A-9D4B-962D-F0598650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5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4406B-EA0A-9D4B-962D-F059865098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16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4406B-EA0A-9D4B-962D-F059865098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4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4406B-EA0A-9D4B-962D-F059865098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7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4406B-EA0A-9D4B-962D-F059865098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3F96E-E2C1-FD13-ACED-517809096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65612A-2166-2602-ED3E-77B570CC7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FED7A-81F3-F696-0757-0136E1555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F7C4-1DBD-204D-B7BD-3611A9CDB2C8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08495-0FF3-878C-5043-D446819E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F4623-2866-DA2C-2992-3DA68E66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68CE-9F92-4648-A941-E144F7AD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9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1E696-3F04-7566-4128-D716D388F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8A2F1-AEE8-21A8-5EB3-C75246DB2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679B4-51F2-081C-14B3-0BC7D33C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F7C4-1DBD-204D-B7BD-3611A9CDB2C8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9189B-F517-4ECB-5163-AD535001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773AF-195A-483B-7EE5-91B1B0D1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68CE-9F92-4648-A941-E144F7AD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4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2FD644-78D1-884B-CC97-3C07E6832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466B7-A5C8-ECAB-627E-F90BB744E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CFA51-5AE2-C322-438C-DBEC1FAA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F7C4-1DBD-204D-B7BD-3611A9CDB2C8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67357-0B80-2588-4DF5-A3ABC9BE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63EB5-0CFA-CE0C-ABAE-DC3B2830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68CE-9F92-4648-A941-E144F7AD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0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77CC-E74D-2558-0D5D-E52BE0A40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B24EE-05FC-0BA2-169A-B42FBC3DE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25022-EDF3-2B2E-615E-174F32A6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F7C4-1DBD-204D-B7BD-3611A9CDB2C8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47C8D-CB3C-53AF-ADDE-D98E47BC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2A23-BCF0-27CB-5BAE-E3CBAD3D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68CE-9F92-4648-A941-E144F7AD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00D2-ABE0-1480-BF7E-0D676939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0B8D0-ADDE-0627-CD25-2F25F4CA1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D7A8C-5DFA-6B08-4683-81B4F114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F7C4-1DBD-204D-B7BD-3611A9CDB2C8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4A090-B764-D812-4569-20F839216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99249-56A3-1A47-385C-E6432032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68CE-9F92-4648-A941-E144F7AD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7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25AD-BAD6-4F10-CF0F-99F9DDAF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B3E61-DF06-1516-0458-FCF5DFCF6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F1BE2-C660-F399-61C8-5FD581CD5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EEBD7-C3A4-E749-EBC2-3B8977DF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F7C4-1DBD-204D-B7BD-3611A9CDB2C8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07D0C-86FD-C5C8-7818-9977088B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19C89-C178-16FB-7367-A228B7B7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68CE-9F92-4648-A941-E144F7AD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6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AFA4-DB96-5C89-49EC-257FB26C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016A0-B535-D97E-564F-A0B966631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32188-B598-9A4D-6CB1-5503EE6D7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27F5C-B72B-3247-C297-A565E1E42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9E71E-72EB-216B-5EDA-994E6A712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C82E3-07D8-FB57-85CB-04E14411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F7C4-1DBD-204D-B7BD-3611A9CDB2C8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3C8C7-F37C-80D4-C7BF-F60F63B2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E3A69F-716B-B057-3395-8709E6D4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68CE-9F92-4648-A941-E144F7AD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6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2246-17A7-E7C7-21D4-23433314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15F00-50C4-9823-9618-B7548E78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F7C4-1DBD-204D-B7BD-3611A9CDB2C8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2A168-AADA-EDAD-4A9C-E857CDFF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92DDA-68A5-6B9D-040F-8860D40F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68CE-9F92-4648-A941-E144F7AD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D868BE-0737-C530-923C-3992800A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F7C4-1DBD-204D-B7BD-3611A9CDB2C8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383DB-C744-1488-DF1A-9CA56ED9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69C12-523B-461F-2EB0-DEBAC321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68CE-9F92-4648-A941-E144F7AD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7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EF64E-5F8C-DD17-0613-CA67FE77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E930B-E4A6-4722-7C58-EAF168A84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9FE9C-D857-16A3-BC8C-E1AFBE7EC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20D8F-4CDB-1C15-BBA3-D608756A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F7C4-1DBD-204D-B7BD-3611A9CDB2C8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533DC-220F-7807-8FCA-AD1024D5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93998-E2F5-82CA-BC90-C134B53E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68CE-9F92-4648-A941-E144F7AD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8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F628-D75C-DE98-A265-870068E7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7BC0D4-CCE3-65CF-CE42-A0045EFB99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77168-0E5A-61FA-FE7C-82756619B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DC55D-BA6D-2E95-DC43-E067E264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F7C4-1DBD-204D-B7BD-3611A9CDB2C8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D3E69-A3A1-C329-C521-BF6964D73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D5D2F-09EA-F0A7-D096-D821733B4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68CE-9F92-4648-A941-E144F7AD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DEFEC8-5AF4-5026-656F-6CB33182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AF3B3-9DB2-10B0-6EF4-CE1E21C24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38CDC-6672-FE88-0E0F-C568C3C03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AF7C4-1DBD-204D-B7BD-3611A9CDB2C8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94836-AFDD-E749-B822-7B035EB29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FE9D3-9CF8-57CC-4F64-0AF183F36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768CE-9F92-4648-A941-E144F7AD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8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nibjournal.org/voices/research-on-covid19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3375B9-CED3-4731-B974-1AD2E9C5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458" y="1490820"/>
            <a:ext cx="6104734" cy="174006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Personal Narrative and Research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12660-6A9B-167C-D502-B32348570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070" y="3999021"/>
            <a:ext cx="8860972" cy="1687612"/>
          </a:xfrm>
        </p:spPr>
        <p:txBody>
          <a:bodyPr anchor="t"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dirty="0">
                <a:solidFill>
                  <a:schemeClr val="tx2"/>
                </a:solidFill>
              </a:rPr>
              <a:t>UNMC, September 2023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</a:rPr>
              <a:t>Gianna McMillan, D. Bioethics, MFA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</a:rPr>
              <a:t>Bioethics Institute at Loyola Marymount University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171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27459E-5F9C-169F-CA5F-5BFCCF97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66" y="263737"/>
            <a:ext cx="4807071" cy="102080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Narrative Analysis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518A9AE-B4EC-74C3-C1DE-168B15C9657C}"/>
              </a:ext>
            </a:extLst>
          </p:cNvPr>
          <p:cNvSpPr/>
          <p:nvPr/>
        </p:nvSpPr>
        <p:spPr>
          <a:xfrm rot="20882064">
            <a:off x="2444820" y="4060078"/>
            <a:ext cx="2262265" cy="840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Characters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BA2F630-6B4F-7E66-F584-8FB583F3D641}"/>
              </a:ext>
            </a:extLst>
          </p:cNvPr>
          <p:cNvSpPr/>
          <p:nvPr/>
        </p:nvSpPr>
        <p:spPr>
          <a:xfrm rot="20770408">
            <a:off x="9030507" y="699932"/>
            <a:ext cx="1596076" cy="7146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Plot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6B1A38F-4E67-5D26-074B-CE9EF18D0112}"/>
              </a:ext>
            </a:extLst>
          </p:cNvPr>
          <p:cNvSpPr/>
          <p:nvPr/>
        </p:nvSpPr>
        <p:spPr>
          <a:xfrm>
            <a:off x="592306" y="1548282"/>
            <a:ext cx="1956149" cy="72423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Setting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C1982C-225D-8962-D136-EDAA35F2B1B9}"/>
              </a:ext>
            </a:extLst>
          </p:cNvPr>
          <p:cNvSpPr/>
          <p:nvPr/>
        </p:nvSpPr>
        <p:spPr>
          <a:xfrm>
            <a:off x="8394520" y="5174821"/>
            <a:ext cx="2659964" cy="103431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Resolutions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13D5F30-EF34-AAC0-A631-F9AEA834A448}"/>
              </a:ext>
            </a:extLst>
          </p:cNvPr>
          <p:cNvSpPr/>
          <p:nvPr/>
        </p:nvSpPr>
        <p:spPr>
          <a:xfrm>
            <a:off x="6153027" y="3556997"/>
            <a:ext cx="2241493" cy="872244"/>
          </a:xfrm>
          <a:prstGeom prst="roundRect">
            <a:avLst/>
          </a:prstGeom>
          <a:solidFill>
            <a:srgbClr val="A161C0">
              <a:alpha val="8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Conflict</a:t>
            </a:r>
          </a:p>
        </p:txBody>
      </p:sp>
      <p:sp>
        <p:nvSpPr>
          <p:cNvPr id="3" name="Sequential Access Storage 2">
            <a:extLst>
              <a:ext uri="{FF2B5EF4-FFF2-40B4-BE49-F238E27FC236}">
                <a16:creationId xmlns:a16="http://schemas.microsoft.com/office/drawing/2014/main" id="{941377B7-0210-6324-D4C1-5975891A1819}"/>
              </a:ext>
            </a:extLst>
          </p:cNvPr>
          <p:cNvSpPr/>
          <p:nvPr/>
        </p:nvSpPr>
        <p:spPr>
          <a:xfrm rot="20460493" flipH="1">
            <a:off x="8458050" y="2095700"/>
            <a:ext cx="2418080" cy="2171848"/>
          </a:xfrm>
          <a:prstGeom prst="flowChartMagneticTape">
            <a:avLst/>
          </a:prstGeom>
          <a:solidFill>
            <a:srgbClr val="A161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2EF7FB-8C65-4425-AEC1-2F0E8D31249A}"/>
              </a:ext>
            </a:extLst>
          </p:cNvPr>
          <p:cNvSpPr txBox="1"/>
          <p:nvPr/>
        </p:nvSpPr>
        <p:spPr>
          <a:xfrm rot="20302503">
            <a:off x="8528103" y="2437287"/>
            <a:ext cx="2314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“To whom did I owe my loyalty?”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“I wept as my students and I discussed the suffering that would likely ensue…”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Sequential Access Storage 16">
            <a:extLst>
              <a:ext uri="{FF2B5EF4-FFF2-40B4-BE49-F238E27FC236}">
                <a16:creationId xmlns:a16="http://schemas.microsoft.com/office/drawing/2014/main" id="{37E61253-916F-F09E-51C3-436AA3151898}"/>
              </a:ext>
            </a:extLst>
          </p:cNvPr>
          <p:cNvSpPr/>
          <p:nvPr/>
        </p:nvSpPr>
        <p:spPr>
          <a:xfrm>
            <a:off x="4766638" y="4755440"/>
            <a:ext cx="3308595" cy="1493352"/>
          </a:xfrm>
          <a:prstGeom prst="flowChartMagneticTa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AAC52B-02E1-CE00-F422-0AD44B28DE2C}"/>
              </a:ext>
            </a:extLst>
          </p:cNvPr>
          <p:cNvSpPr txBox="1"/>
          <p:nvPr/>
        </p:nvSpPr>
        <p:spPr>
          <a:xfrm>
            <a:off x="5313680" y="5100320"/>
            <a:ext cx="238730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“We created a running list of pandemic research  FAQs…”</a:t>
            </a:r>
          </a:p>
        </p:txBody>
      </p:sp>
      <p:sp>
        <p:nvSpPr>
          <p:cNvPr id="24" name="Sequential Access Storage 23">
            <a:extLst>
              <a:ext uri="{FF2B5EF4-FFF2-40B4-BE49-F238E27FC236}">
                <a16:creationId xmlns:a16="http://schemas.microsoft.com/office/drawing/2014/main" id="{FBFE4512-0E71-645F-719F-CFDB7A4A0724}"/>
              </a:ext>
            </a:extLst>
          </p:cNvPr>
          <p:cNvSpPr/>
          <p:nvPr/>
        </p:nvSpPr>
        <p:spPr>
          <a:xfrm rot="1414331" flipH="1">
            <a:off x="2680317" y="1527356"/>
            <a:ext cx="2253887" cy="1572560"/>
          </a:xfrm>
          <a:prstGeom prst="flowChartMagnetic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EA6B23-EB33-A8CA-3AE8-35E3B4133B9B}"/>
              </a:ext>
            </a:extLst>
          </p:cNvPr>
          <p:cNvSpPr txBox="1"/>
          <p:nvPr/>
        </p:nvSpPr>
        <p:spPr>
          <a:xfrm rot="1306745">
            <a:off x="3024920" y="1763680"/>
            <a:ext cx="1962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“Our conference rooms had been turned into hospital rooms…”</a:t>
            </a:r>
          </a:p>
        </p:txBody>
      </p:sp>
      <p:sp>
        <p:nvSpPr>
          <p:cNvPr id="26" name="Sequential Access Storage 25">
            <a:extLst>
              <a:ext uri="{FF2B5EF4-FFF2-40B4-BE49-F238E27FC236}">
                <a16:creationId xmlns:a16="http://schemas.microsoft.com/office/drawing/2014/main" id="{834373AC-B0A7-8CE9-9FBD-0ED9CA36C7AD}"/>
              </a:ext>
            </a:extLst>
          </p:cNvPr>
          <p:cNvSpPr/>
          <p:nvPr/>
        </p:nvSpPr>
        <p:spPr>
          <a:xfrm rot="19348581">
            <a:off x="45653" y="4750432"/>
            <a:ext cx="2433604" cy="1615832"/>
          </a:xfrm>
          <a:prstGeom prst="flowChartMagnetic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C1467E-A937-690D-484B-EA6733E3DA3D}"/>
              </a:ext>
            </a:extLst>
          </p:cNvPr>
          <p:cNvSpPr txBox="1"/>
          <p:nvPr/>
        </p:nvSpPr>
        <p:spPr>
          <a:xfrm rot="19232369">
            <a:off x="133051" y="4970479"/>
            <a:ext cx="21377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Board members-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IRB staff-the media-patients-Institutional Officials-investigators-the public-our families</a:t>
            </a:r>
          </a:p>
        </p:txBody>
      </p:sp>
      <p:sp>
        <p:nvSpPr>
          <p:cNvPr id="28" name="Sequential Access Storage 27">
            <a:extLst>
              <a:ext uri="{FF2B5EF4-FFF2-40B4-BE49-F238E27FC236}">
                <a16:creationId xmlns:a16="http://schemas.microsoft.com/office/drawing/2014/main" id="{E56BACED-AADD-E7F2-1EF8-6E3ACB696441}"/>
              </a:ext>
            </a:extLst>
          </p:cNvPr>
          <p:cNvSpPr/>
          <p:nvPr/>
        </p:nvSpPr>
        <p:spPr>
          <a:xfrm rot="20909506">
            <a:off x="6121109" y="308450"/>
            <a:ext cx="2678535" cy="1736316"/>
          </a:xfrm>
          <a:prstGeom prst="flowChartMagneticTap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440277-D2C2-48A4-CE20-6C5D01F5A88C}"/>
              </a:ext>
            </a:extLst>
          </p:cNvPr>
          <p:cNvSpPr txBox="1"/>
          <p:nvPr/>
        </p:nvSpPr>
        <p:spPr>
          <a:xfrm rot="20892439">
            <a:off x="6273056" y="343407"/>
            <a:ext cx="2374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Contagious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virus-public panic-the need for vaccine-minimal data-challenges balancing ethical practice with compelling need</a:t>
            </a:r>
          </a:p>
        </p:txBody>
      </p:sp>
    </p:spTree>
    <p:extLst>
      <p:ext uri="{BB962C8B-B14F-4D97-AF65-F5344CB8AC3E}">
        <p14:creationId xmlns:p14="http://schemas.microsoft.com/office/powerpoint/2010/main" val="411679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3" grpId="0" animBg="1"/>
      <p:bldP spid="11" grpId="0"/>
      <p:bldP spid="17" grpId="0" animBg="1"/>
      <p:bldP spid="23" grpId="0" animBg="1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8FBAD-D53C-A04B-44C5-9766DD2A5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2707" y="582445"/>
            <a:ext cx="2680855" cy="5693110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Analyze</a:t>
            </a:r>
          </a:p>
          <a:p>
            <a:r>
              <a:rPr lang="en-US" sz="3200" dirty="0">
                <a:solidFill>
                  <a:schemeClr val="tx2"/>
                </a:solidFill>
              </a:rPr>
              <a:t>Consider</a:t>
            </a:r>
          </a:p>
          <a:p>
            <a:r>
              <a:rPr lang="en-US" sz="3200" dirty="0">
                <a:solidFill>
                  <a:schemeClr val="tx2"/>
                </a:solidFill>
              </a:rPr>
              <a:t>Discuss</a:t>
            </a:r>
          </a:p>
          <a:p>
            <a:r>
              <a:rPr lang="en-US" sz="3200" dirty="0">
                <a:solidFill>
                  <a:schemeClr val="tx2"/>
                </a:solidFill>
              </a:rPr>
              <a:t>Feel</a:t>
            </a:r>
          </a:p>
          <a:p>
            <a:r>
              <a:rPr lang="en-US" sz="3200" dirty="0">
                <a:solidFill>
                  <a:schemeClr val="tx2"/>
                </a:solidFill>
              </a:rPr>
              <a:t>Reflect</a:t>
            </a:r>
          </a:p>
          <a:p>
            <a:r>
              <a:rPr lang="en-US" sz="3200" dirty="0">
                <a:solidFill>
                  <a:schemeClr val="tx2"/>
                </a:solidFill>
              </a:rPr>
              <a:t>Share</a:t>
            </a:r>
          </a:p>
          <a:p>
            <a:r>
              <a:rPr lang="en-US" sz="3200" dirty="0">
                <a:solidFill>
                  <a:schemeClr val="tx2"/>
                </a:solidFill>
              </a:rPr>
              <a:t>Appreciate</a:t>
            </a:r>
          </a:p>
          <a:p>
            <a:r>
              <a:rPr lang="en-US" sz="3200" dirty="0">
                <a:solidFill>
                  <a:schemeClr val="tx2"/>
                </a:solidFill>
              </a:rPr>
              <a:t>Envision</a:t>
            </a:r>
          </a:p>
          <a:p>
            <a:r>
              <a:rPr lang="en-US" sz="3200" dirty="0">
                <a:solidFill>
                  <a:schemeClr val="tx2"/>
                </a:solidFill>
              </a:rPr>
              <a:t>Plan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696436A-2303-0F96-8FB8-8D71097839BE}"/>
              </a:ext>
            </a:extLst>
          </p:cNvPr>
          <p:cNvSpPr/>
          <p:nvPr/>
        </p:nvSpPr>
        <p:spPr>
          <a:xfrm>
            <a:off x="526942" y="2758698"/>
            <a:ext cx="3316638" cy="16738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Protagonists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HEROES</a:t>
            </a:r>
          </a:p>
        </p:txBody>
      </p:sp>
    </p:spTree>
    <p:extLst>
      <p:ext uri="{BB962C8B-B14F-4D97-AF65-F5344CB8AC3E}">
        <p14:creationId xmlns:p14="http://schemas.microsoft.com/office/powerpoint/2010/main" val="2593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56EB18-12C8-B176-ADD0-1894E1B7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471351"/>
            <a:ext cx="11637817" cy="183734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We use the cognitive and emotional components of story  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to process events and make nuanced plans. </a:t>
            </a:r>
          </a:p>
        </p:txBody>
      </p:sp>
      <p:pic>
        <p:nvPicPr>
          <p:cNvPr id="5" name="Content Placeholder 4" descr="A heads with gears coming out of them&#10;&#10;Description automatically generated">
            <a:extLst>
              <a:ext uri="{FF2B5EF4-FFF2-40B4-BE49-F238E27FC236}">
                <a16:creationId xmlns:a16="http://schemas.microsoft.com/office/drawing/2014/main" id="{26D18E25-4F7D-9ADB-AEC5-66D3E99DE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771" y="2272513"/>
            <a:ext cx="5428457" cy="4237321"/>
          </a:xfr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589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FDD55BD-2FFC-ED2A-C462-8989B6AA379B}"/>
              </a:ext>
            </a:extLst>
          </p:cNvPr>
          <p:cNvSpPr txBox="1"/>
          <p:nvPr/>
        </p:nvSpPr>
        <p:spPr>
          <a:xfrm>
            <a:off x="2571169" y="1549174"/>
            <a:ext cx="7217228" cy="290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My experience with narrative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IRB stories about COVID Research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Analysis and reflection</a:t>
            </a:r>
          </a:p>
        </p:txBody>
      </p:sp>
    </p:spTree>
    <p:extLst>
      <p:ext uri="{BB962C8B-B14F-4D97-AF65-F5344CB8AC3E}">
        <p14:creationId xmlns:p14="http://schemas.microsoft.com/office/powerpoint/2010/main" val="351544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DA537DC-9E19-0989-E792-0C80A14F39A8}"/>
              </a:ext>
            </a:extLst>
          </p:cNvPr>
          <p:cNvSpPr txBox="1"/>
          <p:nvPr/>
        </p:nvSpPr>
        <p:spPr>
          <a:xfrm>
            <a:off x="7501314" y="2126546"/>
            <a:ext cx="3251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everal logos and symbols&#10;&#10;Description automatically generated with medium confidence">
            <a:extLst>
              <a:ext uri="{FF2B5EF4-FFF2-40B4-BE49-F238E27FC236}">
                <a16:creationId xmlns:a16="http://schemas.microsoft.com/office/drawing/2014/main" id="{639387C6-BEF9-719C-CF01-5F2444F67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681" y="933304"/>
            <a:ext cx="6204094" cy="5525804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B07C27E-269B-F94D-EEC5-FEBE2FF89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90" y="3844122"/>
            <a:ext cx="5477671" cy="2641149"/>
          </a:xfrm>
          <a:prstGeom prst="rect">
            <a:avLst/>
          </a:prstGeom>
        </p:spPr>
      </p:pic>
      <p:pic>
        <p:nvPicPr>
          <p:cNvPr id="5" name="Picture 4" descr="A group of people wearing pink t-shirts&#10;&#10;Description automatically generated">
            <a:extLst>
              <a:ext uri="{FF2B5EF4-FFF2-40B4-BE49-F238E27FC236}">
                <a16:creationId xmlns:a16="http://schemas.microsoft.com/office/drawing/2014/main" id="{138D9F46-0555-4655-7DF1-2FAC4D8B8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722">
            <a:off x="508205" y="960420"/>
            <a:ext cx="4818574" cy="269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6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E8558839-0873-4376-AE92-C48699D22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ook cover of a book&#10;&#10;Description automatically generated">
            <a:extLst>
              <a:ext uri="{FF2B5EF4-FFF2-40B4-BE49-F238E27FC236}">
                <a16:creationId xmlns:a16="http://schemas.microsoft.com/office/drawing/2014/main" id="{534445ED-6FC2-26C0-60AC-FE61C5950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20" y="-126991"/>
            <a:ext cx="4978380" cy="7335551"/>
          </a:xfrm>
          <a:prstGeom prst="rect">
            <a:avLst/>
          </a:prstGeom>
        </p:spPr>
      </p:pic>
      <p:pic>
        <p:nvPicPr>
          <p:cNvPr id="11" name="Picture 10" descr="A back of a book cover&#10;&#10;Description automatically generated">
            <a:extLst>
              <a:ext uri="{FF2B5EF4-FFF2-40B4-BE49-F238E27FC236}">
                <a16:creationId xmlns:a16="http://schemas.microsoft.com/office/drawing/2014/main" id="{E34F69A4-C240-ED6F-4557-7D845C1D9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06" b="21801"/>
          <a:stretch/>
        </p:blipFill>
        <p:spPr>
          <a:xfrm>
            <a:off x="4978400" y="10"/>
            <a:ext cx="72136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4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A5378-B7FF-C58A-73E5-02A5B18D6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528706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Categories of Health Narratives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B1A31078-4424-7CF0-3B57-25CAD4368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38" y="2926899"/>
            <a:ext cx="3213100" cy="1917700"/>
          </a:xfrm>
          <a:prstGeom prst="rect">
            <a:avLst/>
          </a:prstGeom>
        </p:spPr>
      </p:pic>
      <p:pic>
        <p:nvPicPr>
          <p:cNvPr id="11" name="Picture 10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51D24DE1-BAEC-EC83-3EF3-7F2FC788D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381" y="2918729"/>
            <a:ext cx="3251200" cy="1917700"/>
          </a:xfrm>
          <a:prstGeom prst="rect">
            <a:avLst/>
          </a:prstGeom>
        </p:spPr>
      </p:pic>
      <p:pic>
        <p:nvPicPr>
          <p:cNvPr id="23" name="Picture 22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0E0BA7B8-B632-793D-C149-FCE2375A0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025" y="2900815"/>
            <a:ext cx="3276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1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5CA0E-2772-B458-2DCF-4356638F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i="1" dirty="0"/>
              <a:t>Narrative Inquiry in Bioethics</a:t>
            </a:r>
            <a:br>
              <a:rPr lang="en-US" sz="2800" i="1" dirty="0"/>
            </a:br>
            <a:endParaRPr lang="en-US" sz="2800" i="1" dirty="0"/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8B221-D5E2-7792-EE14-DC9C4D2A3CA1}"/>
              </a:ext>
            </a:extLst>
          </p:cNvPr>
          <p:cNvSpPr txBox="1"/>
          <p:nvPr/>
        </p:nvSpPr>
        <p:spPr>
          <a:xfrm>
            <a:off x="462121" y="5774395"/>
            <a:ext cx="4243589" cy="831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hlinkClick r:id="rId2"/>
              </a:rPr>
              <a:t>https://nibjournal.org/voices/research-on-covid19/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Picture 4" descr="A cover of a book&#10;&#10;Description automatically generated">
            <a:extLst>
              <a:ext uri="{FF2B5EF4-FFF2-40B4-BE49-F238E27FC236}">
                <a16:creationId xmlns:a16="http://schemas.microsoft.com/office/drawing/2014/main" id="{E5B357D1-79EF-5A94-3A03-428C58511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25" r="-2" b="17357"/>
          <a:stretch/>
        </p:blipFill>
        <p:spPr>
          <a:xfrm>
            <a:off x="5296620" y="9"/>
            <a:ext cx="6893858" cy="687302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62E24E-5A62-E1E6-6D61-E86AEECD23AA}"/>
              </a:ext>
            </a:extLst>
          </p:cNvPr>
          <p:cNvSpPr txBox="1"/>
          <p:nvPr/>
        </p:nvSpPr>
        <p:spPr>
          <a:xfrm>
            <a:off x="732812" y="3451174"/>
            <a:ext cx="3702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Personal stories about health care issues and commentaries by experts in relevant fields that discuss bioethical themes woven throughout the collection.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8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24C0A-13A6-E374-C37D-005EC488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74" y="1942395"/>
            <a:ext cx="3417025" cy="3879916"/>
          </a:xfrm>
          <a:ln w="19050">
            <a:solidFill>
              <a:schemeClr val="accent1"/>
            </a:solidFill>
            <a:prstDash val="solid"/>
          </a:ln>
        </p:spPr>
        <p:txBody>
          <a:bodyPr>
            <a:noAutofit/>
          </a:bodyPr>
          <a:lstStyle/>
          <a:p>
            <a:r>
              <a:rPr lang="en-US" sz="2000" b="1" u="sng" dirty="0">
                <a:latin typeface="+mn-lt"/>
              </a:rPr>
              <a:t>Walter </a:t>
            </a:r>
            <a:r>
              <a:rPr lang="en-US" sz="2000" b="1" u="sng" dirty="0" err="1">
                <a:latin typeface="+mn-lt"/>
              </a:rPr>
              <a:t>Dehority</a:t>
            </a:r>
            <a:r>
              <a:rPr lang="en-US" sz="2000" b="1" u="sng" dirty="0">
                <a:latin typeface="+mn-lt"/>
              </a:rPr>
              <a:t> – IRB Chair</a:t>
            </a:r>
            <a:br>
              <a:rPr lang="en-US" sz="2000" b="1" u="sng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“…panicked physicians, patients and media outlets turned to the research community for answers – desperately hoping for cures, vaccines, and preventative measures…”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“… a drowning person will reach for any lifeline thrown their way, whether or not that line is secure.”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368F1-4423-72B3-59F7-35EB2A688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917" y="424853"/>
            <a:ext cx="7010855" cy="1996068"/>
          </a:xfrm>
          <a:ln w="190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Edith Paal – IRB Director</a:t>
            </a:r>
          </a:p>
          <a:p>
            <a:pPr marL="0" indent="0">
              <a:buNone/>
            </a:pPr>
            <a:r>
              <a:rPr lang="en-US" sz="2000" dirty="0"/>
              <a:t>Our standard practice, when emergencies hit, is to allow ourselves about 8 seconds to panic. Then, once that is out of our system, we settle into work. …COVID, we now know, merited a bit more than 8 seconds of panic…”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E1251DE-AD03-F0C8-5017-FB9D3945F62A}"/>
              </a:ext>
            </a:extLst>
          </p:cNvPr>
          <p:cNvSpPr txBox="1"/>
          <p:nvPr/>
        </p:nvSpPr>
        <p:spPr>
          <a:xfrm>
            <a:off x="4531106" y="2997984"/>
            <a:ext cx="7144698" cy="224676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Stefanie </a:t>
            </a:r>
            <a:r>
              <a:rPr lang="en-US" sz="2000" b="1" u="sng" dirty="0" err="1"/>
              <a:t>Juell</a:t>
            </a:r>
            <a:r>
              <a:rPr lang="en-US" sz="2000" b="1" u="sng" dirty="0"/>
              <a:t> – Assoc. Director of IRB Education and Compliance</a:t>
            </a:r>
          </a:p>
          <a:p>
            <a:endParaRPr lang="en-US" sz="2000" dirty="0"/>
          </a:p>
          <a:p>
            <a:r>
              <a:rPr lang="en-US" sz="2000" dirty="0"/>
              <a:t>“…staff members were on the verge of tears…some even considered quitting because these(mostly women) truly felt their lives were at stake because they were physically present in the office.”</a:t>
            </a:r>
          </a:p>
          <a:p>
            <a:endParaRPr lang="en-US" sz="2000" dirty="0"/>
          </a:p>
        </p:txBody>
      </p:sp>
      <p:pic>
        <p:nvPicPr>
          <p:cNvPr id="5" name="Picture 4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AA472AB4-7AF3-DE8B-F62B-3D2206C9C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74" y="243399"/>
            <a:ext cx="2103744" cy="12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0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4863D9D0-2440-E92A-DCFB-39C2142D9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210" y="76357"/>
            <a:ext cx="2669544" cy="157461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795CA8-3804-7A0A-7EB2-CEEC2596F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73" y="543832"/>
            <a:ext cx="5684520" cy="1984375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Gabrielle </a:t>
            </a:r>
            <a:r>
              <a:rPr lang="en-US" sz="2000" b="1" u="sng" dirty="0" err="1"/>
              <a:t>Rebillard</a:t>
            </a:r>
            <a:r>
              <a:rPr lang="en-US" sz="2000" b="1" u="sng" dirty="0"/>
              <a:t> – HRPP Director</a:t>
            </a:r>
          </a:p>
          <a:p>
            <a:pPr marL="0" indent="0">
              <a:buNone/>
            </a:pPr>
            <a:r>
              <a:rPr lang="en-US" sz="2000" dirty="0"/>
              <a:t>“</a:t>
            </a:r>
            <a:r>
              <a:rPr lang="en-US" sz="2000" dirty="0">
                <a:effectLst/>
              </a:rPr>
              <a:t>I got pulled into countless meetings about closing the University on a temporary and then semi-permanent basis. This morphed into committees and sub-committees about “ramping down” and “ramping up” research.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050E4F-B18E-B704-74EE-5D2466A5ABC3}"/>
              </a:ext>
            </a:extLst>
          </p:cNvPr>
          <p:cNvSpPr txBox="1"/>
          <p:nvPr/>
        </p:nvSpPr>
        <p:spPr>
          <a:xfrm>
            <a:off x="6876505" y="1848903"/>
            <a:ext cx="3992880" cy="23083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Walter </a:t>
            </a:r>
            <a:r>
              <a:rPr lang="en-US" b="1" u="sng" dirty="0" err="1"/>
              <a:t>Dehority</a:t>
            </a:r>
            <a:endParaRPr lang="en-US" b="1" u="sng" dirty="0"/>
          </a:p>
          <a:p>
            <a:r>
              <a:rPr lang="en-US" sz="1800" kern="0" dirty="0">
                <a:effectLst/>
                <a:latin typeface="ƒˇ19"/>
                <a:ea typeface="Calibri" panose="020F0502020204030204" pitchFamily="34" charset="0"/>
                <a:cs typeface="ƒˇ19"/>
              </a:rPr>
              <a:t>“We wanted to </a:t>
            </a:r>
            <a:r>
              <a:rPr lang="en-US" sz="1800" i="1" kern="0" dirty="0">
                <a:effectLst/>
                <a:latin typeface="ƒˇ19"/>
                <a:ea typeface="Calibri" panose="020F0502020204030204" pitchFamily="34" charset="0"/>
                <a:cs typeface="ƒˇ19"/>
              </a:rPr>
              <a:t>act</a:t>
            </a:r>
            <a:r>
              <a:rPr lang="en-US" sz="1800" kern="0" dirty="0">
                <a:effectLst/>
                <a:latin typeface="ƒˇ19"/>
                <a:ea typeface="Calibri" panose="020F0502020204030204" pitchFamily="34" charset="0"/>
                <a:cs typeface="ƒˇ19"/>
              </a:rPr>
              <a:t>… but did the medical community </a:t>
            </a:r>
            <a:r>
              <a:rPr lang="en-US" sz="1800" i="1" kern="0" dirty="0">
                <a:effectLst/>
                <a:latin typeface="ƒˇ19"/>
                <a:ea typeface="Calibri" panose="020F0502020204030204" pitchFamily="34" charset="0"/>
                <a:cs typeface="ƒˇ19"/>
              </a:rPr>
              <a:t>really</a:t>
            </a:r>
            <a:r>
              <a:rPr lang="en-US" sz="1800" kern="0" dirty="0">
                <a:effectLst/>
                <a:latin typeface="ƒˇ19"/>
                <a:ea typeface="Calibri" panose="020F0502020204030204" pitchFamily="34" charset="0"/>
                <a:cs typeface="ƒˇ19"/>
              </a:rPr>
              <a:t> need 104 national trials of hydroxychloroquine that April (all presumably IRB approved, two from our institution), many of which were single-site, underpowered, or uncontrolled studies?”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E92B0-6491-30C5-BFD4-869D945DA670}"/>
              </a:ext>
            </a:extLst>
          </p:cNvPr>
          <p:cNvSpPr txBox="1"/>
          <p:nvPr/>
        </p:nvSpPr>
        <p:spPr>
          <a:xfrm>
            <a:off x="1176203" y="2907488"/>
            <a:ext cx="4139293" cy="16312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Sara Griffin – IRB Manager</a:t>
            </a:r>
          </a:p>
          <a:p>
            <a:r>
              <a:rPr lang="en-US" sz="2000" dirty="0"/>
              <a:t>Most of the dilemmas I faced while reviewing COVID-related studies was the seemingly endless overlapping of research.”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AFBE4A-D8E9-7BF8-A41B-96D71D2DA2EE}"/>
              </a:ext>
            </a:extLst>
          </p:cNvPr>
          <p:cNvSpPr txBox="1"/>
          <p:nvPr/>
        </p:nvSpPr>
        <p:spPr>
          <a:xfrm>
            <a:off x="3989373" y="4850935"/>
            <a:ext cx="5284100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Hallie </a:t>
            </a:r>
            <a:r>
              <a:rPr lang="en-US" b="1" u="sng" dirty="0" err="1"/>
              <a:t>Kassan</a:t>
            </a:r>
            <a:r>
              <a:rPr lang="en-US" b="1" u="sng" dirty="0"/>
              <a:t> – HSP Director</a:t>
            </a:r>
          </a:p>
          <a:p>
            <a:r>
              <a:rPr lang="en-US" dirty="0"/>
              <a:t>“We needed time rapid turnaround… The struggle was giving IRB members enough time to perform an adequate review.”</a:t>
            </a:r>
          </a:p>
        </p:txBody>
      </p:sp>
    </p:spTree>
    <p:extLst>
      <p:ext uri="{BB962C8B-B14F-4D97-AF65-F5344CB8AC3E}">
        <p14:creationId xmlns:p14="http://schemas.microsoft.com/office/powerpoint/2010/main" val="201421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24C0A-13A6-E374-C37D-005EC488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141" y="431803"/>
            <a:ext cx="4324865" cy="5150069"/>
          </a:xfrm>
          <a:ln w="19050">
            <a:solidFill>
              <a:schemeClr val="accent1"/>
            </a:solidFill>
            <a:prstDash val="solid"/>
          </a:ln>
        </p:spPr>
        <p:txBody>
          <a:bodyPr>
            <a:noAutofit/>
          </a:bodyPr>
          <a:lstStyle/>
          <a:p>
            <a:r>
              <a:rPr lang="en-US" sz="2000" b="1" u="sng" dirty="0">
                <a:latin typeface="+mn-lt"/>
              </a:rPr>
              <a:t>Jennifer </a:t>
            </a:r>
            <a:r>
              <a:rPr lang="en-US" sz="2000" b="1" u="sng" dirty="0" err="1">
                <a:latin typeface="+mn-lt"/>
              </a:rPr>
              <a:t>Randles</a:t>
            </a:r>
            <a:r>
              <a:rPr lang="en-US" sz="2000" b="1" u="sng" dirty="0">
                <a:latin typeface="+mn-lt"/>
              </a:rPr>
              <a:t> - IRB Chair</a:t>
            </a:r>
            <a:br>
              <a:rPr lang="en-US" sz="2000" b="1" u="sng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“The pandemic reinforced deeply entrenched research inequalities… but also presents an opportunity to consider the benefits, risks and trade-offs of virtual data collection.”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“Respect for personhood, beneficence, and justice are collective promises that reflect our core humanity.”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“COIVID … required researchers to reassess the unique physical, psychosocial, emotional, social, and identity risks to human subjects… these risks were and are still largely unknown.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E1251DE-AD03-F0C8-5017-FB9D3945F62A}"/>
              </a:ext>
            </a:extLst>
          </p:cNvPr>
          <p:cNvSpPr txBox="1"/>
          <p:nvPr/>
        </p:nvSpPr>
        <p:spPr>
          <a:xfrm>
            <a:off x="3002312" y="1188945"/>
            <a:ext cx="3280892" cy="286232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Stefanie </a:t>
            </a:r>
            <a:r>
              <a:rPr lang="en-US" sz="2000" b="1" u="sng" dirty="0" err="1"/>
              <a:t>Juell</a:t>
            </a:r>
            <a:endParaRPr lang="en-US" sz="2000" b="1" u="sng" dirty="0"/>
          </a:p>
          <a:p>
            <a:r>
              <a:rPr lang="en-US" sz="2000" dirty="0"/>
              <a:t>“…I could not allow myself  to succumb to the pressure of desperation I had to stick to what I knew…”</a:t>
            </a:r>
          </a:p>
          <a:p>
            <a:endParaRPr lang="en-US" sz="2000" dirty="0"/>
          </a:p>
          <a:p>
            <a:r>
              <a:rPr lang="en-US" sz="2000" dirty="0"/>
              <a:t>“Adhere to principles that have always been a guide for your work.”</a:t>
            </a:r>
          </a:p>
        </p:txBody>
      </p:sp>
      <p:pic>
        <p:nvPicPr>
          <p:cNvPr id="5" name="Picture 4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480C7943-904E-884E-20C9-9B58511D4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94" y="123057"/>
            <a:ext cx="2029105" cy="12740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7C7DA6-88BA-62CE-AA3F-731115108D6A}"/>
              </a:ext>
            </a:extLst>
          </p:cNvPr>
          <p:cNvSpPr txBox="1"/>
          <p:nvPr/>
        </p:nvSpPr>
        <p:spPr>
          <a:xfrm>
            <a:off x="437322" y="4472028"/>
            <a:ext cx="5952463" cy="221599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Gigi McMillan</a:t>
            </a:r>
          </a:p>
          <a:p>
            <a:r>
              <a:rPr lang="en-US" sz="2000" dirty="0">
                <a:effectLst/>
              </a:rPr>
              <a:t>“… this ‘new situation’ does not mean we need ‘new rules.’ The old rules—our existing tradition of ethical research practice—are still valid … The answer is not to invent new strategies, but to wield, with confidence, the tools that have already stood us good stead.”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1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8297829D0C1C4EB3193ACC80C46A36" ma:contentTypeVersion="17" ma:contentTypeDescription="Create a new document." ma:contentTypeScope="" ma:versionID="774d07518b297626b4e7d11c6bccfafa">
  <xsd:schema xmlns:xsd="http://www.w3.org/2001/XMLSchema" xmlns:xs="http://www.w3.org/2001/XMLSchema" xmlns:p="http://schemas.microsoft.com/office/2006/metadata/properties" xmlns:ns2="3ca6847d-3f9c-4349-a6e3-60b55d2074b7" xmlns:ns3="8a0e4d58-e775-4cb3-a47d-aeeefdd6f813" targetNamespace="http://schemas.microsoft.com/office/2006/metadata/properties" ma:root="true" ma:fieldsID="b197114c2479810fbcdbffad32ff5957" ns2:_="" ns3:_="">
    <xsd:import namespace="3ca6847d-3f9c-4349-a6e3-60b55d2074b7"/>
    <xsd:import namespace="8a0e4d58-e775-4cb3-a47d-aeeefdd6f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6847d-3f9c-4349-a6e3-60b55d2074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e4d58-e775-4cb3-a47d-aeeefdd6f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91ca95a-2488-413a-b102-5bd600ddd36b}" ma:internalName="TaxCatchAll" ma:showField="CatchAllData" ma:web="8a0e4d58-e775-4cb3-a47d-aeeefdd6f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a6847d-3f9c-4349-a6e3-60b55d2074b7">
      <Terms xmlns="http://schemas.microsoft.com/office/infopath/2007/PartnerControls"/>
    </lcf76f155ced4ddcb4097134ff3c332f>
    <TaxCatchAll xmlns="8a0e4d58-e775-4cb3-a47d-aeeefdd6f813" xsi:nil="true"/>
  </documentManagement>
</p:properties>
</file>

<file path=customXml/itemProps1.xml><?xml version="1.0" encoding="utf-8"?>
<ds:datastoreItem xmlns:ds="http://schemas.openxmlformats.org/officeDocument/2006/customXml" ds:itemID="{9D1F7A6E-1F15-450C-9620-FA0791B09DA6}"/>
</file>

<file path=customXml/itemProps2.xml><?xml version="1.0" encoding="utf-8"?>
<ds:datastoreItem xmlns:ds="http://schemas.openxmlformats.org/officeDocument/2006/customXml" ds:itemID="{4C6CD9E3-987F-4C69-A24A-758320B7D1D9}"/>
</file>

<file path=customXml/itemProps3.xml><?xml version="1.0" encoding="utf-8"?>
<ds:datastoreItem xmlns:ds="http://schemas.openxmlformats.org/officeDocument/2006/customXml" ds:itemID="{F25A652E-6956-4E6D-85C3-5FB6E2CCF474}"/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665</Words>
  <Application>Microsoft Macintosh PowerPoint</Application>
  <PresentationFormat>Widescreen</PresentationFormat>
  <Paragraphs>73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ƒˇ19</vt:lpstr>
      <vt:lpstr>Office Theme</vt:lpstr>
      <vt:lpstr>Personal Narrative and Research Ethics</vt:lpstr>
      <vt:lpstr>PowerPoint Presentation</vt:lpstr>
      <vt:lpstr>PowerPoint Presentation</vt:lpstr>
      <vt:lpstr>PowerPoint Presentation</vt:lpstr>
      <vt:lpstr>Categories of Health Narratives</vt:lpstr>
      <vt:lpstr>Narrative Inquiry in Bioethics </vt:lpstr>
      <vt:lpstr>Walter Dehority – IRB Chair  “…panicked physicians, patients and media outlets turned to the research community for answers – desperately hoping for cures, vaccines, and preventative measures…”  “… a drowning person will reach for any lifeline thrown their way, whether or not that line is secure.”</vt:lpstr>
      <vt:lpstr>PowerPoint Presentation</vt:lpstr>
      <vt:lpstr>Jennifer Randles - IRB Chair  “The pandemic reinforced deeply entrenched research inequalities… but also presents an opportunity to consider the benefits, risks and trade-offs of virtual data collection.”  “Respect for personhood, beneficence, and justice are collective promises that reflect our core humanity.”  “COIVID … required researchers to reassess the unique physical, psychosocial, emotional, social, and identity risks to human subjects… these risks were and are still largely unknown.</vt:lpstr>
      <vt:lpstr>Narrative Analysis</vt:lpstr>
      <vt:lpstr>PowerPoint Presentation</vt:lpstr>
      <vt:lpstr>We use the cognitive and emotional components of story   to process events and make nuanced plans.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Gianna McMillan</dc:creator>
  <cp:lastModifiedBy>Gianna McMillan</cp:lastModifiedBy>
  <cp:revision>9</cp:revision>
  <dcterms:created xsi:type="dcterms:W3CDTF">2023-09-12T01:47:56Z</dcterms:created>
  <dcterms:modified xsi:type="dcterms:W3CDTF">2023-09-14T15:02:58Z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0x010100878297829D0C1C4EB3193ACC80C46A36</vt:lpwstr>
  </property>
</Properties>
</file>