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notesSlides/notesSlide9.xml" ContentType="application/vnd.openxmlformats-officedocument.presentationml.notesSlide+xml"/>
  <Override PartName="/ppt/slideLayouts/slideLayout1.xml" ContentType="application/vnd.openxmlformats-officedocument.presentationml.slideLayout+xml"/>
  <Override PartName="/ppt/notesSlides/notesSlide8.xml" ContentType="application/vnd.openxmlformats-officedocument.presentationml.notesSlide+xml"/>
  <Override PartName="/ppt/slideLayouts/slideLayout2.xml" ContentType="application/vnd.openxmlformats-officedocument.presentationml.slideLayout+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3.xml" ContentType="application/vnd.openxmlformats-officedocument.presentationml.slideLayout+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3.xml" ContentType="application/vnd.openxmlformats-officedocument.presentationml.notesSlide+xml"/>
  <Override PartName="/ppt/notesSlides/notesSlide1.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olors1.xml" ContentType="application/vnd.ms-office.chartcolorstyle+xml"/>
  <Override PartName="/ppt/theme/theme1.xml" ContentType="application/vnd.openxmlformats-officedocument.theme+xml"/>
  <Override PartName="/ppt/notesMasters/notesMaster1.xml" ContentType="application/vnd.openxmlformats-officedocument.presentationml.notesMaster+xml"/>
  <Override PartName="/ppt/charts/style1.xml" ContentType="application/vnd.ms-office.chart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4"/>
  </p:notesMasterIdLst>
  <p:sldIdLst>
    <p:sldId id="2430" r:id="rId2"/>
    <p:sldId id="316" r:id="rId3"/>
    <p:sldId id="445" r:id="rId4"/>
    <p:sldId id="2428" r:id="rId5"/>
    <p:sldId id="2439" r:id="rId6"/>
    <p:sldId id="2440" r:id="rId7"/>
    <p:sldId id="338" r:id="rId8"/>
    <p:sldId id="2447" r:id="rId9"/>
    <p:sldId id="340" r:id="rId10"/>
    <p:sldId id="2438" r:id="rId11"/>
    <p:sldId id="374" r:id="rId12"/>
    <p:sldId id="300" r:id="rId13"/>
    <p:sldId id="408" r:id="rId14"/>
    <p:sldId id="422" r:id="rId15"/>
    <p:sldId id="570" r:id="rId16"/>
    <p:sldId id="573" r:id="rId17"/>
    <p:sldId id="2437" r:id="rId18"/>
    <p:sldId id="258" r:id="rId19"/>
    <p:sldId id="261" r:id="rId20"/>
    <p:sldId id="262" r:id="rId21"/>
    <p:sldId id="259" r:id="rId22"/>
    <p:sldId id="260" r:id="rId23"/>
    <p:sldId id="265" r:id="rId24"/>
    <p:sldId id="263" r:id="rId25"/>
    <p:sldId id="2435" r:id="rId26"/>
    <p:sldId id="2436" r:id="rId27"/>
    <p:sldId id="2432" r:id="rId28"/>
    <p:sldId id="2433" r:id="rId29"/>
    <p:sldId id="2434" r:id="rId30"/>
    <p:sldId id="2387" r:id="rId31"/>
    <p:sldId id="2388" r:id="rId32"/>
    <p:sldId id="2350" r:id="rId33"/>
    <p:sldId id="2446" r:id="rId34"/>
    <p:sldId id="2419" r:id="rId35"/>
    <p:sldId id="2420" r:id="rId36"/>
    <p:sldId id="2425" r:id="rId37"/>
    <p:sldId id="2424" r:id="rId38"/>
    <p:sldId id="2361" r:id="rId39"/>
    <p:sldId id="2353" r:id="rId40"/>
    <p:sldId id="2401" r:id="rId41"/>
    <p:sldId id="2449" r:id="rId42"/>
    <p:sldId id="2448"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43"/>
    <p:restoredTop sz="91837"/>
  </p:normalViewPr>
  <p:slideViewPr>
    <p:cSldViewPr snapToGrid="0">
      <p:cViewPr varScale="1">
        <p:scale>
          <a:sx n="117" d="100"/>
          <a:sy n="117" d="100"/>
        </p:scale>
        <p:origin x="76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customXml" Target="../customXml/item3.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Allegations</c:v>
                </c:pt>
              </c:strCache>
            </c:strRef>
          </c:tx>
          <c:spPr>
            <a:solidFill>
              <a:schemeClr val="accent1"/>
            </a:solidFill>
            <a:ln>
              <a:noFill/>
            </a:ln>
            <a:effectLst/>
          </c:spPr>
          <c:invertIfNegative val="0"/>
          <c:cat>
            <c:strRef>
              <c:f>Sheet1!$A$2:$A$5</c:f>
              <c:strCache>
                <c:ptCount val="2"/>
                <c:pt idx="0">
                  <c:v>2000-2003</c:v>
                </c:pt>
                <c:pt idx="1">
                  <c:v>2012-2015</c:v>
                </c:pt>
              </c:strCache>
            </c:strRef>
          </c:cat>
          <c:val>
            <c:numRef>
              <c:f>Sheet1!$B$2:$B$5</c:f>
              <c:numCache>
                <c:formatCode>General</c:formatCode>
                <c:ptCount val="4"/>
                <c:pt idx="0">
                  <c:v>487</c:v>
                </c:pt>
                <c:pt idx="1">
                  <c:v>456</c:v>
                </c:pt>
              </c:numCache>
            </c:numRef>
          </c:val>
          <c:extLst>
            <c:ext xmlns:c16="http://schemas.microsoft.com/office/drawing/2014/chart" uri="{C3380CC4-5D6E-409C-BE32-E72D297353CC}">
              <c16:uniqueId val="{00000000-93AC-E248-AE25-C7725DC06CC9}"/>
            </c:ext>
          </c:extLst>
        </c:ser>
        <c:ser>
          <c:idx val="1"/>
          <c:order val="1"/>
          <c:tx>
            <c:strRef>
              <c:f>Sheet1!$C$1</c:f>
              <c:strCache>
                <c:ptCount val="1"/>
                <c:pt idx="0">
                  <c:v>Evaluations</c:v>
                </c:pt>
              </c:strCache>
            </c:strRef>
          </c:tx>
          <c:spPr>
            <a:solidFill>
              <a:schemeClr val="accent2"/>
            </a:solidFill>
            <a:ln>
              <a:noFill/>
            </a:ln>
            <a:effectLst/>
          </c:spPr>
          <c:invertIfNegative val="0"/>
          <c:cat>
            <c:strRef>
              <c:f>Sheet1!$A$2:$A$5</c:f>
              <c:strCache>
                <c:ptCount val="2"/>
                <c:pt idx="0">
                  <c:v>2000-2003</c:v>
                </c:pt>
                <c:pt idx="1">
                  <c:v>2012-2015</c:v>
                </c:pt>
              </c:strCache>
            </c:strRef>
          </c:cat>
          <c:val>
            <c:numRef>
              <c:f>Sheet1!$C$2:$C$5</c:f>
              <c:numCache>
                <c:formatCode>General</c:formatCode>
                <c:ptCount val="4"/>
                <c:pt idx="0">
                  <c:v>195</c:v>
                </c:pt>
                <c:pt idx="1">
                  <c:v>22</c:v>
                </c:pt>
              </c:numCache>
            </c:numRef>
          </c:val>
          <c:extLst>
            <c:ext xmlns:c16="http://schemas.microsoft.com/office/drawing/2014/chart" uri="{C3380CC4-5D6E-409C-BE32-E72D297353CC}">
              <c16:uniqueId val="{00000001-93AC-E248-AE25-C7725DC06CC9}"/>
            </c:ext>
          </c:extLst>
        </c:ser>
        <c:dLbls>
          <c:showLegendKey val="0"/>
          <c:showVal val="0"/>
          <c:showCatName val="0"/>
          <c:showSerName val="0"/>
          <c:showPercent val="0"/>
          <c:showBubbleSize val="0"/>
        </c:dLbls>
        <c:gapWidth val="219"/>
        <c:overlap val="-27"/>
        <c:axId val="1314531600"/>
        <c:axId val="1333900112"/>
      </c:barChart>
      <c:catAx>
        <c:axId val="1314531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33900112"/>
        <c:crosses val="autoZero"/>
        <c:auto val="1"/>
        <c:lblAlgn val="ctr"/>
        <c:lblOffset val="100"/>
        <c:noMultiLvlLbl val="0"/>
      </c:catAx>
      <c:valAx>
        <c:axId val="13339001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145316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0B18D1-5DF2-BE4B-B0BC-CE6C36FDDE48}" type="datetimeFigureOut">
              <a:rPr lang="en-US" smtClean="0"/>
              <a:t>9/15/23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707A6B-76AE-4F4A-9387-9838CB865E6D}" type="slidenum">
              <a:rPr lang="en-US" smtClean="0"/>
              <a:t>‹#›</a:t>
            </a:fld>
            <a:endParaRPr lang="en-US"/>
          </a:p>
        </p:txBody>
      </p:sp>
    </p:spTree>
    <p:extLst>
      <p:ext uri="{BB962C8B-B14F-4D97-AF65-F5344CB8AC3E}">
        <p14:creationId xmlns:p14="http://schemas.microsoft.com/office/powerpoint/2010/main" val="133185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www.nytimes.com/2016/11/06/arts/music/beyonce-political-hillary-clinton-dixie-chicks.html" TargetMode="External"/><Relationship Id="rId13" Type="http://schemas.openxmlformats.org/officeDocument/2006/relationships/hyperlink" Target="http://www.nytimes.com/2016/11/04/opinion/dalai-lama-behind-our-anxiety-the-fear-of-being-unneeded.html" TargetMode="External"/><Relationship Id="rId3" Type="http://schemas.openxmlformats.org/officeDocument/2006/relationships/hyperlink" Target="http://www.nytimes.com/1998/01/01/us/settlement-reached-in-suit-over-radioactive-oatmeal-experiment.html#whats-next" TargetMode="External"/><Relationship Id="rId7" Type="http://schemas.openxmlformats.org/officeDocument/2006/relationships/hyperlink" Target="http://www.nytimes.com/2016/11/06/upshot/clinton-has-solid-lead-in-electoral-college-trumps-winning-map-is-unclear.html" TargetMode="External"/><Relationship Id="rId12" Type="http://schemas.openxmlformats.org/officeDocument/2006/relationships/hyperlink" Target="http://www.nytimes.com/2016/11/06/us/politics/hillary-clinton-rain-moment.html"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www.nytimes.com/2016/11/05/us/politics/presidential-election.html" TargetMode="External"/><Relationship Id="rId11" Type="http://schemas.openxmlformats.org/officeDocument/2006/relationships/hyperlink" Target="http://www.nytimes.com/2016/11/06/opinion/campaign-stops/the-men-feminists-left-behind.html" TargetMode="External"/><Relationship Id="rId5" Type="http://schemas.openxmlformats.org/officeDocument/2006/relationships/hyperlink" Target="http://www.nytimes.com/interactive/2016/upshot/presidential-polls-forecast.html" TargetMode="External"/><Relationship Id="rId10" Type="http://schemas.openxmlformats.org/officeDocument/2006/relationships/hyperlink" Target="http://www.nytimes.com/interactive/2016/us/elections/polls.html" TargetMode="External"/><Relationship Id="rId4" Type="http://schemas.openxmlformats.org/officeDocument/2006/relationships/hyperlink" Target="http://www.nytimes.com/2016/11/06/us/politics/hillary-clinton-donald-trump-campaign.html" TargetMode="External"/><Relationship Id="rId9" Type="http://schemas.openxmlformats.org/officeDocument/2006/relationships/hyperlink" Target="http://www.nytimes.com/2016/11/06/opinion/sunday/why-this-election-terrifies-me.html" TargetMode="External"/><Relationship Id="rId14" Type="http://schemas.openxmlformats.org/officeDocument/2006/relationships/hyperlink" Target="http://www.nytimes.com/trending"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28F6D7-9459-B34C-A496-98318532E367}" type="slidenum">
              <a:rPr lang="en-US" smtClean="0"/>
              <a:t>2</a:t>
            </a:fld>
            <a:endParaRPr lang="en-US"/>
          </a:p>
        </p:txBody>
      </p:sp>
    </p:spTree>
    <p:extLst>
      <p:ext uri="{BB962C8B-B14F-4D97-AF65-F5344CB8AC3E}">
        <p14:creationId xmlns:p14="http://schemas.microsoft.com/office/powerpoint/2010/main" val="1016224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err="1">
                <a:effectLst/>
                <a:latin typeface="Helvetica" pitchFamily="2" charset="0"/>
              </a:rPr>
              <a:t>Fenflur</a:t>
            </a:r>
            <a:endParaRPr lang="en-US" dirty="0">
              <a:effectLst/>
              <a:latin typeface="Helvetica" pitchFamily="2" charset="0"/>
            </a:endParaRPr>
          </a:p>
          <a:p>
            <a:r>
              <a:rPr lang="en-US" i="1" dirty="0">
                <a:effectLst/>
                <a:latin typeface="Helvetica" pitchFamily="2" charset="0"/>
              </a:rPr>
              <a:t>amine increases synaptic serotonin levels</a:t>
            </a:r>
            <a:endParaRPr lang="en-US" dirty="0">
              <a:effectLst/>
              <a:latin typeface="Helvetica" pitchFamily="2" charset="0"/>
            </a:endParaRPr>
          </a:p>
          <a:p>
            <a:r>
              <a:rPr lang="en-US" i="1" dirty="0">
                <a:effectLst/>
                <a:latin typeface="Helvetica" pitchFamily="2" charset="0"/>
              </a:rPr>
              <a:t>by releasing serotonin from nerve </a:t>
            </a:r>
            <a:r>
              <a:rPr lang="en-US" i="1" dirty="0" err="1">
                <a:effectLst/>
                <a:latin typeface="Helvetica" pitchFamily="2" charset="0"/>
              </a:rPr>
              <a:t>termi</a:t>
            </a:r>
            <a:r>
              <a:rPr lang="en-US" i="1" dirty="0">
                <a:effectLst/>
                <a:latin typeface="Helvetica" pitchFamily="2" charset="0"/>
              </a:rPr>
              <a:t>¬</a:t>
            </a:r>
            <a:endParaRPr lang="en-US" dirty="0">
              <a:effectLst/>
              <a:latin typeface="Helvetica" pitchFamily="2" charset="0"/>
            </a:endParaRPr>
          </a:p>
          <a:p>
            <a:r>
              <a:rPr lang="en-US" i="1" dirty="0" err="1">
                <a:effectLst/>
                <a:latin typeface="Helvetica" pitchFamily="2" charset="0"/>
              </a:rPr>
              <a:t>nals</a:t>
            </a:r>
            <a:r>
              <a:rPr lang="en-US" i="1" dirty="0">
                <a:effectLst/>
                <a:latin typeface="Helvetica" pitchFamily="2" charset="0"/>
              </a:rPr>
              <a:t> and inhibiting serotonin reuptake.</a:t>
            </a:r>
            <a:endParaRPr lang="en-US" dirty="0">
              <a:effectLst/>
              <a:latin typeface="Helvetica" pitchFamily="2" charset="0"/>
            </a:endParaRPr>
          </a:p>
          <a:p>
            <a:r>
              <a:rPr lang="en-US" i="1" dirty="0">
                <a:effectLst/>
                <a:latin typeface="Helvetica" pitchFamily="2" charset="0"/>
              </a:rPr>
              <a:t>Increased synaptic serotonin stimulates a</a:t>
            </a:r>
            <a:endParaRPr lang="en-US" dirty="0">
              <a:effectLst/>
              <a:latin typeface="Helvetica" pitchFamily="2" charset="0"/>
            </a:endParaRPr>
          </a:p>
          <a:p>
            <a:r>
              <a:rPr lang="en-US" i="1" dirty="0">
                <a:effectLst/>
                <a:latin typeface="Helvetica" pitchFamily="2" charset="0"/>
              </a:rPr>
              <a:t>rise in the prolactin level, the magnitude</a:t>
            </a:r>
            <a:endParaRPr lang="en-US" dirty="0">
              <a:effectLst/>
              <a:latin typeface="Helvetica" pitchFamily="2" charset="0"/>
            </a:endParaRPr>
          </a:p>
          <a:p>
            <a:r>
              <a:rPr lang="en-US" i="1" dirty="0">
                <a:effectLst/>
                <a:latin typeface="Helvetica" pitchFamily="2" charset="0"/>
              </a:rPr>
              <a:t>of which indexes central serotonergic</a:t>
            </a:r>
            <a:endParaRPr lang="en-US" dirty="0">
              <a:effectLst/>
              <a:latin typeface="Helvetica" pitchFamily="2" charset="0"/>
            </a:endParaRPr>
          </a:p>
          <a:p>
            <a:r>
              <a:rPr lang="en-US" i="1" dirty="0">
                <a:effectLst/>
                <a:latin typeface="Helvetica" pitchFamily="2" charset="0"/>
              </a:rPr>
              <a:t>activity.16</a:t>
            </a:r>
            <a:endParaRPr lang="en-US" dirty="0">
              <a:effectLst/>
              <a:latin typeface="Helvetica" pitchFamily="2" charset="0"/>
            </a:endParaRPr>
          </a:p>
          <a:p>
            <a:endParaRPr lang="en-US" dirty="0"/>
          </a:p>
        </p:txBody>
      </p:sp>
      <p:sp>
        <p:nvSpPr>
          <p:cNvPr id="4" name="Slide Number Placeholder 3"/>
          <p:cNvSpPr>
            <a:spLocks noGrp="1"/>
          </p:cNvSpPr>
          <p:nvPr>
            <p:ph type="sldNum" sz="quarter" idx="5"/>
          </p:nvPr>
        </p:nvSpPr>
        <p:spPr/>
        <p:txBody>
          <a:bodyPr/>
          <a:lstStyle/>
          <a:p>
            <a:fld id="{7D707A6B-76AE-4F4A-9387-9838CB865E6D}" type="slidenum">
              <a:rPr lang="en-US" smtClean="0"/>
              <a:t>18</a:t>
            </a:fld>
            <a:endParaRPr lang="en-US"/>
          </a:p>
        </p:txBody>
      </p:sp>
    </p:spTree>
    <p:extLst>
      <p:ext uri="{BB962C8B-B14F-4D97-AF65-F5344CB8AC3E}">
        <p14:creationId xmlns:p14="http://schemas.microsoft.com/office/powerpoint/2010/main" val="3321496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err="1">
                <a:effectLst/>
                <a:latin typeface="Helvetica" pitchFamily="2" charset="0"/>
              </a:rPr>
              <a:t>Fenflur</a:t>
            </a:r>
            <a:r>
              <a:rPr lang="en-US" i="1" dirty="0">
                <a:effectLst/>
                <a:latin typeface="Helvetica" pitchFamily="2" charset="0"/>
              </a:rPr>
              <a:t>¬</a:t>
            </a:r>
            <a:endParaRPr lang="en-US" dirty="0">
              <a:effectLst/>
              <a:latin typeface="Helvetica" pitchFamily="2" charset="0"/>
            </a:endParaRPr>
          </a:p>
          <a:p>
            <a:r>
              <a:rPr lang="en-US" i="1" dirty="0">
                <a:effectLst/>
                <a:latin typeface="Helvetica" pitchFamily="2" charset="0"/>
              </a:rPr>
              <a:t>amine increases synaptic serotonin levels</a:t>
            </a:r>
            <a:endParaRPr lang="en-US" dirty="0">
              <a:effectLst/>
              <a:latin typeface="Helvetica" pitchFamily="2" charset="0"/>
            </a:endParaRPr>
          </a:p>
          <a:p>
            <a:r>
              <a:rPr lang="en-US" i="1" dirty="0">
                <a:effectLst/>
                <a:latin typeface="Helvetica" pitchFamily="2" charset="0"/>
              </a:rPr>
              <a:t>by releasing serotonin from nerve </a:t>
            </a:r>
            <a:r>
              <a:rPr lang="en-US" i="1" dirty="0" err="1">
                <a:effectLst/>
                <a:latin typeface="Helvetica" pitchFamily="2" charset="0"/>
              </a:rPr>
              <a:t>termi</a:t>
            </a:r>
            <a:r>
              <a:rPr lang="en-US" i="1" dirty="0">
                <a:effectLst/>
                <a:latin typeface="Helvetica" pitchFamily="2" charset="0"/>
              </a:rPr>
              <a:t>¬</a:t>
            </a:r>
            <a:endParaRPr lang="en-US" dirty="0">
              <a:effectLst/>
              <a:latin typeface="Helvetica" pitchFamily="2" charset="0"/>
            </a:endParaRPr>
          </a:p>
          <a:p>
            <a:r>
              <a:rPr lang="en-US" i="1" dirty="0" err="1">
                <a:effectLst/>
                <a:latin typeface="Helvetica" pitchFamily="2" charset="0"/>
              </a:rPr>
              <a:t>nals</a:t>
            </a:r>
            <a:r>
              <a:rPr lang="en-US" i="1" dirty="0">
                <a:effectLst/>
                <a:latin typeface="Helvetica" pitchFamily="2" charset="0"/>
              </a:rPr>
              <a:t> and inhibiting serotonin reuptake.</a:t>
            </a:r>
            <a:endParaRPr lang="en-US" dirty="0">
              <a:effectLst/>
              <a:latin typeface="Helvetica" pitchFamily="2" charset="0"/>
            </a:endParaRPr>
          </a:p>
          <a:p>
            <a:r>
              <a:rPr lang="en-US" i="1" dirty="0">
                <a:effectLst/>
                <a:latin typeface="Helvetica" pitchFamily="2" charset="0"/>
              </a:rPr>
              <a:t>Increased synaptic serotonin stimulates a</a:t>
            </a:r>
            <a:endParaRPr lang="en-US" dirty="0">
              <a:effectLst/>
              <a:latin typeface="Helvetica" pitchFamily="2" charset="0"/>
            </a:endParaRPr>
          </a:p>
          <a:p>
            <a:r>
              <a:rPr lang="en-US" i="1" dirty="0">
                <a:effectLst/>
                <a:latin typeface="Helvetica" pitchFamily="2" charset="0"/>
              </a:rPr>
              <a:t>rise in the prolactin level, the magnitude</a:t>
            </a:r>
            <a:endParaRPr lang="en-US" dirty="0">
              <a:effectLst/>
              <a:latin typeface="Helvetica" pitchFamily="2" charset="0"/>
            </a:endParaRPr>
          </a:p>
          <a:p>
            <a:r>
              <a:rPr lang="en-US" i="1" dirty="0">
                <a:effectLst/>
                <a:latin typeface="Helvetica" pitchFamily="2" charset="0"/>
              </a:rPr>
              <a:t>of which indexes central serotonergic</a:t>
            </a:r>
            <a:endParaRPr lang="en-US" dirty="0">
              <a:effectLst/>
              <a:latin typeface="Helvetica" pitchFamily="2" charset="0"/>
            </a:endParaRPr>
          </a:p>
          <a:p>
            <a:r>
              <a:rPr lang="en-US" i="1" dirty="0">
                <a:effectLst/>
                <a:latin typeface="Helvetica" pitchFamily="2" charset="0"/>
              </a:rPr>
              <a:t>activity.16</a:t>
            </a:r>
            <a:endParaRPr lang="en-US" dirty="0">
              <a:effectLst/>
              <a:latin typeface="Helvetica" pitchFamily="2" charset="0"/>
            </a:endParaRPr>
          </a:p>
          <a:p>
            <a:endParaRPr lang="en-US" dirty="0"/>
          </a:p>
        </p:txBody>
      </p:sp>
      <p:sp>
        <p:nvSpPr>
          <p:cNvPr id="4" name="Slide Number Placeholder 3"/>
          <p:cNvSpPr>
            <a:spLocks noGrp="1"/>
          </p:cNvSpPr>
          <p:nvPr>
            <p:ph type="sldNum" sz="quarter" idx="5"/>
          </p:nvPr>
        </p:nvSpPr>
        <p:spPr/>
        <p:txBody>
          <a:bodyPr/>
          <a:lstStyle/>
          <a:p>
            <a:fld id="{7D707A6B-76AE-4F4A-9387-9838CB865E6D}" type="slidenum">
              <a:rPr lang="en-US" smtClean="0"/>
              <a:t>19</a:t>
            </a:fld>
            <a:endParaRPr lang="en-US"/>
          </a:p>
        </p:txBody>
      </p:sp>
    </p:spTree>
    <p:extLst>
      <p:ext uri="{BB962C8B-B14F-4D97-AF65-F5344CB8AC3E}">
        <p14:creationId xmlns:p14="http://schemas.microsoft.com/office/powerpoint/2010/main" val="1152907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E133234C-1B95-A542-8C31-C37DD0EAD64B}" type="slidenum">
              <a:rPr lang="en-US" smtClean="0"/>
              <a:t>31</a:t>
            </a:fld>
            <a:endParaRPr lang="en-US"/>
          </a:p>
        </p:txBody>
      </p:sp>
    </p:spTree>
    <p:extLst>
      <p:ext uri="{BB962C8B-B14F-4D97-AF65-F5344CB8AC3E}">
        <p14:creationId xmlns:p14="http://schemas.microsoft.com/office/powerpoint/2010/main" val="22360982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E133234C-1B95-A542-8C31-C37DD0EAD64B}" type="slidenum">
              <a:rPr lang="en-US" smtClean="0"/>
              <a:t>39</a:t>
            </a:fld>
            <a:endParaRPr lang="en-US"/>
          </a:p>
        </p:txBody>
      </p:sp>
    </p:spTree>
    <p:extLst>
      <p:ext uri="{BB962C8B-B14F-4D97-AF65-F5344CB8AC3E}">
        <p14:creationId xmlns:p14="http://schemas.microsoft.com/office/powerpoint/2010/main" val="3083345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50000"/>
              </a:spcBef>
              <a:defRPr/>
            </a:pPr>
            <a:r>
              <a:rPr lang="en-US" sz="1200" dirty="0">
                <a:ea typeface="ＭＳ Ｐゴシック" charset="0"/>
              </a:rPr>
              <a:t>Reasonable to Whom?  Notions of what is reasonable have changed over time</a:t>
            </a:r>
          </a:p>
        </p:txBody>
      </p:sp>
    </p:spTree>
    <p:extLst>
      <p:ext uri="{BB962C8B-B14F-4D97-AF65-F5344CB8AC3E}">
        <p14:creationId xmlns:p14="http://schemas.microsoft.com/office/powerpoint/2010/main" val="1104299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too, can we expect independence</a:t>
            </a:r>
          </a:p>
        </p:txBody>
      </p:sp>
      <p:sp>
        <p:nvSpPr>
          <p:cNvPr id="4" name="Slide Number Placeholder 3"/>
          <p:cNvSpPr>
            <a:spLocks noGrp="1"/>
          </p:cNvSpPr>
          <p:nvPr>
            <p:ph type="sldNum" sz="quarter" idx="5"/>
          </p:nvPr>
        </p:nvSpPr>
        <p:spPr/>
        <p:txBody>
          <a:bodyPr/>
          <a:lstStyle/>
          <a:p>
            <a:fld id="{7D707A6B-76AE-4F4A-9387-9838CB865E6D}" type="slidenum">
              <a:rPr lang="en-US" smtClean="0"/>
              <a:t>5</a:t>
            </a:fld>
            <a:endParaRPr lang="en-US"/>
          </a:p>
        </p:txBody>
      </p:sp>
    </p:spTree>
    <p:extLst>
      <p:ext uri="{BB962C8B-B14F-4D97-AF65-F5344CB8AC3E}">
        <p14:creationId xmlns:p14="http://schemas.microsoft.com/office/powerpoint/2010/main" val="3931182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not this alone…..</a:t>
            </a:r>
          </a:p>
        </p:txBody>
      </p:sp>
      <p:sp>
        <p:nvSpPr>
          <p:cNvPr id="4" name="Slide Number Placeholder 3"/>
          <p:cNvSpPr>
            <a:spLocks noGrp="1"/>
          </p:cNvSpPr>
          <p:nvPr>
            <p:ph type="sldNum" sz="quarter" idx="5"/>
          </p:nvPr>
        </p:nvSpPr>
        <p:spPr/>
        <p:txBody>
          <a:bodyPr/>
          <a:lstStyle/>
          <a:p>
            <a:fld id="{7D707A6B-76AE-4F4A-9387-9838CB865E6D}" type="slidenum">
              <a:rPr lang="en-US" smtClean="0"/>
              <a:t>10</a:t>
            </a:fld>
            <a:endParaRPr lang="en-US"/>
          </a:p>
        </p:txBody>
      </p:sp>
    </p:spTree>
    <p:extLst>
      <p:ext uri="{BB962C8B-B14F-4D97-AF65-F5344CB8AC3E}">
        <p14:creationId xmlns:p14="http://schemas.microsoft.com/office/powerpoint/2010/main" val="802067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4B93DB-287D-6142-A70E-BE90A9ADB56F}" type="slidenum">
              <a:rPr lang="en-US" altLang="x-none"/>
              <a:pPr/>
              <a:t>11</a:t>
            </a:fld>
            <a:endParaRPr lang="en-US" altLang="x-none"/>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r>
              <a:rPr lang="en-US" altLang="x-none" dirty="0"/>
              <a:t>One of the reasons that conflict of interest is a difficult topic to discuss is that in general, everyone believes that not not influenced by it—conflict of interest is something that happens to other people.</a:t>
            </a:r>
          </a:p>
          <a:p>
            <a:endParaRPr lang="en-US" altLang="x-none" dirty="0"/>
          </a:p>
          <a:p>
            <a:r>
              <a:rPr lang="en-US" altLang="x-none" dirty="0"/>
              <a:t>A study of residents found that while 61% felt that they were not influenced by the marketing effects of pharmaceutical companies, only 16% felt that was true for their colleagues, and other research shows that in general patients are more concerned than their doctors (the good new was, patients are also more likely to think that other peoples doctors are more likely to be biased by such gifts. 1999 </a:t>
            </a:r>
            <a:r>
              <a:rPr lang="en-US" altLang="x-none" dirty="0" err="1"/>
              <a:t>chren</a:t>
            </a:r>
            <a:endParaRPr lang="en-US" altLang="x-none" dirty="0"/>
          </a:p>
          <a:p>
            <a:endParaRPr lang="en-US" altLang="x-none" dirty="0"/>
          </a:p>
          <a:p>
            <a:endParaRPr lang="en-US" altLang="x-none" dirty="0"/>
          </a:p>
        </p:txBody>
      </p:sp>
    </p:spTree>
    <p:extLst>
      <p:ext uri="{BB962C8B-B14F-4D97-AF65-F5344CB8AC3E}">
        <p14:creationId xmlns:p14="http://schemas.microsoft.com/office/powerpoint/2010/main" val="298510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baseline="0" dirty="0"/>
          </a:p>
          <a:p>
            <a:endParaRPr lang="en-US" sz="14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t>Beecher’s statement that </a:t>
            </a:r>
            <a:r>
              <a:rPr lang="en-US" sz="1400" b="1" baseline="0" dirty="0"/>
              <a:t>no ordinary patients would agree to be subject to the harms inherent in the 22 cases he details was less an indictment of the consent process (which by the way was lacking), but a statement that </a:t>
            </a:r>
            <a:r>
              <a:rPr lang="en-US" sz="1400" baseline="0" dirty="0"/>
              <a:t>no individual would willingly agree to take part in this research </a:t>
            </a:r>
            <a:r>
              <a:rPr lang="en-US" sz="1400" b="1" baseline="0" dirty="0"/>
              <a:t>because the harms were simply unreasonable...the studies </a:t>
            </a:r>
            <a:r>
              <a:rPr lang="en-US" sz="1400" b="1" u="sng" baseline="0" dirty="0"/>
              <a:t>as designed </a:t>
            </a:r>
            <a:r>
              <a:rPr lang="en-US" sz="1400" b="1" baseline="0" dirty="0"/>
              <a:t>were not ethical.</a:t>
            </a:r>
          </a:p>
          <a:p>
            <a:endParaRPr lang="en-US" sz="1400" b="1" baseline="0" dirty="0"/>
          </a:p>
          <a:p>
            <a:endParaRPr lang="en-US" sz="1400" b="1" baseline="0" dirty="0"/>
          </a:p>
        </p:txBody>
      </p:sp>
      <p:sp>
        <p:nvSpPr>
          <p:cNvPr id="4" name="Slide Number Placeholder 3"/>
          <p:cNvSpPr>
            <a:spLocks noGrp="1"/>
          </p:cNvSpPr>
          <p:nvPr>
            <p:ph type="sldNum" sz="quarter" idx="10"/>
          </p:nvPr>
        </p:nvSpPr>
        <p:spPr/>
        <p:txBody>
          <a:bodyPr/>
          <a:lstStyle/>
          <a:p>
            <a:fld id="{D828F6D7-9459-B34C-A496-98318532E367}" type="slidenum">
              <a:rPr lang="en-US" smtClean="0"/>
              <a:t>12</a:t>
            </a:fld>
            <a:endParaRPr lang="en-US"/>
          </a:p>
        </p:txBody>
      </p:sp>
    </p:spTree>
    <p:extLst>
      <p:ext uri="{BB962C8B-B14F-4D97-AF65-F5344CB8AC3E}">
        <p14:creationId xmlns:p14="http://schemas.microsoft.com/office/powerpoint/2010/main" val="1028934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did involving the boys in research align with the </a:t>
            </a:r>
            <a:r>
              <a:rPr lang="en-US" dirty="0" err="1"/>
              <a:t>childrens</a:t>
            </a:r>
            <a:r>
              <a:rPr lang="en-US" dirty="0"/>
              <a:t>’ or their parents’ expectation of the institution’s commitment to them?  </a:t>
            </a:r>
          </a:p>
          <a:p>
            <a:endParaRPr lang="en-US" dirty="0"/>
          </a:p>
          <a:p>
            <a:r>
              <a:rPr lang="en-US" dirty="0"/>
              <a:t>With regard to informing the parents and children, does it matter to you how much radioactivity was administered or how low the perceived risk </a:t>
            </a:r>
            <a:r>
              <a:rPr lang="en-US" dirty="0" err="1"/>
              <a:t>wa</a:t>
            </a:r>
            <a:r>
              <a:rPr lang="en-US" dirty="0"/>
              <a:t>?</a:t>
            </a:r>
          </a:p>
        </p:txBody>
      </p:sp>
      <p:sp>
        <p:nvSpPr>
          <p:cNvPr id="4" name="Slide Number Placeholder 3"/>
          <p:cNvSpPr>
            <a:spLocks noGrp="1"/>
          </p:cNvSpPr>
          <p:nvPr>
            <p:ph type="sldNum" sz="quarter" idx="10"/>
          </p:nvPr>
        </p:nvSpPr>
        <p:spPr/>
        <p:txBody>
          <a:bodyPr/>
          <a:lstStyle/>
          <a:p>
            <a:fld id="{6E08F770-B81E-8745-9A1B-9B398984B633}" type="slidenum">
              <a:rPr lang="en-US" smtClean="0"/>
              <a:t>13</a:t>
            </a:fld>
            <a:endParaRPr lang="en-US"/>
          </a:p>
        </p:txBody>
      </p:sp>
    </p:spTree>
    <p:extLst>
      <p:ext uri="{BB962C8B-B14F-4D97-AF65-F5344CB8AC3E}">
        <p14:creationId xmlns:p14="http://schemas.microsoft.com/office/powerpoint/2010/main" val="266752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 group of former students who ate radioactive oatmeal as unwitting participants in a food experiment will share a $1.85 million settlement from Quaker Oats and the Massachusetts Institute of Technology.</a:t>
            </a:r>
          </a:p>
          <a:p>
            <a:r>
              <a:rPr lang="en-US" sz="1200" b="0" i="0" kern="1200" dirty="0">
                <a:solidFill>
                  <a:schemeClr val="tx1"/>
                </a:solidFill>
                <a:effectLst/>
                <a:latin typeface="+mn-lt"/>
                <a:ea typeface="+mn-ea"/>
                <a:cs typeface="+mn-cs"/>
              </a:rPr>
              <a:t>More than 100 boys at the Fernald School in Waltham, Mass., were fed cereal containing radioactive iron and calcium in the 1940's and 1950's. The diet was part of an experiment to prove that the nutrients in Quaker oatmeal travel throughout the body.</a:t>
            </a:r>
          </a:p>
          <a:p>
            <a:r>
              <a:rPr lang="en-US" sz="1200" b="0" i="0" kern="1200" dirty="0">
                <a:solidFill>
                  <a:schemeClr val="tx1"/>
                </a:solidFill>
                <a:effectLst/>
                <a:latin typeface="+mn-lt"/>
                <a:ea typeface="+mn-ea"/>
                <a:cs typeface="+mn-cs"/>
              </a:rPr>
              <a:t>Quaker and M.I.T. agreed last week to pay to settle the class-action lawsuit, which covers about 30 people. A hearing is scheduled for April 6 to make the settlement final.</a:t>
            </a:r>
          </a:p>
          <a:p>
            <a:r>
              <a:rPr lang="en-US" sz="1200" b="0" i="0" kern="1200" dirty="0">
                <a:solidFill>
                  <a:schemeClr val="tx1"/>
                </a:solidFill>
                <a:effectLst/>
                <a:latin typeface="+mn-lt"/>
                <a:ea typeface="+mn-ea"/>
                <a:cs typeface="+mn-cs"/>
              </a:rPr>
              <a:t>Quaker Oats officials wanted to match the advertising claims of their competitor, Cream of Wheat, which is based on farina, said Alexander Bok, one lawyer for the plaintiffs.</a:t>
            </a:r>
          </a:p>
          <a:p>
            <a:r>
              <a:rPr lang="en-US" sz="1200" b="0" i="0" kern="1200" dirty="0">
                <a:solidFill>
                  <a:schemeClr val="tx1"/>
                </a:solidFill>
                <a:effectLst/>
                <a:latin typeface="+mn-lt"/>
                <a:ea typeface="+mn-ea"/>
                <a:cs typeface="+mn-cs"/>
              </a:rPr>
              <a:t>The boys, many of whom were wards of the state and inaccurately classified as mentally retarded, joined the Fernald Science Club in the late 1940's and early 1950's.</a:t>
            </a:r>
          </a:p>
          <a:p>
            <a:r>
              <a:rPr lang="en-US" sz="1200" b="0" i="0" kern="1200" dirty="0">
                <a:solidFill>
                  <a:schemeClr val="tx1"/>
                </a:solidFill>
                <a:effectLst/>
                <a:latin typeface="+mn-lt"/>
                <a:ea typeface="+mn-ea"/>
                <a:cs typeface="+mn-cs"/>
              </a:rPr>
              <a:t>A $60 million lawsuit was filed in Federal District Court here two years ago asserting that the children were tricked into joining the science club to participate in the experiments. The suit also asserts that some boys were exposed to more radiation than allowed under Federal limits.</a:t>
            </a:r>
          </a:p>
          <a:p>
            <a:r>
              <a:rPr lang="en-US" sz="1200" b="0" i="0" kern="1200" dirty="0">
                <a:solidFill>
                  <a:schemeClr val="tx1"/>
                </a:solidFill>
                <a:effectLst/>
                <a:latin typeface="+mn-lt"/>
                <a:ea typeface="+mn-ea"/>
                <a:cs typeface="+mn-cs"/>
              </a:rPr>
              <a:t>M.I.T. said on Tuesday that the exposure to radiation was about equal to the natural background radiation people were exposed to from the environment every year. The university also noted that a state panel in 1994 determined that the students had suffered no significant health effects from the experiment.</a:t>
            </a:r>
          </a:p>
          <a:p>
            <a:r>
              <a:rPr lang="en-US" sz="1200" b="0" i="0" kern="1200" dirty="0">
                <a:solidFill>
                  <a:schemeClr val="tx1"/>
                </a:solidFill>
                <a:effectLst/>
                <a:latin typeface="+mn-lt"/>
                <a:ea typeface="+mn-ea"/>
                <a:cs typeface="+mn-cs"/>
              </a:rPr>
              <a:t>The panel did say, however, that the students' civil rights had been violated.</a:t>
            </a:r>
          </a:p>
          <a:p>
            <a:r>
              <a:rPr lang="en-US" sz="1200" b="0" i="0" kern="1200" dirty="0">
                <a:solidFill>
                  <a:schemeClr val="tx1"/>
                </a:solidFill>
                <a:effectLst/>
                <a:latin typeface="+mn-lt"/>
                <a:ea typeface="+mn-ea"/>
                <a:cs typeface="+mn-cs"/>
              </a:rPr>
              <a:t>Quaker Oats continues to deny that it played a large role in the experiments. The company donated the cereal and gave a ''small research grant'' to the university, said a Quaker spokesman, Mark </a:t>
            </a:r>
            <a:r>
              <a:rPr lang="en-US" sz="1200" b="0" i="0" kern="1200" dirty="0" err="1">
                <a:solidFill>
                  <a:schemeClr val="tx1"/>
                </a:solidFill>
                <a:effectLst/>
                <a:latin typeface="+mn-lt"/>
                <a:ea typeface="+mn-ea"/>
                <a:cs typeface="+mn-cs"/>
              </a:rPr>
              <a:t>Dollins</a:t>
            </a:r>
            <a:r>
              <a:rPr lang="en-US" sz="1200" b="0" i="0" kern="1200" dirty="0">
                <a:solidFill>
                  <a:schemeClr val="tx1"/>
                </a:solidFill>
                <a:effectLst/>
                <a:latin typeface="+mn-lt"/>
                <a:ea typeface="+mn-ea"/>
                <a:cs typeface="+mn-cs"/>
              </a:rPr>
              <a:t>.</a:t>
            </a:r>
          </a:p>
          <a:p>
            <a:r>
              <a:rPr lang="en-US" sz="1200" u="none" strike="noStrike" kern="1200" dirty="0">
                <a:solidFill>
                  <a:schemeClr val="tx1"/>
                </a:solidFill>
                <a:effectLst/>
                <a:latin typeface="+mn-lt"/>
                <a:ea typeface="+mn-ea"/>
                <a:cs typeface="+mn-cs"/>
                <a:hlinkClick r:id="rId3"/>
              </a:rPr>
              <a:t>Continue reading the main story</a:t>
            </a:r>
            <a:endParaRPr lang="en-US" dirty="0">
              <a:effectLst/>
            </a:endParaRPr>
          </a:p>
          <a:p>
            <a:r>
              <a:rPr lang="en-US" sz="1200" b="1" i="0" kern="1200" cap="all" dirty="0">
                <a:solidFill>
                  <a:schemeClr val="tx1"/>
                </a:solidFill>
                <a:effectLst/>
                <a:latin typeface="+mn-lt"/>
                <a:ea typeface="+mn-ea"/>
                <a:cs typeface="+mn-cs"/>
              </a:rPr>
              <a:t>TRENDING</a:t>
            </a:r>
          </a:p>
          <a:p>
            <a:r>
              <a:rPr lang="en-US" sz="1200" b="0" i="0" u="none" strike="noStrike" kern="1200" dirty="0">
                <a:solidFill>
                  <a:schemeClr val="tx1"/>
                </a:solidFill>
                <a:effectLst/>
                <a:latin typeface="+mn-lt"/>
                <a:ea typeface="+mn-ea"/>
                <a:cs typeface="+mn-cs"/>
                <a:hlinkClick r:id="rId4"/>
              </a:rPr>
              <a:t>Hillary Clinton Appears to Gain Late Momentum on Surge of Latino Voters</a:t>
            </a:r>
          </a:p>
          <a:p>
            <a:r>
              <a:rPr lang="en-US" sz="1200" b="0" i="0" u="none" strike="noStrike" kern="1200" dirty="0">
                <a:solidFill>
                  <a:schemeClr val="tx1"/>
                </a:solidFill>
                <a:effectLst/>
                <a:latin typeface="+mn-lt"/>
                <a:ea typeface="+mn-ea"/>
                <a:cs typeface="+mn-cs"/>
                <a:hlinkClick r:id="rId5"/>
              </a:rPr>
              <a:t>2016 Election Forecast: Who Will Be President?</a:t>
            </a:r>
          </a:p>
          <a:p>
            <a:r>
              <a:rPr lang="en-US" sz="1200" b="0" i="0" u="none" strike="noStrike" kern="1200" dirty="0">
                <a:solidFill>
                  <a:schemeClr val="tx1"/>
                </a:solidFill>
                <a:effectLst/>
                <a:latin typeface="+mn-lt"/>
                <a:ea typeface="+mn-ea"/>
                <a:cs typeface="+mn-cs"/>
                <a:hlinkClick r:id="rId6"/>
              </a:rPr>
              <a:t>Presidential Election: High Early Turnout Among Latino Voters Could Mean Trouble for Donald Trump</a:t>
            </a:r>
          </a:p>
          <a:p>
            <a:r>
              <a:rPr lang="en-US" sz="1200" b="0" i="0" u="none" strike="noStrike" kern="1200" dirty="0">
                <a:solidFill>
                  <a:schemeClr val="tx1"/>
                </a:solidFill>
                <a:effectLst/>
                <a:latin typeface="+mn-lt"/>
                <a:ea typeface="+mn-ea"/>
                <a:cs typeface="+mn-cs"/>
                <a:hlinkClick r:id="rId7"/>
              </a:rPr>
              <a:t>The 2016 Race: Clinton Has Solid Lead in Electoral College; Trump’s Winning Map Is Unclear</a:t>
            </a:r>
          </a:p>
          <a:p>
            <a:r>
              <a:rPr lang="en-US" sz="1200" b="0" i="0" u="none" strike="noStrike" kern="1200" dirty="0">
                <a:solidFill>
                  <a:schemeClr val="tx1"/>
                </a:solidFill>
                <a:effectLst/>
                <a:latin typeface="+mn-lt"/>
                <a:ea typeface="+mn-ea"/>
                <a:cs typeface="+mn-cs"/>
                <a:hlinkClick r:id="rId8"/>
              </a:rPr>
              <a:t>Beyoncé’s True Political Statement This Week? It Wasn’t at a Clinton Rally</a:t>
            </a:r>
          </a:p>
          <a:p>
            <a:r>
              <a:rPr lang="en-US" sz="1200" b="0" i="0" u="none" strike="noStrike" kern="1200" dirty="0">
                <a:solidFill>
                  <a:schemeClr val="tx1"/>
                </a:solidFill>
                <a:effectLst/>
                <a:latin typeface="+mn-lt"/>
                <a:ea typeface="+mn-ea"/>
                <a:cs typeface="+mn-cs"/>
                <a:hlinkClick r:id="rId9"/>
              </a:rPr>
              <a:t>Op-Ed Columnist: Why This Election Terrifies Me</a:t>
            </a:r>
          </a:p>
          <a:p>
            <a:r>
              <a:rPr lang="en-US" sz="1200" b="0" i="0" u="none" strike="noStrike" kern="1200" dirty="0">
                <a:solidFill>
                  <a:schemeClr val="tx1"/>
                </a:solidFill>
                <a:effectLst/>
                <a:latin typeface="+mn-lt"/>
                <a:ea typeface="+mn-ea"/>
                <a:cs typeface="+mn-cs"/>
                <a:hlinkClick r:id="rId10"/>
              </a:rPr>
              <a:t>Latest Election Polls 2016</a:t>
            </a:r>
          </a:p>
          <a:p>
            <a:r>
              <a:rPr lang="en-US" sz="1200" b="0" i="0" u="none" strike="noStrike" kern="1200" dirty="0">
                <a:solidFill>
                  <a:schemeClr val="tx1"/>
                </a:solidFill>
                <a:effectLst/>
                <a:latin typeface="+mn-lt"/>
                <a:ea typeface="+mn-ea"/>
                <a:cs typeface="+mn-cs"/>
                <a:hlinkClick r:id="rId11"/>
              </a:rPr>
              <a:t>Opinion: The Men Feminists Left Behind</a:t>
            </a:r>
          </a:p>
          <a:p>
            <a:r>
              <a:rPr lang="en-US" sz="1200" b="0" i="0" u="none" strike="noStrike" kern="1200" dirty="0">
                <a:solidFill>
                  <a:schemeClr val="tx1"/>
                </a:solidFill>
                <a:effectLst/>
                <a:latin typeface="+mn-lt"/>
                <a:ea typeface="+mn-ea"/>
                <a:cs typeface="+mn-cs"/>
                <a:hlinkClick r:id="rId12"/>
              </a:rPr>
              <a:t>In 1 Unscripted Moment, Hillary Clinton Finds Joy in the Rain</a:t>
            </a:r>
          </a:p>
          <a:p>
            <a:r>
              <a:rPr lang="en-US" sz="1200" b="0" i="0" u="none" strike="noStrike" kern="1200" dirty="0">
                <a:solidFill>
                  <a:schemeClr val="tx1"/>
                </a:solidFill>
                <a:effectLst/>
                <a:latin typeface="+mn-lt"/>
                <a:ea typeface="+mn-ea"/>
                <a:cs typeface="+mn-cs"/>
                <a:hlinkClick r:id="rId13"/>
              </a:rPr>
              <a:t>Op-Ed Contributors: Dalai Lama: Behind Our Anxiety, the Fear of Being Unneeded</a:t>
            </a:r>
          </a:p>
          <a:p>
            <a:r>
              <a:rPr lang="en-US" sz="1200" b="0" i="0" u="none" strike="noStrike" kern="1200" dirty="0">
                <a:solidFill>
                  <a:schemeClr val="tx1"/>
                </a:solidFill>
                <a:effectLst/>
                <a:latin typeface="+mn-lt"/>
                <a:ea typeface="+mn-ea"/>
                <a:cs typeface="+mn-cs"/>
                <a:hlinkClick r:id="rId14"/>
              </a:rPr>
              <a:t>View More Trending Stories »</a:t>
            </a:r>
            <a:endParaRPr lang="en-US" sz="1200" b="0" i="0" kern="1200" dirty="0">
              <a:solidFill>
                <a:schemeClr val="tx1"/>
              </a:solidFill>
              <a:effectLst/>
              <a:latin typeface="+mn-lt"/>
              <a:ea typeface="+mn-ea"/>
              <a:cs typeface="+mn-cs"/>
            </a:endParaRPr>
          </a:p>
          <a:p>
            <a:br>
              <a:rPr lang="en-US" dirty="0"/>
            </a:br>
            <a:endParaRPr lang="en-US" dirty="0"/>
          </a:p>
        </p:txBody>
      </p:sp>
      <p:sp>
        <p:nvSpPr>
          <p:cNvPr id="4" name="Slide Number Placeholder 3"/>
          <p:cNvSpPr>
            <a:spLocks noGrp="1"/>
          </p:cNvSpPr>
          <p:nvPr>
            <p:ph type="sldNum" sz="quarter" idx="10"/>
          </p:nvPr>
        </p:nvSpPr>
        <p:spPr/>
        <p:txBody>
          <a:bodyPr/>
          <a:lstStyle/>
          <a:p>
            <a:fld id="{6E08F770-B81E-8745-9A1B-9B398984B633}" type="slidenum">
              <a:rPr lang="en-US" smtClean="0"/>
              <a:t>14</a:t>
            </a:fld>
            <a:endParaRPr lang="en-US"/>
          </a:p>
        </p:txBody>
      </p:sp>
    </p:spTree>
    <p:extLst>
      <p:ext uri="{BB962C8B-B14F-4D97-AF65-F5344CB8AC3E}">
        <p14:creationId xmlns:p14="http://schemas.microsoft.com/office/powerpoint/2010/main" val="698097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Explotation</a:t>
            </a:r>
            <a:r>
              <a:rPr lang="en-US" dirty="0"/>
              <a:t> of the vulnerable, the captive and the incompetent</a:t>
            </a:r>
          </a:p>
          <a:p>
            <a:r>
              <a:rPr lang="en-US" dirty="0"/>
              <a:t>Exposure of people to unreasonable risk as they were not seen as entitled to the same rights as others.  Tuskegee.  </a:t>
            </a:r>
          </a:p>
        </p:txBody>
      </p:sp>
      <p:sp>
        <p:nvSpPr>
          <p:cNvPr id="4" name="Slide Number Placeholder 3"/>
          <p:cNvSpPr>
            <a:spLocks noGrp="1"/>
          </p:cNvSpPr>
          <p:nvPr>
            <p:ph type="sldNum" sz="quarter" idx="5"/>
          </p:nvPr>
        </p:nvSpPr>
        <p:spPr/>
        <p:txBody>
          <a:bodyPr/>
          <a:lstStyle/>
          <a:p>
            <a:fld id="{7D707A6B-76AE-4F4A-9387-9838CB865E6D}" type="slidenum">
              <a:rPr lang="en-US" smtClean="0"/>
              <a:t>16</a:t>
            </a:fld>
            <a:endParaRPr lang="en-US"/>
          </a:p>
        </p:txBody>
      </p:sp>
    </p:spTree>
    <p:extLst>
      <p:ext uri="{BB962C8B-B14F-4D97-AF65-F5344CB8AC3E}">
        <p14:creationId xmlns:p14="http://schemas.microsoft.com/office/powerpoint/2010/main" val="2299687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9B20A-25AA-5F6D-5651-FA702DD73F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7C2DAE8-8E83-8E69-DA4F-58F16C53F3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D7CA5D-E42D-7EF0-2BE4-E529CA533758}"/>
              </a:ext>
            </a:extLst>
          </p:cNvPr>
          <p:cNvSpPr>
            <a:spLocks noGrp="1"/>
          </p:cNvSpPr>
          <p:nvPr>
            <p:ph type="dt" sz="half" idx="10"/>
          </p:nvPr>
        </p:nvSpPr>
        <p:spPr/>
        <p:txBody>
          <a:bodyPr/>
          <a:lstStyle/>
          <a:p>
            <a:fld id="{734FCF4E-1BA6-BB45-964B-CE2E6F568E54}" type="datetime1">
              <a:rPr lang="en-US" smtClean="0"/>
              <a:t>9/15/23</a:t>
            </a:fld>
            <a:endParaRPr lang="en-US"/>
          </a:p>
        </p:txBody>
      </p:sp>
      <p:sp>
        <p:nvSpPr>
          <p:cNvPr id="5" name="Footer Placeholder 4">
            <a:extLst>
              <a:ext uri="{FF2B5EF4-FFF2-40B4-BE49-F238E27FC236}">
                <a16:creationId xmlns:a16="http://schemas.microsoft.com/office/drawing/2014/main" id="{6EC3B18B-E29A-AF94-1BBC-B44022B43F7B}"/>
              </a:ext>
            </a:extLst>
          </p:cNvPr>
          <p:cNvSpPr>
            <a:spLocks noGrp="1"/>
          </p:cNvSpPr>
          <p:nvPr>
            <p:ph type="ftr" sz="quarter" idx="11"/>
          </p:nvPr>
        </p:nvSpPr>
        <p:spPr/>
        <p:txBody>
          <a:bodyPr/>
          <a:lstStyle/>
          <a:p>
            <a:r>
              <a:rPr lang="en-US"/>
              <a:t>Strauss 2023</a:t>
            </a:r>
          </a:p>
        </p:txBody>
      </p:sp>
      <p:sp>
        <p:nvSpPr>
          <p:cNvPr id="6" name="Slide Number Placeholder 5">
            <a:extLst>
              <a:ext uri="{FF2B5EF4-FFF2-40B4-BE49-F238E27FC236}">
                <a16:creationId xmlns:a16="http://schemas.microsoft.com/office/drawing/2014/main" id="{F82E0748-8EFE-C8F5-79D5-E7971083D76D}"/>
              </a:ext>
            </a:extLst>
          </p:cNvPr>
          <p:cNvSpPr>
            <a:spLocks noGrp="1"/>
          </p:cNvSpPr>
          <p:nvPr>
            <p:ph type="sldNum" sz="quarter" idx="12"/>
          </p:nvPr>
        </p:nvSpPr>
        <p:spPr/>
        <p:txBody>
          <a:bodyPr/>
          <a:lstStyle/>
          <a:p>
            <a:fld id="{62E0C75B-227C-5D45-AEA8-705EB30AE2FB}" type="slidenum">
              <a:rPr lang="en-US" smtClean="0"/>
              <a:t>‹#›</a:t>
            </a:fld>
            <a:endParaRPr lang="en-US"/>
          </a:p>
        </p:txBody>
      </p:sp>
    </p:spTree>
    <p:extLst>
      <p:ext uri="{BB962C8B-B14F-4D97-AF65-F5344CB8AC3E}">
        <p14:creationId xmlns:p14="http://schemas.microsoft.com/office/powerpoint/2010/main" val="4222678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5557D-DD83-CCC7-DB8A-4764F22098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4352F78-8BDA-0F4F-82B1-3C6B1C377D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BE39FA-6297-B1D2-D6D2-9967FC9AF64A}"/>
              </a:ext>
            </a:extLst>
          </p:cNvPr>
          <p:cNvSpPr>
            <a:spLocks noGrp="1"/>
          </p:cNvSpPr>
          <p:nvPr>
            <p:ph type="dt" sz="half" idx="10"/>
          </p:nvPr>
        </p:nvSpPr>
        <p:spPr/>
        <p:txBody>
          <a:bodyPr/>
          <a:lstStyle/>
          <a:p>
            <a:fld id="{248BC765-1373-514B-9DEC-36EC5C435D8D}" type="datetime1">
              <a:rPr lang="en-US" smtClean="0"/>
              <a:t>9/15/23</a:t>
            </a:fld>
            <a:endParaRPr lang="en-US"/>
          </a:p>
        </p:txBody>
      </p:sp>
      <p:sp>
        <p:nvSpPr>
          <p:cNvPr id="5" name="Footer Placeholder 4">
            <a:extLst>
              <a:ext uri="{FF2B5EF4-FFF2-40B4-BE49-F238E27FC236}">
                <a16:creationId xmlns:a16="http://schemas.microsoft.com/office/drawing/2014/main" id="{07518F0E-DC7F-C1C5-C229-F9D594FF1D23}"/>
              </a:ext>
            </a:extLst>
          </p:cNvPr>
          <p:cNvSpPr>
            <a:spLocks noGrp="1"/>
          </p:cNvSpPr>
          <p:nvPr>
            <p:ph type="ftr" sz="quarter" idx="11"/>
          </p:nvPr>
        </p:nvSpPr>
        <p:spPr/>
        <p:txBody>
          <a:bodyPr/>
          <a:lstStyle/>
          <a:p>
            <a:r>
              <a:rPr lang="en-US"/>
              <a:t>Strauss 2023</a:t>
            </a:r>
          </a:p>
        </p:txBody>
      </p:sp>
      <p:sp>
        <p:nvSpPr>
          <p:cNvPr id="6" name="Slide Number Placeholder 5">
            <a:extLst>
              <a:ext uri="{FF2B5EF4-FFF2-40B4-BE49-F238E27FC236}">
                <a16:creationId xmlns:a16="http://schemas.microsoft.com/office/drawing/2014/main" id="{26E4D1EC-D66C-51FC-EE36-E9150BBDE6A8}"/>
              </a:ext>
            </a:extLst>
          </p:cNvPr>
          <p:cNvSpPr>
            <a:spLocks noGrp="1"/>
          </p:cNvSpPr>
          <p:nvPr>
            <p:ph type="sldNum" sz="quarter" idx="12"/>
          </p:nvPr>
        </p:nvSpPr>
        <p:spPr/>
        <p:txBody>
          <a:bodyPr/>
          <a:lstStyle/>
          <a:p>
            <a:fld id="{62E0C75B-227C-5D45-AEA8-705EB30AE2FB}" type="slidenum">
              <a:rPr lang="en-US" smtClean="0"/>
              <a:t>‹#›</a:t>
            </a:fld>
            <a:endParaRPr lang="en-US"/>
          </a:p>
        </p:txBody>
      </p:sp>
    </p:spTree>
    <p:extLst>
      <p:ext uri="{BB962C8B-B14F-4D97-AF65-F5344CB8AC3E}">
        <p14:creationId xmlns:p14="http://schemas.microsoft.com/office/powerpoint/2010/main" val="244984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C8A014-9E0B-1E5D-AB21-5463C3A4A25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08FF2C-A130-0B83-4E94-70D3611633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DA5283-D8B5-8D51-703D-7976415E1E3F}"/>
              </a:ext>
            </a:extLst>
          </p:cNvPr>
          <p:cNvSpPr>
            <a:spLocks noGrp="1"/>
          </p:cNvSpPr>
          <p:nvPr>
            <p:ph type="dt" sz="half" idx="10"/>
          </p:nvPr>
        </p:nvSpPr>
        <p:spPr/>
        <p:txBody>
          <a:bodyPr/>
          <a:lstStyle/>
          <a:p>
            <a:fld id="{E0A603B3-51C9-0342-BC91-E1E406AD3980}" type="datetime1">
              <a:rPr lang="en-US" smtClean="0"/>
              <a:t>9/15/23</a:t>
            </a:fld>
            <a:endParaRPr lang="en-US"/>
          </a:p>
        </p:txBody>
      </p:sp>
      <p:sp>
        <p:nvSpPr>
          <p:cNvPr id="5" name="Footer Placeholder 4">
            <a:extLst>
              <a:ext uri="{FF2B5EF4-FFF2-40B4-BE49-F238E27FC236}">
                <a16:creationId xmlns:a16="http://schemas.microsoft.com/office/drawing/2014/main" id="{50A5A970-968D-B769-4B9E-624BDA214EFE}"/>
              </a:ext>
            </a:extLst>
          </p:cNvPr>
          <p:cNvSpPr>
            <a:spLocks noGrp="1"/>
          </p:cNvSpPr>
          <p:nvPr>
            <p:ph type="ftr" sz="quarter" idx="11"/>
          </p:nvPr>
        </p:nvSpPr>
        <p:spPr/>
        <p:txBody>
          <a:bodyPr/>
          <a:lstStyle/>
          <a:p>
            <a:r>
              <a:rPr lang="en-US"/>
              <a:t>Strauss 2023</a:t>
            </a:r>
          </a:p>
        </p:txBody>
      </p:sp>
      <p:sp>
        <p:nvSpPr>
          <p:cNvPr id="6" name="Slide Number Placeholder 5">
            <a:extLst>
              <a:ext uri="{FF2B5EF4-FFF2-40B4-BE49-F238E27FC236}">
                <a16:creationId xmlns:a16="http://schemas.microsoft.com/office/drawing/2014/main" id="{40C9AB3E-0553-7DFA-D5D0-0DB3094C8AC6}"/>
              </a:ext>
            </a:extLst>
          </p:cNvPr>
          <p:cNvSpPr>
            <a:spLocks noGrp="1"/>
          </p:cNvSpPr>
          <p:nvPr>
            <p:ph type="sldNum" sz="quarter" idx="12"/>
          </p:nvPr>
        </p:nvSpPr>
        <p:spPr/>
        <p:txBody>
          <a:bodyPr/>
          <a:lstStyle/>
          <a:p>
            <a:fld id="{62E0C75B-227C-5D45-AEA8-705EB30AE2FB}" type="slidenum">
              <a:rPr lang="en-US" smtClean="0"/>
              <a:t>‹#›</a:t>
            </a:fld>
            <a:endParaRPr lang="en-US"/>
          </a:p>
        </p:txBody>
      </p:sp>
    </p:spTree>
    <p:extLst>
      <p:ext uri="{BB962C8B-B14F-4D97-AF65-F5344CB8AC3E}">
        <p14:creationId xmlns:p14="http://schemas.microsoft.com/office/powerpoint/2010/main" val="3341504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DE817-1456-8788-DE0B-0CA3502126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A059E8-83AE-FBA0-9F61-E8B8E43910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CAE28B-6A11-D81D-8022-0666FCBF76AD}"/>
              </a:ext>
            </a:extLst>
          </p:cNvPr>
          <p:cNvSpPr>
            <a:spLocks noGrp="1"/>
          </p:cNvSpPr>
          <p:nvPr>
            <p:ph type="dt" sz="half" idx="10"/>
          </p:nvPr>
        </p:nvSpPr>
        <p:spPr/>
        <p:txBody>
          <a:bodyPr/>
          <a:lstStyle/>
          <a:p>
            <a:fld id="{DB2624E5-3107-F840-A3F5-A0E64CDBF0E7}" type="datetime1">
              <a:rPr lang="en-US" smtClean="0"/>
              <a:t>9/15/23</a:t>
            </a:fld>
            <a:endParaRPr lang="en-US"/>
          </a:p>
        </p:txBody>
      </p:sp>
      <p:sp>
        <p:nvSpPr>
          <p:cNvPr id="5" name="Footer Placeholder 4">
            <a:extLst>
              <a:ext uri="{FF2B5EF4-FFF2-40B4-BE49-F238E27FC236}">
                <a16:creationId xmlns:a16="http://schemas.microsoft.com/office/drawing/2014/main" id="{37898FAC-2069-F69D-2D53-9CC4574AD0E5}"/>
              </a:ext>
            </a:extLst>
          </p:cNvPr>
          <p:cNvSpPr>
            <a:spLocks noGrp="1"/>
          </p:cNvSpPr>
          <p:nvPr>
            <p:ph type="ftr" sz="quarter" idx="11"/>
          </p:nvPr>
        </p:nvSpPr>
        <p:spPr/>
        <p:txBody>
          <a:bodyPr/>
          <a:lstStyle/>
          <a:p>
            <a:r>
              <a:rPr lang="en-US"/>
              <a:t>Strauss 2023</a:t>
            </a:r>
          </a:p>
        </p:txBody>
      </p:sp>
      <p:sp>
        <p:nvSpPr>
          <p:cNvPr id="6" name="Slide Number Placeholder 5">
            <a:extLst>
              <a:ext uri="{FF2B5EF4-FFF2-40B4-BE49-F238E27FC236}">
                <a16:creationId xmlns:a16="http://schemas.microsoft.com/office/drawing/2014/main" id="{AF733B8E-5C15-A102-E43D-29D9B0226A8E}"/>
              </a:ext>
            </a:extLst>
          </p:cNvPr>
          <p:cNvSpPr>
            <a:spLocks noGrp="1"/>
          </p:cNvSpPr>
          <p:nvPr>
            <p:ph type="sldNum" sz="quarter" idx="12"/>
          </p:nvPr>
        </p:nvSpPr>
        <p:spPr/>
        <p:txBody>
          <a:bodyPr/>
          <a:lstStyle/>
          <a:p>
            <a:fld id="{62E0C75B-227C-5D45-AEA8-705EB30AE2FB}" type="slidenum">
              <a:rPr lang="en-US" smtClean="0"/>
              <a:t>‹#›</a:t>
            </a:fld>
            <a:endParaRPr lang="en-US"/>
          </a:p>
        </p:txBody>
      </p:sp>
    </p:spTree>
    <p:extLst>
      <p:ext uri="{BB962C8B-B14F-4D97-AF65-F5344CB8AC3E}">
        <p14:creationId xmlns:p14="http://schemas.microsoft.com/office/powerpoint/2010/main" val="2634423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12BDD-ADC7-EE41-AD96-C50FDD5538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A1E16A-0263-352D-7724-0403B9D3C9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1BA5A5-01FF-BE1F-D813-54F9E5A51661}"/>
              </a:ext>
            </a:extLst>
          </p:cNvPr>
          <p:cNvSpPr>
            <a:spLocks noGrp="1"/>
          </p:cNvSpPr>
          <p:nvPr>
            <p:ph type="dt" sz="half" idx="10"/>
          </p:nvPr>
        </p:nvSpPr>
        <p:spPr/>
        <p:txBody>
          <a:bodyPr/>
          <a:lstStyle/>
          <a:p>
            <a:fld id="{D8D569F8-EE90-2840-889D-FD37D25D4D64}" type="datetime1">
              <a:rPr lang="en-US" smtClean="0"/>
              <a:t>9/15/23</a:t>
            </a:fld>
            <a:endParaRPr lang="en-US"/>
          </a:p>
        </p:txBody>
      </p:sp>
      <p:sp>
        <p:nvSpPr>
          <p:cNvPr id="5" name="Footer Placeholder 4">
            <a:extLst>
              <a:ext uri="{FF2B5EF4-FFF2-40B4-BE49-F238E27FC236}">
                <a16:creationId xmlns:a16="http://schemas.microsoft.com/office/drawing/2014/main" id="{5579A619-374C-8056-0115-9A7D21F5A892}"/>
              </a:ext>
            </a:extLst>
          </p:cNvPr>
          <p:cNvSpPr>
            <a:spLocks noGrp="1"/>
          </p:cNvSpPr>
          <p:nvPr>
            <p:ph type="ftr" sz="quarter" idx="11"/>
          </p:nvPr>
        </p:nvSpPr>
        <p:spPr/>
        <p:txBody>
          <a:bodyPr/>
          <a:lstStyle/>
          <a:p>
            <a:r>
              <a:rPr lang="en-US"/>
              <a:t>Strauss 2023</a:t>
            </a:r>
          </a:p>
        </p:txBody>
      </p:sp>
      <p:sp>
        <p:nvSpPr>
          <p:cNvPr id="6" name="Slide Number Placeholder 5">
            <a:extLst>
              <a:ext uri="{FF2B5EF4-FFF2-40B4-BE49-F238E27FC236}">
                <a16:creationId xmlns:a16="http://schemas.microsoft.com/office/drawing/2014/main" id="{743EDB21-E626-5C3E-B46B-DA447AED7802}"/>
              </a:ext>
            </a:extLst>
          </p:cNvPr>
          <p:cNvSpPr>
            <a:spLocks noGrp="1"/>
          </p:cNvSpPr>
          <p:nvPr>
            <p:ph type="sldNum" sz="quarter" idx="12"/>
          </p:nvPr>
        </p:nvSpPr>
        <p:spPr/>
        <p:txBody>
          <a:bodyPr/>
          <a:lstStyle/>
          <a:p>
            <a:fld id="{62E0C75B-227C-5D45-AEA8-705EB30AE2FB}" type="slidenum">
              <a:rPr lang="en-US" smtClean="0"/>
              <a:t>‹#›</a:t>
            </a:fld>
            <a:endParaRPr lang="en-US"/>
          </a:p>
        </p:txBody>
      </p:sp>
    </p:spTree>
    <p:extLst>
      <p:ext uri="{BB962C8B-B14F-4D97-AF65-F5344CB8AC3E}">
        <p14:creationId xmlns:p14="http://schemas.microsoft.com/office/powerpoint/2010/main" val="3267114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DE0C2-4E55-A369-477D-EB81FF24CF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8C1346-1548-B05E-271B-BB1922D0DF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4A39014-1DAF-AE52-C37B-E8F52C4F9C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1AF1D8-DAAF-FC2A-874C-FD65ABAFB81C}"/>
              </a:ext>
            </a:extLst>
          </p:cNvPr>
          <p:cNvSpPr>
            <a:spLocks noGrp="1"/>
          </p:cNvSpPr>
          <p:nvPr>
            <p:ph type="dt" sz="half" idx="10"/>
          </p:nvPr>
        </p:nvSpPr>
        <p:spPr/>
        <p:txBody>
          <a:bodyPr/>
          <a:lstStyle/>
          <a:p>
            <a:fld id="{374CD839-205E-CC42-8BEA-EC32D4A05837}" type="datetime1">
              <a:rPr lang="en-US" smtClean="0"/>
              <a:t>9/15/23</a:t>
            </a:fld>
            <a:endParaRPr lang="en-US"/>
          </a:p>
        </p:txBody>
      </p:sp>
      <p:sp>
        <p:nvSpPr>
          <p:cNvPr id="6" name="Footer Placeholder 5">
            <a:extLst>
              <a:ext uri="{FF2B5EF4-FFF2-40B4-BE49-F238E27FC236}">
                <a16:creationId xmlns:a16="http://schemas.microsoft.com/office/drawing/2014/main" id="{609853C6-A9DD-F3AE-2345-69FE9393CB87}"/>
              </a:ext>
            </a:extLst>
          </p:cNvPr>
          <p:cNvSpPr>
            <a:spLocks noGrp="1"/>
          </p:cNvSpPr>
          <p:nvPr>
            <p:ph type="ftr" sz="quarter" idx="11"/>
          </p:nvPr>
        </p:nvSpPr>
        <p:spPr/>
        <p:txBody>
          <a:bodyPr/>
          <a:lstStyle/>
          <a:p>
            <a:r>
              <a:rPr lang="en-US"/>
              <a:t>Strauss 2023</a:t>
            </a:r>
          </a:p>
        </p:txBody>
      </p:sp>
      <p:sp>
        <p:nvSpPr>
          <p:cNvPr id="7" name="Slide Number Placeholder 6">
            <a:extLst>
              <a:ext uri="{FF2B5EF4-FFF2-40B4-BE49-F238E27FC236}">
                <a16:creationId xmlns:a16="http://schemas.microsoft.com/office/drawing/2014/main" id="{455A6B3C-13C3-89F1-14B5-B94742614B2F}"/>
              </a:ext>
            </a:extLst>
          </p:cNvPr>
          <p:cNvSpPr>
            <a:spLocks noGrp="1"/>
          </p:cNvSpPr>
          <p:nvPr>
            <p:ph type="sldNum" sz="quarter" idx="12"/>
          </p:nvPr>
        </p:nvSpPr>
        <p:spPr/>
        <p:txBody>
          <a:bodyPr/>
          <a:lstStyle/>
          <a:p>
            <a:fld id="{62E0C75B-227C-5D45-AEA8-705EB30AE2FB}" type="slidenum">
              <a:rPr lang="en-US" smtClean="0"/>
              <a:t>‹#›</a:t>
            </a:fld>
            <a:endParaRPr lang="en-US"/>
          </a:p>
        </p:txBody>
      </p:sp>
    </p:spTree>
    <p:extLst>
      <p:ext uri="{BB962C8B-B14F-4D97-AF65-F5344CB8AC3E}">
        <p14:creationId xmlns:p14="http://schemas.microsoft.com/office/powerpoint/2010/main" val="3439989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DE24F-BAE9-6DA9-F016-EEA3009AB2E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954157-BBF6-8405-89CA-0FB6529153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064928-971D-0DC7-1B78-500B96108DE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7A60EA-ADB7-31E6-F1C7-F1E6F38C96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B98CAB4-1F21-9BDF-100A-0DABD8E7A7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8013B8-1AF3-CC32-2779-1781E98755A3}"/>
              </a:ext>
            </a:extLst>
          </p:cNvPr>
          <p:cNvSpPr>
            <a:spLocks noGrp="1"/>
          </p:cNvSpPr>
          <p:nvPr>
            <p:ph type="dt" sz="half" idx="10"/>
          </p:nvPr>
        </p:nvSpPr>
        <p:spPr/>
        <p:txBody>
          <a:bodyPr/>
          <a:lstStyle/>
          <a:p>
            <a:fld id="{2DC1624A-100A-0043-A8F0-BDA4B86A5068}" type="datetime1">
              <a:rPr lang="en-US" smtClean="0"/>
              <a:t>9/15/23</a:t>
            </a:fld>
            <a:endParaRPr lang="en-US"/>
          </a:p>
        </p:txBody>
      </p:sp>
      <p:sp>
        <p:nvSpPr>
          <p:cNvPr id="8" name="Footer Placeholder 7">
            <a:extLst>
              <a:ext uri="{FF2B5EF4-FFF2-40B4-BE49-F238E27FC236}">
                <a16:creationId xmlns:a16="http://schemas.microsoft.com/office/drawing/2014/main" id="{E672C4A3-699B-A702-AB75-4BBA3A5BCC29}"/>
              </a:ext>
            </a:extLst>
          </p:cNvPr>
          <p:cNvSpPr>
            <a:spLocks noGrp="1"/>
          </p:cNvSpPr>
          <p:nvPr>
            <p:ph type="ftr" sz="quarter" idx="11"/>
          </p:nvPr>
        </p:nvSpPr>
        <p:spPr/>
        <p:txBody>
          <a:bodyPr/>
          <a:lstStyle/>
          <a:p>
            <a:r>
              <a:rPr lang="en-US"/>
              <a:t>Strauss 2023</a:t>
            </a:r>
          </a:p>
        </p:txBody>
      </p:sp>
      <p:sp>
        <p:nvSpPr>
          <p:cNvPr id="9" name="Slide Number Placeholder 8">
            <a:extLst>
              <a:ext uri="{FF2B5EF4-FFF2-40B4-BE49-F238E27FC236}">
                <a16:creationId xmlns:a16="http://schemas.microsoft.com/office/drawing/2014/main" id="{88862A55-AC0F-E90E-51D3-346395975485}"/>
              </a:ext>
            </a:extLst>
          </p:cNvPr>
          <p:cNvSpPr>
            <a:spLocks noGrp="1"/>
          </p:cNvSpPr>
          <p:nvPr>
            <p:ph type="sldNum" sz="quarter" idx="12"/>
          </p:nvPr>
        </p:nvSpPr>
        <p:spPr/>
        <p:txBody>
          <a:bodyPr/>
          <a:lstStyle/>
          <a:p>
            <a:fld id="{62E0C75B-227C-5D45-AEA8-705EB30AE2FB}" type="slidenum">
              <a:rPr lang="en-US" smtClean="0"/>
              <a:t>‹#›</a:t>
            </a:fld>
            <a:endParaRPr lang="en-US"/>
          </a:p>
        </p:txBody>
      </p:sp>
    </p:spTree>
    <p:extLst>
      <p:ext uri="{BB962C8B-B14F-4D97-AF65-F5344CB8AC3E}">
        <p14:creationId xmlns:p14="http://schemas.microsoft.com/office/powerpoint/2010/main" val="2616478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97218-1DF7-CE4C-DA61-E22B6FAB243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35AF665-5F69-C6E5-75C6-E0C84692DFFB}"/>
              </a:ext>
            </a:extLst>
          </p:cNvPr>
          <p:cNvSpPr>
            <a:spLocks noGrp="1"/>
          </p:cNvSpPr>
          <p:nvPr>
            <p:ph type="dt" sz="half" idx="10"/>
          </p:nvPr>
        </p:nvSpPr>
        <p:spPr/>
        <p:txBody>
          <a:bodyPr/>
          <a:lstStyle/>
          <a:p>
            <a:fld id="{BEBCF166-0B16-444F-8F20-9DCCCE923DCE}" type="datetime1">
              <a:rPr lang="en-US" smtClean="0"/>
              <a:t>9/15/23</a:t>
            </a:fld>
            <a:endParaRPr lang="en-US"/>
          </a:p>
        </p:txBody>
      </p:sp>
      <p:sp>
        <p:nvSpPr>
          <p:cNvPr id="4" name="Footer Placeholder 3">
            <a:extLst>
              <a:ext uri="{FF2B5EF4-FFF2-40B4-BE49-F238E27FC236}">
                <a16:creationId xmlns:a16="http://schemas.microsoft.com/office/drawing/2014/main" id="{87BC7A9B-2748-B894-EDA7-A41DD31FF6BB}"/>
              </a:ext>
            </a:extLst>
          </p:cNvPr>
          <p:cNvSpPr>
            <a:spLocks noGrp="1"/>
          </p:cNvSpPr>
          <p:nvPr>
            <p:ph type="ftr" sz="quarter" idx="11"/>
          </p:nvPr>
        </p:nvSpPr>
        <p:spPr/>
        <p:txBody>
          <a:bodyPr/>
          <a:lstStyle/>
          <a:p>
            <a:r>
              <a:rPr lang="en-US"/>
              <a:t>Strauss 2023</a:t>
            </a:r>
          </a:p>
        </p:txBody>
      </p:sp>
      <p:sp>
        <p:nvSpPr>
          <p:cNvPr id="5" name="Slide Number Placeholder 4">
            <a:extLst>
              <a:ext uri="{FF2B5EF4-FFF2-40B4-BE49-F238E27FC236}">
                <a16:creationId xmlns:a16="http://schemas.microsoft.com/office/drawing/2014/main" id="{D16676DF-DDC6-083F-5321-2B041A597B77}"/>
              </a:ext>
            </a:extLst>
          </p:cNvPr>
          <p:cNvSpPr>
            <a:spLocks noGrp="1"/>
          </p:cNvSpPr>
          <p:nvPr>
            <p:ph type="sldNum" sz="quarter" idx="12"/>
          </p:nvPr>
        </p:nvSpPr>
        <p:spPr/>
        <p:txBody>
          <a:bodyPr/>
          <a:lstStyle/>
          <a:p>
            <a:fld id="{62E0C75B-227C-5D45-AEA8-705EB30AE2FB}" type="slidenum">
              <a:rPr lang="en-US" smtClean="0"/>
              <a:t>‹#›</a:t>
            </a:fld>
            <a:endParaRPr lang="en-US"/>
          </a:p>
        </p:txBody>
      </p:sp>
    </p:spTree>
    <p:extLst>
      <p:ext uri="{BB962C8B-B14F-4D97-AF65-F5344CB8AC3E}">
        <p14:creationId xmlns:p14="http://schemas.microsoft.com/office/powerpoint/2010/main" val="1395268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B616B9-C548-C92F-64DE-93A7353F052E}"/>
              </a:ext>
            </a:extLst>
          </p:cNvPr>
          <p:cNvSpPr>
            <a:spLocks noGrp="1"/>
          </p:cNvSpPr>
          <p:nvPr>
            <p:ph type="dt" sz="half" idx="10"/>
          </p:nvPr>
        </p:nvSpPr>
        <p:spPr/>
        <p:txBody>
          <a:bodyPr/>
          <a:lstStyle/>
          <a:p>
            <a:fld id="{BEA3B532-3960-014D-AD44-58D8C56695FB}" type="datetime1">
              <a:rPr lang="en-US" smtClean="0"/>
              <a:t>9/15/23</a:t>
            </a:fld>
            <a:endParaRPr lang="en-US"/>
          </a:p>
        </p:txBody>
      </p:sp>
      <p:sp>
        <p:nvSpPr>
          <p:cNvPr id="3" name="Footer Placeholder 2">
            <a:extLst>
              <a:ext uri="{FF2B5EF4-FFF2-40B4-BE49-F238E27FC236}">
                <a16:creationId xmlns:a16="http://schemas.microsoft.com/office/drawing/2014/main" id="{3075F9C9-556E-C1AC-428F-2FEB4AD7FECD}"/>
              </a:ext>
            </a:extLst>
          </p:cNvPr>
          <p:cNvSpPr>
            <a:spLocks noGrp="1"/>
          </p:cNvSpPr>
          <p:nvPr>
            <p:ph type="ftr" sz="quarter" idx="11"/>
          </p:nvPr>
        </p:nvSpPr>
        <p:spPr/>
        <p:txBody>
          <a:bodyPr/>
          <a:lstStyle/>
          <a:p>
            <a:r>
              <a:rPr lang="en-US"/>
              <a:t>Strauss 2023</a:t>
            </a:r>
          </a:p>
        </p:txBody>
      </p:sp>
      <p:sp>
        <p:nvSpPr>
          <p:cNvPr id="4" name="Slide Number Placeholder 3">
            <a:extLst>
              <a:ext uri="{FF2B5EF4-FFF2-40B4-BE49-F238E27FC236}">
                <a16:creationId xmlns:a16="http://schemas.microsoft.com/office/drawing/2014/main" id="{FF2067C9-E2E6-A4FC-B2A7-BC8D84388334}"/>
              </a:ext>
            </a:extLst>
          </p:cNvPr>
          <p:cNvSpPr>
            <a:spLocks noGrp="1"/>
          </p:cNvSpPr>
          <p:nvPr>
            <p:ph type="sldNum" sz="quarter" idx="12"/>
          </p:nvPr>
        </p:nvSpPr>
        <p:spPr/>
        <p:txBody>
          <a:bodyPr/>
          <a:lstStyle/>
          <a:p>
            <a:fld id="{62E0C75B-227C-5D45-AEA8-705EB30AE2FB}" type="slidenum">
              <a:rPr lang="en-US" smtClean="0"/>
              <a:t>‹#›</a:t>
            </a:fld>
            <a:endParaRPr lang="en-US"/>
          </a:p>
        </p:txBody>
      </p:sp>
    </p:spTree>
    <p:extLst>
      <p:ext uri="{BB962C8B-B14F-4D97-AF65-F5344CB8AC3E}">
        <p14:creationId xmlns:p14="http://schemas.microsoft.com/office/powerpoint/2010/main" val="2745397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55304-CB07-7710-78A2-B6E24501D3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05313E-AA67-3F48-E47A-7607792BE5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9E4D95-554B-76A1-C176-21F6B046B5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B0DEEB-D854-87F5-E599-0FCC779684BD}"/>
              </a:ext>
            </a:extLst>
          </p:cNvPr>
          <p:cNvSpPr>
            <a:spLocks noGrp="1"/>
          </p:cNvSpPr>
          <p:nvPr>
            <p:ph type="dt" sz="half" idx="10"/>
          </p:nvPr>
        </p:nvSpPr>
        <p:spPr/>
        <p:txBody>
          <a:bodyPr/>
          <a:lstStyle/>
          <a:p>
            <a:fld id="{36F0467D-C6AF-6645-8476-C2A47B76932F}" type="datetime1">
              <a:rPr lang="en-US" smtClean="0"/>
              <a:t>9/15/23</a:t>
            </a:fld>
            <a:endParaRPr lang="en-US"/>
          </a:p>
        </p:txBody>
      </p:sp>
      <p:sp>
        <p:nvSpPr>
          <p:cNvPr id="6" name="Footer Placeholder 5">
            <a:extLst>
              <a:ext uri="{FF2B5EF4-FFF2-40B4-BE49-F238E27FC236}">
                <a16:creationId xmlns:a16="http://schemas.microsoft.com/office/drawing/2014/main" id="{ADCBB138-BC91-E2F5-335A-7FF13512B594}"/>
              </a:ext>
            </a:extLst>
          </p:cNvPr>
          <p:cNvSpPr>
            <a:spLocks noGrp="1"/>
          </p:cNvSpPr>
          <p:nvPr>
            <p:ph type="ftr" sz="quarter" idx="11"/>
          </p:nvPr>
        </p:nvSpPr>
        <p:spPr/>
        <p:txBody>
          <a:bodyPr/>
          <a:lstStyle/>
          <a:p>
            <a:r>
              <a:rPr lang="en-US"/>
              <a:t>Strauss 2023</a:t>
            </a:r>
          </a:p>
        </p:txBody>
      </p:sp>
      <p:sp>
        <p:nvSpPr>
          <p:cNvPr id="7" name="Slide Number Placeholder 6">
            <a:extLst>
              <a:ext uri="{FF2B5EF4-FFF2-40B4-BE49-F238E27FC236}">
                <a16:creationId xmlns:a16="http://schemas.microsoft.com/office/drawing/2014/main" id="{08D09E66-8480-E3DD-E04E-E6F989D08AEB}"/>
              </a:ext>
            </a:extLst>
          </p:cNvPr>
          <p:cNvSpPr>
            <a:spLocks noGrp="1"/>
          </p:cNvSpPr>
          <p:nvPr>
            <p:ph type="sldNum" sz="quarter" idx="12"/>
          </p:nvPr>
        </p:nvSpPr>
        <p:spPr/>
        <p:txBody>
          <a:bodyPr/>
          <a:lstStyle/>
          <a:p>
            <a:fld id="{62E0C75B-227C-5D45-AEA8-705EB30AE2FB}" type="slidenum">
              <a:rPr lang="en-US" smtClean="0"/>
              <a:t>‹#›</a:t>
            </a:fld>
            <a:endParaRPr lang="en-US"/>
          </a:p>
        </p:txBody>
      </p:sp>
    </p:spTree>
    <p:extLst>
      <p:ext uri="{BB962C8B-B14F-4D97-AF65-F5344CB8AC3E}">
        <p14:creationId xmlns:p14="http://schemas.microsoft.com/office/powerpoint/2010/main" val="3568791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46CA8-79BA-49D6-7D1C-B437BA99EB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83AAFB-6780-15C7-014F-C792E4BA94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11EA8A9-1D98-3486-57C8-B7F3184FEA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2579A1-939F-BAFF-DB87-73B49C6BC28E}"/>
              </a:ext>
            </a:extLst>
          </p:cNvPr>
          <p:cNvSpPr>
            <a:spLocks noGrp="1"/>
          </p:cNvSpPr>
          <p:nvPr>
            <p:ph type="dt" sz="half" idx="10"/>
          </p:nvPr>
        </p:nvSpPr>
        <p:spPr/>
        <p:txBody>
          <a:bodyPr/>
          <a:lstStyle/>
          <a:p>
            <a:fld id="{76111963-CA64-234C-B587-9FFCA416156F}" type="datetime1">
              <a:rPr lang="en-US" smtClean="0"/>
              <a:t>9/15/23</a:t>
            </a:fld>
            <a:endParaRPr lang="en-US"/>
          </a:p>
        </p:txBody>
      </p:sp>
      <p:sp>
        <p:nvSpPr>
          <p:cNvPr id="6" name="Footer Placeholder 5">
            <a:extLst>
              <a:ext uri="{FF2B5EF4-FFF2-40B4-BE49-F238E27FC236}">
                <a16:creationId xmlns:a16="http://schemas.microsoft.com/office/drawing/2014/main" id="{2217494F-3F6F-F04A-17A2-F6A899F319A7}"/>
              </a:ext>
            </a:extLst>
          </p:cNvPr>
          <p:cNvSpPr>
            <a:spLocks noGrp="1"/>
          </p:cNvSpPr>
          <p:nvPr>
            <p:ph type="ftr" sz="quarter" idx="11"/>
          </p:nvPr>
        </p:nvSpPr>
        <p:spPr/>
        <p:txBody>
          <a:bodyPr/>
          <a:lstStyle/>
          <a:p>
            <a:r>
              <a:rPr lang="en-US"/>
              <a:t>Strauss 2023</a:t>
            </a:r>
          </a:p>
        </p:txBody>
      </p:sp>
      <p:sp>
        <p:nvSpPr>
          <p:cNvPr id="7" name="Slide Number Placeholder 6">
            <a:extLst>
              <a:ext uri="{FF2B5EF4-FFF2-40B4-BE49-F238E27FC236}">
                <a16:creationId xmlns:a16="http://schemas.microsoft.com/office/drawing/2014/main" id="{6B5B9474-6073-2F77-01D0-4EF7DDCC16EE}"/>
              </a:ext>
            </a:extLst>
          </p:cNvPr>
          <p:cNvSpPr>
            <a:spLocks noGrp="1"/>
          </p:cNvSpPr>
          <p:nvPr>
            <p:ph type="sldNum" sz="quarter" idx="12"/>
          </p:nvPr>
        </p:nvSpPr>
        <p:spPr/>
        <p:txBody>
          <a:bodyPr/>
          <a:lstStyle/>
          <a:p>
            <a:fld id="{62E0C75B-227C-5D45-AEA8-705EB30AE2FB}" type="slidenum">
              <a:rPr lang="en-US" smtClean="0"/>
              <a:t>‹#›</a:t>
            </a:fld>
            <a:endParaRPr lang="en-US"/>
          </a:p>
        </p:txBody>
      </p:sp>
    </p:spTree>
    <p:extLst>
      <p:ext uri="{BB962C8B-B14F-4D97-AF65-F5344CB8AC3E}">
        <p14:creationId xmlns:p14="http://schemas.microsoft.com/office/powerpoint/2010/main" val="2186636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8B19F2-6493-8A5B-0387-2145340796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13C8AF-8A8C-6957-DB78-35AFF8BED0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A707FA-0169-C552-2853-86E7422111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1084A1-C221-5544-9438-8E2E0512AF05}" type="datetime1">
              <a:rPr lang="en-US" smtClean="0"/>
              <a:t>9/15/23</a:t>
            </a:fld>
            <a:endParaRPr lang="en-US"/>
          </a:p>
        </p:txBody>
      </p:sp>
      <p:sp>
        <p:nvSpPr>
          <p:cNvPr id="5" name="Footer Placeholder 4">
            <a:extLst>
              <a:ext uri="{FF2B5EF4-FFF2-40B4-BE49-F238E27FC236}">
                <a16:creationId xmlns:a16="http://schemas.microsoft.com/office/drawing/2014/main" id="{3C0FEFCC-1A24-0211-8EC6-1C024C4426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Strauss 2023</a:t>
            </a:r>
          </a:p>
        </p:txBody>
      </p:sp>
      <p:sp>
        <p:nvSpPr>
          <p:cNvPr id="6" name="Slide Number Placeholder 5">
            <a:extLst>
              <a:ext uri="{FF2B5EF4-FFF2-40B4-BE49-F238E27FC236}">
                <a16:creationId xmlns:a16="http://schemas.microsoft.com/office/drawing/2014/main" id="{6634C7ED-348E-81C1-A512-2726DD301E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E0C75B-227C-5D45-AEA8-705EB30AE2FB}" type="slidenum">
              <a:rPr lang="en-US" smtClean="0"/>
              <a:t>‹#›</a:t>
            </a:fld>
            <a:endParaRPr lang="en-US"/>
          </a:p>
        </p:txBody>
      </p:sp>
    </p:spTree>
    <p:extLst>
      <p:ext uri="{BB962C8B-B14F-4D97-AF65-F5344CB8AC3E}">
        <p14:creationId xmlns:p14="http://schemas.microsoft.com/office/powerpoint/2010/main" val="2956635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hyperlink" Target="http://www.hhs.gov/ohrp/humansubjects/guidance/#46.408"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hhs.gov/ohrp/sachrp-committee/recommendations/tab-c-the-protection-of-non-subjects-from-research-harm.html#:~:text=SACHRP%20therefore%20asserts%20that%20institutions,within%20their%20purview%20and%20expertise."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s://www.apmresearchlab.org/covid/deaths-by-race"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296D11-A3C9-1058-F9CD-FCED488B17BA}"/>
              </a:ext>
            </a:extLst>
          </p:cNvPr>
          <p:cNvSpPr>
            <a:spLocks noGrp="1"/>
          </p:cNvSpPr>
          <p:nvPr>
            <p:ph type="ctrTitle"/>
          </p:nvPr>
        </p:nvSpPr>
        <p:spPr>
          <a:xfrm>
            <a:off x="791690" y="356616"/>
            <a:ext cx="3790611" cy="3785613"/>
          </a:xfrm>
        </p:spPr>
        <p:txBody>
          <a:bodyPr anchor="b">
            <a:normAutofit/>
          </a:bodyPr>
          <a:lstStyle/>
          <a:p>
            <a:pPr algn="l"/>
            <a:r>
              <a:rPr lang="en-US" sz="5000" dirty="0"/>
              <a:t>Re-examining the IRB’s Role in Protecting Research Subjects</a:t>
            </a:r>
          </a:p>
        </p:txBody>
      </p:sp>
      <p:sp>
        <p:nvSpPr>
          <p:cNvPr id="3" name="Subtitle 2">
            <a:extLst>
              <a:ext uri="{FF2B5EF4-FFF2-40B4-BE49-F238E27FC236}">
                <a16:creationId xmlns:a16="http://schemas.microsoft.com/office/drawing/2014/main" id="{5C5D1C49-9D1B-6328-27BE-0E1075CB9082}"/>
              </a:ext>
            </a:extLst>
          </p:cNvPr>
          <p:cNvSpPr>
            <a:spLocks noGrp="1"/>
          </p:cNvSpPr>
          <p:nvPr>
            <p:ph type="subTitle" idx="1"/>
          </p:nvPr>
        </p:nvSpPr>
        <p:spPr>
          <a:xfrm>
            <a:off x="848288" y="4498847"/>
            <a:ext cx="4551026" cy="2002536"/>
          </a:xfrm>
        </p:spPr>
        <p:txBody>
          <a:bodyPr>
            <a:normAutofit fontScale="77500" lnSpcReduction="20000"/>
          </a:bodyPr>
          <a:lstStyle/>
          <a:p>
            <a:pPr marL="0" indent="0" algn="l">
              <a:buNone/>
            </a:pPr>
            <a:r>
              <a:rPr lang="en-US" b="1" dirty="0"/>
              <a:t>David H. Strauss, M.D.</a:t>
            </a:r>
          </a:p>
          <a:p>
            <a:pPr marL="0" indent="0" algn="l">
              <a:buNone/>
            </a:pPr>
            <a:r>
              <a:rPr lang="en-US" sz="2100" dirty="0"/>
              <a:t>Columbia University &amp; MRCT of BWH and Harvard</a:t>
            </a:r>
          </a:p>
          <a:p>
            <a:pPr marL="0" indent="0" algn="l">
              <a:lnSpc>
                <a:spcPct val="100000"/>
              </a:lnSpc>
              <a:buNone/>
            </a:pPr>
            <a:endParaRPr lang="en-US" sz="2000" dirty="0"/>
          </a:p>
          <a:p>
            <a:pPr marL="0" indent="0" algn="l">
              <a:lnSpc>
                <a:spcPct val="100000"/>
              </a:lnSpc>
              <a:buNone/>
            </a:pPr>
            <a:r>
              <a:rPr lang="en-US" sz="2000" dirty="0"/>
              <a:t>UNMC IRB Conference</a:t>
            </a:r>
          </a:p>
          <a:p>
            <a:pPr marL="0" indent="0" algn="l">
              <a:lnSpc>
                <a:spcPct val="100000"/>
              </a:lnSpc>
              <a:buNone/>
            </a:pPr>
            <a:r>
              <a:rPr lang="en-US" sz="2000" dirty="0"/>
              <a:t>Omaha, Nebraska</a:t>
            </a:r>
          </a:p>
          <a:p>
            <a:pPr algn="l">
              <a:lnSpc>
                <a:spcPct val="100000"/>
              </a:lnSpc>
            </a:pPr>
            <a:r>
              <a:rPr lang="en-US" sz="2000" dirty="0"/>
              <a:t>September 15, 2023</a:t>
            </a:r>
          </a:p>
          <a:p>
            <a:pPr algn="l"/>
            <a:endParaRPr lang="en-US" sz="1300" dirty="0"/>
          </a:p>
        </p:txBody>
      </p:sp>
      <p:sp>
        <p:nvSpPr>
          <p:cNvPr id="14"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ack bear in a grassy area&#10;&#10;Description automatically generated">
            <a:extLst>
              <a:ext uri="{FF2B5EF4-FFF2-40B4-BE49-F238E27FC236}">
                <a16:creationId xmlns:a16="http://schemas.microsoft.com/office/drawing/2014/main" id="{50BB1D47-C563-F28D-F325-784A8EBD9329}"/>
              </a:ext>
            </a:extLst>
          </p:cNvPr>
          <p:cNvPicPr>
            <a:picLocks noChangeAspect="1"/>
          </p:cNvPicPr>
          <p:nvPr/>
        </p:nvPicPr>
        <p:blipFill rotWithShape="1">
          <a:blip r:embed="rId2"/>
          <a:srcRect t="3044" r="-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859859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CE9C6-EE2C-131F-9A7F-F4C260A6A002}"/>
              </a:ext>
            </a:extLst>
          </p:cNvPr>
          <p:cNvSpPr>
            <a:spLocks noGrp="1"/>
          </p:cNvSpPr>
          <p:nvPr>
            <p:ph type="title"/>
          </p:nvPr>
        </p:nvSpPr>
        <p:spPr/>
        <p:txBody>
          <a:bodyPr/>
          <a:lstStyle/>
          <a:p>
            <a:pPr algn="ctr"/>
            <a:r>
              <a:rPr lang="en-US" dirty="0"/>
              <a:t>Self-Serving Bias</a:t>
            </a:r>
          </a:p>
        </p:txBody>
      </p:sp>
      <p:sp>
        <p:nvSpPr>
          <p:cNvPr id="5" name="TextBox 4">
            <a:extLst>
              <a:ext uri="{FF2B5EF4-FFF2-40B4-BE49-F238E27FC236}">
                <a16:creationId xmlns:a16="http://schemas.microsoft.com/office/drawing/2014/main" id="{813FFEB8-306B-E71F-9BB0-ED9EE7E73EED}"/>
              </a:ext>
            </a:extLst>
          </p:cNvPr>
          <p:cNvSpPr txBox="1"/>
          <p:nvPr/>
        </p:nvSpPr>
        <p:spPr>
          <a:xfrm>
            <a:off x="2344710" y="2397948"/>
            <a:ext cx="7533807" cy="2308324"/>
          </a:xfrm>
          <a:prstGeom prst="rect">
            <a:avLst/>
          </a:prstGeom>
          <a:noFill/>
        </p:spPr>
        <p:txBody>
          <a:bodyPr wrap="square">
            <a:spAutoFit/>
          </a:bodyPr>
          <a:lstStyle/>
          <a:p>
            <a:pPr algn="l"/>
            <a:r>
              <a:rPr lang="en-US" sz="5400" b="0" i="0" baseline="-25000" dirty="0">
                <a:effectLst/>
              </a:rPr>
              <a:t>Self-serving </a:t>
            </a:r>
            <a:r>
              <a:rPr lang="en-US" sz="5400" baseline="-25000" dirty="0"/>
              <a:t>b</a:t>
            </a:r>
            <a:r>
              <a:rPr lang="en-US" sz="5400" b="0" i="0" baseline="-25000" dirty="0">
                <a:effectLst/>
              </a:rPr>
              <a:t>ias is the tendency people have to process information in ways that advance their own self-interest or support their pre-existing views.</a:t>
            </a:r>
          </a:p>
        </p:txBody>
      </p:sp>
      <p:sp>
        <p:nvSpPr>
          <p:cNvPr id="3" name="Footer Placeholder 2">
            <a:extLst>
              <a:ext uri="{FF2B5EF4-FFF2-40B4-BE49-F238E27FC236}">
                <a16:creationId xmlns:a16="http://schemas.microsoft.com/office/drawing/2014/main" id="{F2B43250-FBCE-1847-B8A4-B55DB79774DC}"/>
              </a:ext>
            </a:extLst>
          </p:cNvPr>
          <p:cNvSpPr>
            <a:spLocks noGrp="1"/>
          </p:cNvSpPr>
          <p:nvPr>
            <p:ph type="ftr" sz="quarter" idx="11"/>
          </p:nvPr>
        </p:nvSpPr>
        <p:spPr/>
        <p:txBody>
          <a:bodyPr/>
          <a:lstStyle/>
          <a:p>
            <a:r>
              <a:rPr lang="en-US"/>
              <a:t>Strauss 2023</a:t>
            </a:r>
          </a:p>
        </p:txBody>
      </p:sp>
      <p:sp>
        <p:nvSpPr>
          <p:cNvPr id="4" name="Slide Number Placeholder 3">
            <a:extLst>
              <a:ext uri="{FF2B5EF4-FFF2-40B4-BE49-F238E27FC236}">
                <a16:creationId xmlns:a16="http://schemas.microsoft.com/office/drawing/2014/main" id="{AA1D9B3E-7C6C-D196-4715-0091CC056FE3}"/>
              </a:ext>
            </a:extLst>
          </p:cNvPr>
          <p:cNvSpPr>
            <a:spLocks noGrp="1"/>
          </p:cNvSpPr>
          <p:nvPr>
            <p:ph type="sldNum" sz="quarter" idx="12"/>
          </p:nvPr>
        </p:nvSpPr>
        <p:spPr/>
        <p:txBody>
          <a:bodyPr/>
          <a:lstStyle/>
          <a:p>
            <a:fld id="{62E0C75B-227C-5D45-AEA8-705EB30AE2FB}" type="slidenum">
              <a:rPr lang="en-US" smtClean="0"/>
              <a:t>10</a:t>
            </a:fld>
            <a:endParaRPr lang="en-US"/>
          </a:p>
        </p:txBody>
      </p:sp>
    </p:spTree>
    <p:extLst>
      <p:ext uri="{BB962C8B-B14F-4D97-AF65-F5344CB8AC3E}">
        <p14:creationId xmlns:p14="http://schemas.microsoft.com/office/powerpoint/2010/main" val="1773726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1981200" y="304800"/>
            <a:ext cx="7772400" cy="1143000"/>
          </a:xfrm>
        </p:spPr>
        <p:txBody>
          <a:bodyPr/>
          <a:lstStyle/>
          <a:p>
            <a:pPr algn="l"/>
            <a:r>
              <a:rPr lang="en-US" altLang="x-none" sz="3600" dirty="0"/>
              <a:t>“Self-serving bias”</a:t>
            </a:r>
          </a:p>
        </p:txBody>
      </p:sp>
      <p:sp>
        <p:nvSpPr>
          <p:cNvPr id="109571" name="Rectangle 3"/>
          <p:cNvSpPr>
            <a:spLocks noGrp="1" noChangeArrowheads="1"/>
          </p:cNvSpPr>
          <p:nvPr>
            <p:ph type="body" idx="1"/>
          </p:nvPr>
        </p:nvSpPr>
        <p:spPr>
          <a:xfrm>
            <a:off x="2133600" y="1524000"/>
            <a:ext cx="7772400" cy="4114800"/>
          </a:xfrm>
        </p:spPr>
        <p:txBody>
          <a:bodyPr>
            <a:normAutofit/>
          </a:bodyPr>
          <a:lstStyle/>
          <a:p>
            <a:pPr>
              <a:lnSpc>
                <a:spcPct val="90000"/>
              </a:lnSpc>
            </a:pPr>
            <a:r>
              <a:rPr lang="en-US" altLang="x-none" dirty="0">
                <a:latin typeface="+mj-lt"/>
              </a:rPr>
              <a:t>The empirical literature suggests that self-interest distorts the way that we weigh arguments and make decisions.</a:t>
            </a:r>
          </a:p>
          <a:p>
            <a:pPr>
              <a:lnSpc>
                <a:spcPct val="90000"/>
              </a:lnSpc>
            </a:pPr>
            <a:endParaRPr lang="en-US" altLang="x-none" dirty="0">
              <a:latin typeface="+mj-lt"/>
            </a:endParaRPr>
          </a:p>
          <a:p>
            <a:pPr>
              <a:lnSpc>
                <a:spcPct val="90000"/>
              </a:lnSpc>
            </a:pPr>
            <a:r>
              <a:rPr lang="en-US" altLang="x-none" dirty="0">
                <a:latin typeface="+mj-lt"/>
              </a:rPr>
              <a:t>We have trouble seeing ourselves as biased when the bias serves our needs or advances our own perceived interests.</a:t>
            </a:r>
          </a:p>
          <a:p>
            <a:pPr>
              <a:lnSpc>
                <a:spcPct val="90000"/>
              </a:lnSpc>
              <a:buFontTx/>
              <a:buNone/>
            </a:pPr>
            <a:endParaRPr lang="en-US" altLang="x-none" dirty="0">
              <a:latin typeface="+mj-lt"/>
            </a:endParaRPr>
          </a:p>
          <a:p>
            <a:pPr>
              <a:lnSpc>
                <a:spcPct val="90000"/>
              </a:lnSpc>
            </a:pPr>
            <a:r>
              <a:rPr lang="en-US" altLang="x-none" dirty="0">
                <a:latin typeface="+mj-lt"/>
              </a:rPr>
              <a:t>Bias is more easily recognized in others</a:t>
            </a:r>
          </a:p>
        </p:txBody>
      </p:sp>
      <p:sp>
        <p:nvSpPr>
          <p:cNvPr id="109572" name="Text Box 4"/>
          <p:cNvSpPr txBox="1">
            <a:spLocks noChangeArrowheads="1"/>
          </p:cNvSpPr>
          <p:nvPr/>
        </p:nvSpPr>
        <p:spPr bwMode="auto">
          <a:xfrm>
            <a:off x="7696200" y="6019800"/>
            <a:ext cx="2743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x-none"/>
              <a:t>Dana,  JAMA 2003</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9560" y="5996940"/>
            <a:ext cx="1308100" cy="520700"/>
          </a:xfrm>
          <a:prstGeom prst="rect">
            <a:avLst/>
          </a:prstGeom>
        </p:spPr>
      </p:pic>
      <p:sp>
        <p:nvSpPr>
          <p:cNvPr id="2" name="Footer Placeholder 1"/>
          <p:cNvSpPr>
            <a:spLocks noGrp="1"/>
          </p:cNvSpPr>
          <p:nvPr>
            <p:ph type="ftr" sz="quarter" idx="11"/>
          </p:nvPr>
        </p:nvSpPr>
        <p:spPr/>
        <p:txBody>
          <a:bodyPr/>
          <a:lstStyle/>
          <a:p>
            <a:r>
              <a:rPr lang="en-US"/>
              <a:t>Strauss 2023</a:t>
            </a:r>
          </a:p>
        </p:txBody>
      </p:sp>
      <p:sp>
        <p:nvSpPr>
          <p:cNvPr id="3" name="Slide Number Placeholder 2"/>
          <p:cNvSpPr>
            <a:spLocks noGrp="1"/>
          </p:cNvSpPr>
          <p:nvPr>
            <p:ph type="sldNum" sz="quarter" idx="12"/>
          </p:nvPr>
        </p:nvSpPr>
        <p:spPr/>
        <p:txBody>
          <a:bodyPr/>
          <a:lstStyle/>
          <a:p>
            <a:fld id="{28B41B17-6271-3940-8CAE-B1FCB167D13A}" type="slidenum">
              <a:rPr lang="en-US" smtClean="0"/>
              <a:t>11</a:t>
            </a:fld>
            <a:endParaRPr lang="en-US"/>
          </a:p>
        </p:txBody>
      </p:sp>
    </p:spTree>
    <p:extLst>
      <p:ext uri="{BB962C8B-B14F-4D97-AF65-F5344CB8AC3E}">
        <p14:creationId xmlns:p14="http://schemas.microsoft.com/office/powerpoint/2010/main" val="363404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38447" y="1276985"/>
            <a:ext cx="10515600" cy="4351338"/>
          </a:xfrm>
        </p:spPr>
        <p:txBody>
          <a:bodyPr>
            <a:normAutofit lnSpcReduction="10000"/>
          </a:bodyPr>
          <a:lstStyle/>
          <a:p>
            <a:pPr marL="0" indent="0">
              <a:lnSpc>
                <a:spcPct val="140000"/>
              </a:lnSpc>
              <a:buNone/>
            </a:pPr>
            <a:r>
              <a:rPr lang="en-US" sz="3200" baseline="0" dirty="0">
                <a:latin typeface="+mj-lt"/>
              </a:rPr>
              <a:t>“Human experimentation since WWII has created some difficult problems with the increasing employment of patients as experimental subjects when it must have been apparent that they would not have been available </a:t>
            </a:r>
            <a:r>
              <a:rPr lang="en-US" sz="3200" b="1" baseline="0" dirty="0">
                <a:latin typeface="+mj-lt"/>
              </a:rPr>
              <a:t>if they had been truly aware</a:t>
            </a:r>
            <a:r>
              <a:rPr lang="en-US" sz="3200" baseline="0" dirty="0">
                <a:latin typeface="+mj-lt"/>
              </a:rPr>
              <a:t> of the uses that would be made of them.”</a:t>
            </a:r>
          </a:p>
          <a:p>
            <a:pPr marL="0" indent="0">
              <a:buNone/>
            </a:pPr>
            <a:endParaRPr lang="en-US" dirty="0"/>
          </a:p>
          <a:p>
            <a:pPr marL="0" indent="0" algn="r">
              <a:buNone/>
            </a:pPr>
            <a:r>
              <a:rPr lang="en-US" dirty="0">
                <a:latin typeface="+mj-lt"/>
              </a:rPr>
              <a:t>Beecher 1966</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9560" y="5996940"/>
            <a:ext cx="1308100" cy="520700"/>
          </a:xfrm>
          <a:prstGeom prst="rect">
            <a:avLst/>
          </a:prstGeom>
        </p:spPr>
      </p:pic>
      <p:sp>
        <p:nvSpPr>
          <p:cNvPr id="8" name="Footer Placeholder 7"/>
          <p:cNvSpPr>
            <a:spLocks noGrp="1"/>
          </p:cNvSpPr>
          <p:nvPr>
            <p:ph type="ftr" sz="quarter" idx="11"/>
          </p:nvPr>
        </p:nvSpPr>
        <p:spPr/>
        <p:txBody>
          <a:bodyPr/>
          <a:lstStyle/>
          <a:p>
            <a:r>
              <a:rPr lang="en-US"/>
              <a:t>Strauss 2023</a:t>
            </a:r>
          </a:p>
        </p:txBody>
      </p:sp>
      <p:sp>
        <p:nvSpPr>
          <p:cNvPr id="9" name="Slide Number Placeholder 8"/>
          <p:cNvSpPr>
            <a:spLocks noGrp="1"/>
          </p:cNvSpPr>
          <p:nvPr>
            <p:ph type="sldNum" sz="quarter" idx="12"/>
          </p:nvPr>
        </p:nvSpPr>
        <p:spPr/>
        <p:txBody>
          <a:bodyPr/>
          <a:lstStyle/>
          <a:p>
            <a:fld id="{28B41B17-6271-3940-8CAE-B1FCB167D13A}" type="slidenum">
              <a:rPr lang="en-US" smtClean="0"/>
              <a:t>12</a:t>
            </a:fld>
            <a:endParaRPr lang="en-US"/>
          </a:p>
        </p:txBody>
      </p:sp>
    </p:spTree>
    <p:extLst>
      <p:ext uri="{BB962C8B-B14F-4D97-AF65-F5344CB8AC3E}">
        <p14:creationId xmlns:p14="http://schemas.microsoft.com/office/powerpoint/2010/main" val="3694306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734852" y="1102218"/>
            <a:ext cx="8714708" cy="4337457"/>
          </a:xfrm>
          <a:prstGeom prst="rect">
            <a:avLst/>
          </a:prstGeom>
        </p:spPr>
      </p:pic>
      <p:sp>
        <p:nvSpPr>
          <p:cNvPr id="2" name="Footer Placeholder 1"/>
          <p:cNvSpPr>
            <a:spLocks noGrp="1"/>
          </p:cNvSpPr>
          <p:nvPr>
            <p:ph type="ftr" sz="quarter" idx="11"/>
          </p:nvPr>
        </p:nvSpPr>
        <p:spPr>
          <a:xfrm>
            <a:off x="4038600" y="6324600"/>
            <a:ext cx="4145280" cy="396875"/>
          </a:xfrm>
        </p:spPr>
        <p:txBody>
          <a:bodyPr/>
          <a:lstStyle/>
          <a:p>
            <a:r>
              <a:rPr lang="en-US"/>
              <a:t>Strauss 2023</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49560" y="5996940"/>
            <a:ext cx="1308100" cy="520700"/>
          </a:xfrm>
          <a:prstGeom prst="rect">
            <a:avLst/>
          </a:prstGeom>
        </p:spPr>
      </p:pic>
      <p:sp>
        <p:nvSpPr>
          <p:cNvPr id="3" name="TextBox 2">
            <a:extLst>
              <a:ext uri="{FF2B5EF4-FFF2-40B4-BE49-F238E27FC236}">
                <a16:creationId xmlns:a16="http://schemas.microsoft.com/office/drawing/2014/main" id="{E81F3F1B-3E07-20E8-E773-418479188F13}"/>
              </a:ext>
            </a:extLst>
          </p:cNvPr>
          <p:cNvSpPr txBox="1"/>
          <p:nvPr/>
        </p:nvSpPr>
        <p:spPr>
          <a:xfrm>
            <a:off x="3399137" y="2180511"/>
            <a:ext cx="5424206" cy="3816429"/>
          </a:xfrm>
          <a:prstGeom prst="rect">
            <a:avLst/>
          </a:prstGeom>
          <a:solidFill>
            <a:schemeClr val="bg1"/>
          </a:solidFill>
          <a:ln>
            <a:solidFill>
              <a:schemeClr val="tx1"/>
            </a:solidFill>
          </a:ln>
        </p:spPr>
        <p:txBody>
          <a:bodyPr wrap="square" rtlCol="0">
            <a:spAutoFit/>
          </a:bodyPr>
          <a:lstStyle/>
          <a:p>
            <a:r>
              <a:rPr lang="en-US" altLang="x-none" sz="3200" i="1" dirty="0"/>
              <a:t>	….we occasionally need to take some blood samples. The blood samples are taken after one test meal which consists of a special breakfast meal containing a certain amount of calcium.</a:t>
            </a:r>
          </a:p>
          <a:p>
            <a:endParaRPr lang="en-US" dirty="0"/>
          </a:p>
        </p:txBody>
      </p:sp>
      <p:sp>
        <p:nvSpPr>
          <p:cNvPr id="6" name="TextBox 5">
            <a:extLst>
              <a:ext uri="{FF2B5EF4-FFF2-40B4-BE49-F238E27FC236}">
                <a16:creationId xmlns:a16="http://schemas.microsoft.com/office/drawing/2014/main" id="{E97726FB-42A3-FF88-E09B-A64F98E8673D}"/>
              </a:ext>
            </a:extLst>
          </p:cNvPr>
          <p:cNvSpPr txBox="1"/>
          <p:nvPr/>
        </p:nvSpPr>
        <p:spPr>
          <a:xfrm>
            <a:off x="12127043" y="1259174"/>
            <a:ext cx="184731" cy="369332"/>
          </a:xfrm>
          <a:prstGeom prst="rect">
            <a:avLst/>
          </a:prstGeom>
          <a:solidFill>
            <a:schemeClr val="bg1"/>
          </a:solidFill>
        </p:spPr>
        <p:txBody>
          <a:bodyPr wrap="none" rtlCol="0">
            <a:spAutoFit/>
          </a:bodyPr>
          <a:lstStyle/>
          <a:p>
            <a:endParaRPr lang="en-US" dirty="0"/>
          </a:p>
        </p:txBody>
      </p:sp>
      <p:sp>
        <p:nvSpPr>
          <p:cNvPr id="7" name="Slide Number Placeholder 6">
            <a:extLst>
              <a:ext uri="{FF2B5EF4-FFF2-40B4-BE49-F238E27FC236}">
                <a16:creationId xmlns:a16="http://schemas.microsoft.com/office/drawing/2014/main" id="{77B8C7D5-9043-2BA9-29D9-FD4F5C4487EF}"/>
              </a:ext>
            </a:extLst>
          </p:cNvPr>
          <p:cNvSpPr>
            <a:spLocks noGrp="1"/>
          </p:cNvSpPr>
          <p:nvPr>
            <p:ph type="sldNum" sz="quarter" idx="12"/>
          </p:nvPr>
        </p:nvSpPr>
        <p:spPr/>
        <p:txBody>
          <a:bodyPr/>
          <a:lstStyle/>
          <a:p>
            <a:fld id="{62E0C75B-227C-5D45-AEA8-705EB30AE2FB}" type="slidenum">
              <a:rPr lang="en-US" smtClean="0"/>
              <a:t>13</a:t>
            </a:fld>
            <a:endParaRPr lang="en-US"/>
          </a:p>
        </p:txBody>
      </p:sp>
    </p:spTree>
    <p:extLst>
      <p:ext uri="{BB962C8B-B14F-4D97-AF65-F5344CB8AC3E}">
        <p14:creationId xmlns:p14="http://schemas.microsoft.com/office/powerpoint/2010/main" val="622538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47225" y="370221"/>
            <a:ext cx="9529220" cy="6031997"/>
          </a:xfrm>
        </p:spPr>
      </p:pic>
      <p:sp>
        <p:nvSpPr>
          <p:cNvPr id="5" name="Rectangle 4"/>
          <p:cNvSpPr/>
          <p:nvPr/>
        </p:nvSpPr>
        <p:spPr>
          <a:xfrm>
            <a:off x="10485120" y="1112520"/>
            <a:ext cx="491325" cy="2888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r>
              <a:rPr lang="en-US"/>
              <a:t>Strauss 2023</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49560" y="5996940"/>
            <a:ext cx="1308100" cy="520700"/>
          </a:xfrm>
          <a:prstGeom prst="rect">
            <a:avLst/>
          </a:prstGeom>
        </p:spPr>
      </p:pic>
      <p:sp>
        <p:nvSpPr>
          <p:cNvPr id="3" name="TextBox 2"/>
          <p:cNvSpPr txBox="1"/>
          <p:nvPr/>
        </p:nvSpPr>
        <p:spPr>
          <a:xfrm>
            <a:off x="1597600" y="2219046"/>
            <a:ext cx="9228469" cy="1569660"/>
          </a:xfrm>
          <a:prstGeom prst="rect">
            <a:avLst/>
          </a:prstGeom>
          <a:solidFill>
            <a:schemeClr val="bg1"/>
          </a:solidFill>
          <a:ln>
            <a:solidFill>
              <a:schemeClr val="tx1"/>
            </a:solidFill>
          </a:ln>
          <a:effectLst>
            <a:outerShdw blurRad="50800" dist="76200" dir="18900000" algn="bl" rotWithShape="0">
              <a:prstClr val="black">
                <a:alpha val="40000"/>
              </a:prstClr>
            </a:outerShdw>
          </a:effectLst>
        </p:spPr>
        <p:txBody>
          <a:bodyPr wrap="square" rtlCol="0">
            <a:spAutoFit/>
          </a:bodyPr>
          <a:lstStyle/>
          <a:p>
            <a:r>
              <a:rPr lang="en-US" sz="3200" dirty="0"/>
              <a:t>More than 100 boys at the Fernald School in Waltham, Mass., were fed cereal containing radioactive iron and calcium</a:t>
            </a:r>
            <a:r>
              <a:rPr lang="mr-IN" sz="3200" dirty="0"/>
              <a:t>…</a:t>
            </a:r>
            <a:endParaRPr lang="en-US" sz="3200" dirty="0"/>
          </a:p>
        </p:txBody>
      </p:sp>
      <p:sp>
        <p:nvSpPr>
          <p:cNvPr id="2" name="Slide Number Placeholder 1">
            <a:extLst>
              <a:ext uri="{FF2B5EF4-FFF2-40B4-BE49-F238E27FC236}">
                <a16:creationId xmlns:a16="http://schemas.microsoft.com/office/drawing/2014/main" id="{85950373-F019-5A9B-8A75-C6930A232A12}"/>
              </a:ext>
            </a:extLst>
          </p:cNvPr>
          <p:cNvSpPr>
            <a:spLocks noGrp="1"/>
          </p:cNvSpPr>
          <p:nvPr>
            <p:ph type="sldNum" sz="quarter" idx="12"/>
          </p:nvPr>
        </p:nvSpPr>
        <p:spPr/>
        <p:txBody>
          <a:bodyPr/>
          <a:lstStyle/>
          <a:p>
            <a:fld id="{62E0C75B-227C-5D45-AEA8-705EB30AE2FB}" type="slidenum">
              <a:rPr lang="en-US" smtClean="0"/>
              <a:t>14</a:t>
            </a:fld>
            <a:endParaRPr lang="en-US"/>
          </a:p>
        </p:txBody>
      </p:sp>
    </p:spTree>
    <p:extLst>
      <p:ext uri="{BB962C8B-B14F-4D97-AF65-F5344CB8AC3E}">
        <p14:creationId xmlns:p14="http://schemas.microsoft.com/office/powerpoint/2010/main" val="1392225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65CE493-AD7C-4841-B0D5-E7C5BF1D8768}"/>
              </a:ext>
            </a:extLst>
          </p:cNvPr>
          <p:cNvSpPr>
            <a:spLocks noGrp="1"/>
          </p:cNvSpPr>
          <p:nvPr>
            <p:ph type="ftr" sz="quarter" idx="11"/>
          </p:nvPr>
        </p:nvSpPr>
        <p:spPr/>
        <p:txBody>
          <a:bodyPr/>
          <a:lstStyle/>
          <a:p>
            <a:r>
              <a:rPr lang="en-US"/>
              <a:t>Strauss 2023</a:t>
            </a:r>
          </a:p>
        </p:txBody>
      </p:sp>
      <p:pic>
        <p:nvPicPr>
          <p:cNvPr id="4" name="Picture 3">
            <a:extLst>
              <a:ext uri="{FF2B5EF4-FFF2-40B4-BE49-F238E27FC236}">
                <a16:creationId xmlns:a16="http://schemas.microsoft.com/office/drawing/2014/main" id="{64F4C8D1-899B-D842-A05F-3A2691A2336E}"/>
              </a:ext>
            </a:extLst>
          </p:cNvPr>
          <p:cNvPicPr>
            <a:picLocks noChangeAspect="1"/>
          </p:cNvPicPr>
          <p:nvPr/>
        </p:nvPicPr>
        <p:blipFill>
          <a:blip r:embed="rId2"/>
          <a:stretch>
            <a:fillRect/>
          </a:stretch>
        </p:blipFill>
        <p:spPr>
          <a:xfrm>
            <a:off x="0" y="-83759"/>
            <a:ext cx="12192000" cy="6518260"/>
          </a:xfrm>
          <a:prstGeom prst="rect">
            <a:avLst/>
          </a:prstGeom>
        </p:spPr>
      </p:pic>
      <p:pic>
        <p:nvPicPr>
          <p:cNvPr id="6" name="Picture 5">
            <a:extLst>
              <a:ext uri="{FF2B5EF4-FFF2-40B4-BE49-F238E27FC236}">
                <a16:creationId xmlns:a16="http://schemas.microsoft.com/office/drawing/2014/main" id="{D6071E23-A86F-5D44-8956-25C2FB0201CD}"/>
              </a:ext>
            </a:extLst>
          </p:cNvPr>
          <p:cNvPicPr>
            <a:picLocks noChangeAspect="1"/>
          </p:cNvPicPr>
          <p:nvPr/>
        </p:nvPicPr>
        <p:blipFill>
          <a:blip r:embed="rId3"/>
          <a:stretch>
            <a:fillRect/>
          </a:stretch>
        </p:blipFill>
        <p:spPr>
          <a:xfrm>
            <a:off x="5454893" y="3180080"/>
            <a:ext cx="5807467" cy="2266950"/>
          </a:xfrm>
          <a:prstGeom prst="rect">
            <a:avLst/>
          </a:prstGeom>
          <a:ln>
            <a:solidFill>
              <a:schemeClr val="tx1"/>
            </a:solidFill>
          </a:ln>
        </p:spPr>
      </p:pic>
      <p:sp>
        <p:nvSpPr>
          <p:cNvPr id="3" name="Slide Number Placeholder 2">
            <a:extLst>
              <a:ext uri="{FF2B5EF4-FFF2-40B4-BE49-F238E27FC236}">
                <a16:creationId xmlns:a16="http://schemas.microsoft.com/office/drawing/2014/main" id="{0CFCCA54-2144-162C-92C6-A2FFC294A381}"/>
              </a:ext>
            </a:extLst>
          </p:cNvPr>
          <p:cNvSpPr>
            <a:spLocks noGrp="1"/>
          </p:cNvSpPr>
          <p:nvPr>
            <p:ph type="sldNum" sz="quarter" idx="12"/>
          </p:nvPr>
        </p:nvSpPr>
        <p:spPr/>
        <p:txBody>
          <a:bodyPr/>
          <a:lstStyle/>
          <a:p>
            <a:fld id="{62E0C75B-227C-5D45-AEA8-705EB30AE2FB}" type="slidenum">
              <a:rPr lang="en-US" smtClean="0"/>
              <a:t>15</a:t>
            </a:fld>
            <a:endParaRPr lang="en-US"/>
          </a:p>
        </p:txBody>
      </p:sp>
    </p:spTree>
    <p:extLst>
      <p:ext uri="{BB962C8B-B14F-4D97-AF65-F5344CB8AC3E}">
        <p14:creationId xmlns:p14="http://schemas.microsoft.com/office/powerpoint/2010/main" val="2431430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9BB5C-E2CD-C74A-AB72-EBF64A7AD7EB}"/>
              </a:ext>
            </a:extLst>
          </p:cNvPr>
          <p:cNvSpPr>
            <a:spLocks noGrp="1"/>
          </p:cNvSpPr>
          <p:nvPr>
            <p:ph type="title"/>
          </p:nvPr>
        </p:nvSpPr>
        <p:spPr/>
        <p:txBody>
          <a:bodyPr/>
          <a:lstStyle/>
          <a:p>
            <a:pPr algn="ctr"/>
            <a:r>
              <a:rPr lang="en-US" dirty="0"/>
              <a:t>Brooklyn Jewish Chronic Disease Hospital </a:t>
            </a:r>
          </a:p>
        </p:txBody>
      </p:sp>
      <p:sp>
        <p:nvSpPr>
          <p:cNvPr id="3" name="Content Placeholder 2">
            <a:extLst>
              <a:ext uri="{FF2B5EF4-FFF2-40B4-BE49-F238E27FC236}">
                <a16:creationId xmlns:a16="http://schemas.microsoft.com/office/drawing/2014/main" id="{E07FAC0F-4C7F-7B47-B299-CAD7A39D1227}"/>
              </a:ext>
            </a:extLst>
          </p:cNvPr>
          <p:cNvSpPr>
            <a:spLocks noGrp="1"/>
          </p:cNvSpPr>
          <p:nvPr>
            <p:ph idx="1"/>
          </p:nvPr>
        </p:nvSpPr>
        <p:spPr>
          <a:xfrm>
            <a:off x="6509288" y="1875295"/>
            <a:ext cx="4844512" cy="4301668"/>
          </a:xfrm>
        </p:spPr>
        <p:txBody>
          <a:bodyPr>
            <a:normAutofit fontScale="92500"/>
          </a:bodyPr>
          <a:lstStyle/>
          <a:p>
            <a:r>
              <a:rPr lang="en-US" dirty="0"/>
              <a:t>Regents of the University of the State of New York which found him guilty of fraud, deceit, and unprofessional conduct, and in the end he was placed on probation for a year.</a:t>
            </a:r>
          </a:p>
          <a:p>
            <a:endParaRPr lang="en-US" dirty="0"/>
          </a:p>
          <a:p>
            <a:r>
              <a:rPr lang="en-US" dirty="0"/>
              <a:t>Southam was later elected president of the American Association for Cancer Research</a:t>
            </a:r>
          </a:p>
          <a:p>
            <a:endParaRPr lang="en-US" dirty="0"/>
          </a:p>
          <a:p>
            <a:endParaRPr lang="en-US" dirty="0"/>
          </a:p>
        </p:txBody>
      </p:sp>
      <p:sp>
        <p:nvSpPr>
          <p:cNvPr id="4" name="Footer Placeholder 3">
            <a:extLst>
              <a:ext uri="{FF2B5EF4-FFF2-40B4-BE49-F238E27FC236}">
                <a16:creationId xmlns:a16="http://schemas.microsoft.com/office/drawing/2014/main" id="{8F33F0FD-3289-454A-BAFB-57372813DE83}"/>
              </a:ext>
            </a:extLst>
          </p:cNvPr>
          <p:cNvSpPr>
            <a:spLocks noGrp="1"/>
          </p:cNvSpPr>
          <p:nvPr>
            <p:ph type="ftr" sz="quarter" idx="11"/>
          </p:nvPr>
        </p:nvSpPr>
        <p:spPr/>
        <p:txBody>
          <a:bodyPr/>
          <a:lstStyle/>
          <a:p>
            <a:r>
              <a:rPr lang="en-US"/>
              <a:t>Strauss 2023</a:t>
            </a:r>
          </a:p>
        </p:txBody>
      </p:sp>
      <p:pic>
        <p:nvPicPr>
          <p:cNvPr id="5" name="Picture 4">
            <a:extLst>
              <a:ext uri="{FF2B5EF4-FFF2-40B4-BE49-F238E27FC236}">
                <a16:creationId xmlns:a16="http://schemas.microsoft.com/office/drawing/2014/main" id="{83D47E2E-207A-0045-8DC6-40AE0491BEA5}"/>
              </a:ext>
            </a:extLst>
          </p:cNvPr>
          <p:cNvPicPr>
            <a:picLocks noChangeAspect="1"/>
          </p:cNvPicPr>
          <p:nvPr/>
        </p:nvPicPr>
        <p:blipFill>
          <a:blip r:embed="rId3"/>
          <a:stretch>
            <a:fillRect/>
          </a:stretch>
        </p:blipFill>
        <p:spPr>
          <a:xfrm>
            <a:off x="1859796" y="1690688"/>
            <a:ext cx="3905574" cy="4390739"/>
          </a:xfrm>
          <a:prstGeom prst="rect">
            <a:avLst/>
          </a:prstGeom>
        </p:spPr>
      </p:pic>
      <p:sp>
        <p:nvSpPr>
          <p:cNvPr id="6" name="Slide Number Placeholder 5">
            <a:extLst>
              <a:ext uri="{FF2B5EF4-FFF2-40B4-BE49-F238E27FC236}">
                <a16:creationId xmlns:a16="http://schemas.microsoft.com/office/drawing/2014/main" id="{19094AAE-E7C2-7429-1233-E5845AEEEE84}"/>
              </a:ext>
            </a:extLst>
          </p:cNvPr>
          <p:cNvSpPr>
            <a:spLocks noGrp="1"/>
          </p:cNvSpPr>
          <p:nvPr>
            <p:ph type="sldNum" sz="quarter" idx="12"/>
          </p:nvPr>
        </p:nvSpPr>
        <p:spPr/>
        <p:txBody>
          <a:bodyPr/>
          <a:lstStyle/>
          <a:p>
            <a:fld id="{62E0C75B-227C-5D45-AEA8-705EB30AE2FB}" type="slidenum">
              <a:rPr lang="en-US" smtClean="0"/>
              <a:t>16</a:t>
            </a:fld>
            <a:endParaRPr lang="en-US"/>
          </a:p>
        </p:txBody>
      </p:sp>
    </p:spTree>
    <p:extLst>
      <p:ext uri="{BB962C8B-B14F-4D97-AF65-F5344CB8AC3E}">
        <p14:creationId xmlns:p14="http://schemas.microsoft.com/office/powerpoint/2010/main" val="3277613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98812-5502-E966-5B33-D58634739FDB}"/>
              </a:ext>
            </a:extLst>
          </p:cNvPr>
          <p:cNvSpPr>
            <a:spLocks noGrp="1"/>
          </p:cNvSpPr>
          <p:nvPr>
            <p:ph type="ctrTitle"/>
          </p:nvPr>
        </p:nvSpPr>
        <p:spPr>
          <a:xfrm>
            <a:off x="1524000" y="1901851"/>
            <a:ext cx="9144000" cy="2387600"/>
          </a:xfrm>
        </p:spPr>
        <p:txBody>
          <a:bodyPr/>
          <a:lstStyle/>
          <a:p>
            <a:r>
              <a:rPr lang="en-US" dirty="0"/>
              <a:t>WHAT WE DON’T KNOW </a:t>
            </a:r>
            <a:r>
              <a:rPr lang="en-US" i="1" u="sng" dirty="0"/>
              <a:t>CAN</a:t>
            </a:r>
            <a:r>
              <a:rPr lang="en-US" i="1" dirty="0"/>
              <a:t> </a:t>
            </a:r>
            <a:r>
              <a:rPr lang="en-US" dirty="0"/>
              <a:t>HURT US</a:t>
            </a:r>
          </a:p>
        </p:txBody>
      </p:sp>
    </p:spTree>
    <p:extLst>
      <p:ext uri="{BB962C8B-B14F-4D97-AF65-F5344CB8AC3E}">
        <p14:creationId xmlns:p14="http://schemas.microsoft.com/office/powerpoint/2010/main" val="1719126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0FA0D1-94B8-B305-001F-C57DCAD5A057}"/>
              </a:ext>
            </a:extLst>
          </p:cNvPr>
          <p:cNvPicPr>
            <a:picLocks noChangeAspect="1"/>
          </p:cNvPicPr>
          <p:nvPr/>
        </p:nvPicPr>
        <p:blipFill>
          <a:blip r:embed="rId3"/>
          <a:stretch>
            <a:fillRect/>
          </a:stretch>
        </p:blipFill>
        <p:spPr>
          <a:xfrm>
            <a:off x="1192134" y="387979"/>
            <a:ext cx="9807731" cy="3314591"/>
          </a:xfrm>
          <a:prstGeom prst="rect">
            <a:avLst/>
          </a:prstGeom>
        </p:spPr>
      </p:pic>
      <p:pic>
        <p:nvPicPr>
          <p:cNvPr id="5" name="Picture 4">
            <a:extLst>
              <a:ext uri="{FF2B5EF4-FFF2-40B4-BE49-F238E27FC236}">
                <a16:creationId xmlns:a16="http://schemas.microsoft.com/office/drawing/2014/main" id="{1F18D2E6-D9AF-9614-6832-1901366EE58C}"/>
              </a:ext>
            </a:extLst>
          </p:cNvPr>
          <p:cNvPicPr>
            <a:picLocks noChangeAspect="1"/>
          </p:cNvPicPr>
          <p:nvPr/>
        </p:nvPicPr>
        <p:blipFill>
          <a:blip r:embed="rId4"/>
          <a:stretch>
            <a:fillRect/>
          </a:stretch>
        </p:blipFill>
        <p:spPr>
          <a:xfrm>
            <a:off x="2265096" y="3574965"/>
            <a:ext cx="7661807" cy="2600982"/>
          </a:xfrm>
          <a:prstGeom prst="rect">
            <a:avLst/>
          </a:prstGeom>
        </p:spPr>
      </p:pic>
      <p:sp>
        <p:nvSpPr>
          <p:cNvPr id="6" name="Footer Placeholder 5">
            <a:extLst>
              <a:ext uri="{FF2B5EF4-FFF2-40B4-BE49-F238E27FC236}">
                <a16:creationId xmlns:a16="http://schemas.microsoft.com/office/drawing/2014/main" id="{17AD448B-990B-5BF4-559B-051AA4A49554}"/>
              </a:ext>
            </a:extLst>
          </p:cNvPr>
          <p:cNvSpPr>
            <a:spLocks noGrp="1"/>
          </p:cNvSpPr>
          <p:nvPr>
            <p:ph type="ftr" sz="quarter" idx="11"/>
          </p:nvPr>
        </p:nvSpPr>
        <p:spPr/>
        <p:txBody>
          <a:bodyPr/>
          <a:lstStyle/>
          <a:p>
            <a:r>
              <a:rPr lang="en-US"/>
              <a:t>Strauss 2023</a:t>
            </a:r>
          </a:p>
        </p:txBody>
      </p:sp>
      <p:sp>
        <p:nvSpPr>
          <p:cNvPr id="7" name="Slide Number Placeholder 6">
            <a:extLst>
              <a:ext uri="{FF2B5EF4-FFF2-40B4-BE49-F238E27FC236}">
                <a16:creationId xmlns:a16="http://schemas.microsoft.com/office/drawing/2014/main" id="{06CEF388-37C3-839A-E2CB-EA87A5C3B5EC}"/>
              </a:ext>
            </a:extLst>
          </p:cNvPr>
          <p:cNvSpPr>
            <a:spLocks noGrp="1"/>
          </p:cNvSpPr>
          <p:nvPr>
            <p:ph type="sldNum" sz="quarter" idx="12"/>
          </p:nvPr>
        </p:nvSpPr>
        <p:spPr/>
        <p:txBody>
          <a:bodyPr/>
          <a:lstStyle/>
          <a:p>
            <a:fld id="{62E0C75B-227C-5D45-AEA8-705EB30AE2FB}" type="slidenum">
              <a:rPr lang="en-US" smtClean="0"/>
              <a:t>18</a:t>
            </a:fld>
            <a:endParaRPr lang="en-US"/>
          </a:p>
        </p:txBody>
      </p:sp>
    </p:spTree>
    <p:extLst>
      <p:ext uri="{BB962C8B-B14F-4D97-AF65-F5344CB8AC3E}">
        <p14:creationId xmlns:p14="http://schemas.microsoft.com/office/powerpoint/2010/main" val="151659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59D0A-3BA3-58AC-5E0C-139FAAAB7B1E}"/>
              </a:ext>
            </a:extLst>
          </p:cNvPr>
          <p:cNvSpPr>
            <a:spLocks noGrp="1"/>
          </p:cNvSpPr>
          <p:nvPr>
            <p:ph type="title"/>
          </p:nvPr>
        </p:nvSpPr>
        <p:spPr>
          <a:xfrm>
            <a:off x="838200" y="128483"/>
            <a:ext cx="10515600" cy="1325563"/>
          </a:xfrm>
        </p:spPr>
        <p:txBody>
          <a:bodyPr/>
          <a:lstStyle/>
          <a:p>
            <a:pPr algn="ctr"/>
            <a:r>
              <a:rPr lang="en-US" dirty="0"/>
              <a:t>The “fenfluramine study”</a:t>
            </a:r>
          </a:p>
        </p:txBody>
      </p:sp>
      <p:sp>
        <p:nvSpPr>
          <p:cNvPr id="3" name="Content Placeholder 2">
            <a:extLst>
              <a:ext uri="{FF2B5EF4-FFF2-40B4-BE49-F238E27FC236}">
                <a16:creationId xmlns:a16="http://schemas.microsoft.com/office/drawing/2014/main" id="{7742716D-708A-DCAA-6A84-723449EA1B16}"/>
              </a:ext>
            </a:extLst>
          </p:cNvPr>
          <p:cNvSpPr>
            <a:spLocks noGrp="1"/>
          </p:cNvSpPr>
          <p:nvPr>
            <p:ph idx="1"/>
          </p:nvPr>
        </p:nvSpPr>
        <p:spPr>
          <a:xfrm>
            <a:off x="838200" y="1454045"/>
            <a:ext cx="10515600" cy="4991725"/>
          </a:xfrm>
        </p:spPr>
        <p:txBody>
          <a:bodyPr>
            <a:normAutofit fontScale="92500"/>
          </a:bodyPr>
          <a:lstStyle/>
          <a:p>
            <a:r>
              <a:rPr lang="en-US" dirty="0"/>
              <a:t>Background: evidence of relationships between serotonin levels, aggressive behavior, and childhood </a:t>
            </a:r>
            <a:r>
              <a:rPr lang="en-US" dirty="0" err="1"/>
              <a:t>hx</a:t>
            </a:r>
            <a:r>
              <a:rPr lang="en-US" dirty="0"/>
              <a:t> of socially-adverse rearing conditions.</a:t>
            </a:r>
          </a:p>
          <a:p>
            <a:endParaRPr lang="en-US" dirty="0"/>
          </a:p>
          <a:p>
            <a:r>
              <a:rPr lang="en-US" dirty="0"/>
              <a:t>Subjects: From a population of 126 boys (~8-10 </a:t>
            </a:r>
            <a:r>
              <a:rPr lang="en-US" dirty="0" err="1"/>
              <a:t>yo</a:t>
            </a:r>
            <a:r>
              <a:rPr lang="en-US" dirty="0"/>
              <a:t>) who took part in a study assessing rearing environment and behavior, each with older “delinquent” brothers, 34 were recruited for the fenfluramine challenge study.  44% of the boys were African American, 56% were Latino.</a:t>
            </a:r>
          </a:p>
          <a:p>
            <a:endParaRPr lang="en-US" dirty="0"/>
          </a:p>
          <a:p>
            <a:r>
              <a:rPr lang="en-US" dirty="0"/>
              <a:t>Methods: Following an overnight fast, an intravenous catheter was placed for hourly blood sampling,  a single oral dose of fenfluramine was given, and fenfluramine, norfenfluramine, and prolactin levels were quantified. </a:t>
            </a:r>
          </a:p>
          <a:p>
            <a:endParaRPr lang="en-US" dirty="0"/>
          </a:p>
          <a:p>
            <a:endParaRPr lang="en-US" dirty="0"/>
          </a:p>
        </p:txBody>
      </p:sp>
      <p:sp>
        <p:nvSpPr>
          <p:cNvPr id="4" name="Footer Placeholder 3">
            <a:extLst>
              <a:ext uri="{FF2B5EF4-FFF2-40B4-BE49-F238E27FC236}">
                <a16:creationId xmlns:a16="http://schemas.microsoft.com/office/drawing/2014/main" id="{3AC647D0-D888-18A7-6A01-5FCF67E35E37}"/>
              </a:ext>
            </a:extLst>
          </p:cNvPr>
          <p:cNvSpPr>
            <a:spLocks noGrp="1"/>
          </p:cNvSpPr>
          <p:nvPr>
            <p:ph type="ftr" sz="quarter" idx="11"/>
          </p:nvPr>
        </p:nvSpPr>
        <p:spPr/>
        <p:txBody>
          <a:bodyPr/>
          <a:lstStyle/>
          <a:p>
            <a:r>
              <a:rPr lang="en-US"/>
              <a:t>Strauss 2023</a:t>
            </a:r>
          </a:p>
        </p:txBody>
      </p:sp>
      <p:sp>
        <p:nvSpPr>
          <p:cNvPr id="5" name="Slide Number Placeholder 4">
            <a:extLst>
              <a:ext uri="{FF2B5EF4-FFF2-40B4-BE49-F238E27FC236}">
                <a16:creationId xmlns:a16="http://schemas.microsoft.com/office/drawing/2014/main" id="{14E4CE24-653B-4FD7-C83B-6078528E69B9}"/>
              </a:ext>
            </a:extLst>
          </p:cNvPr>
          <p:cNvSpPr>
            <a:spLocks noGrp="1"/>
          </p:cNvSpPr>
          <p:nvPr>
            <p:ph type="sldNum" sz="quarter" idx="12"/>
          </p:nvPr>
        </p:nvSpPr>
        <p:spPr/>
        <p:txBody>
          <a:bodyPr/>
          <a:lstStyle/>
          <a:p>
            <a:fld id="{62E0C75B-227C-5D45-AEA8-705EB30AE2FB}" type="slidenum">
              <a:rPr lang="en-US" smtClean="0"/>
              <a:t>19</a:t>
            </a:fld>
            <a:endParaRPr lang="en-US"/>
          </a:p>
        </p:txBody>
      </p:sp>
    </p:spTree>
    <p:extLst>
      <p:ext uri="{BB962C8B-B14F-4D97-AF65-F5344CB8AC3E}">
        <p14:creationId xmlns:p14="http://schemas.microsoft.com/office/powerpoint/2010/main" val="2831243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From an IRB-approved recent consent form:</a:t>
            </a:r>
          </a:p>
        </p:txBody>
      </p:sp>
      <p:sp>
        <p:nvSpPr>
          <p:cNvPr id="3" name="Content Placeholder 2"/>
          <p:cNvSpPr txBox="1">
            <a:spLocks/>
          </p:cNvSpPr>
          <p:nvPr/>
        </p:nvSpPr>
        <p:spPr>
          <a:xfrm>
            <a:off x="1981200" y="1600201"/>
            <a:ext cx="8229600"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a:p>
            <a:pPr marL="0" indent="0">
              <a:buNone/>
            </a:pPr>
            <a:r>
              <a:rPr lang="en-US" dirty="0"/>
              <a:t> </a:t>
            </a:r>
            <a:endParaRPr lang="en-US" sz="4000" dirty="0"/>
          </a:p>
          <a:p>
            <a:pPr marL="0" indent="0" algn="ctr">
              <a:buNone/>
            </a:pPr>
            <a:r>
              <a:rPr lang="en-US" sz="4000" i="1" dirty="0"/>
              <a:t>This new medication has already been studied in 17 people and is generally well tolerated.</a:t>
            </a:r>
          </a:p>
        </p:txBody>
      </p:sp>
      <p:sp>
        <p:nvSpPr>
          <p:cNvPr id="4" name="Footer Placeholder 3"/>
          <p:cNvSpPr>
            <a:spLocks noGrp="1"/>
          </p:cNvSpPr>
          <p:nvPr>
            <p:ph type="ftr" sz="quarter" idx="11"/>
          </p:nvPr>
        </p:nvSpPr>
        <p:spPr/>
        <p:txBody>
          <a:bodyPr/>
          <a:lstStyle/>
          <a:p>
            <a:r>
              <a:rPr lang="en-US"/>
              <a:t>Strauss 2023</a:t>
            </a:r>
            <a:endParaRPr lang="en-US" dirty="0"/>
          </a:p>
        </p:txBody>
      </p:sp>
      <p:sp>
        <p:nvSpPr>
          <p:cNvPr id="6" name="Slide Number Placeholder 5"/>
          <p:cNvSpPr>
            <a:spLocks noGrp="1"/>
          </p:cNvSpPr>
          <p:nvPr>
            <p:ph type="sldNum" sz="quarter" idx="12"/>
          </p:nvPr>
        </p:nvSpPr>
        <p:spPr/>
        <p:txBody>
          <a:bodyPr/>
          <a:lstStyle/>
          <a:p>
            <a:fld id="{28B41B17-6271-3940-8CAE-B1FCB167D13A}" type="slidenum">
              <a:rPr lang="en-US" smtClean="0"/>
              <a:t>2</a:t>
            </a:fld>
            <a:endParaRPr lang="en-US"/>
          </a:p>
        </p:txBody>
      </p:sp>
    </p:spTree>
    <p:extLst>
      <p:ext uri="{BB962C8B-B14F-4D97-AF65-F5344CB8AC3E}">
        <p14:creationId xmlns:p14="http://schemas.microsoft.com/office/powerpoint/2010/main" val="20420034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AAE9B-ED87-B525-D241-6D6998322A0D}"/>
              </a:ext>
            </a:extLst>
          </p:cNvPr>
          <p:cNvSpPr>
            <a:spLocks noGrp="1"/>
          </p:cNvSpPr>
          <p:nvPr>
            <p:ph type="title"/>
          </p:nvPr>
        </p:nvSpPr>
        <p:spPr/>
        <p:txBody>
          <a:bodyPr/>
          <a:lstStyle/>
          <a:p>
            <a:pPr algn="ctr"/>
            <a:r>
              <a:rPr lang="en-US" dirty="0"/>
              <a:t>A Perfect Storm</a:t>
            </a:r>
          </a:p>
        </p:txBody>
      </p:sp>
      <p:sp>
        <p:nvSpPr>
          <p:cNvPr id="3" name="Content Placeholder 2">
            <a:extLst>
              <a:ext uri="{FF2B5EF4-FFF2-40B4-BE49-F238E27FC236}">
                <a16:creationId xmlns:a16="http://schemas.microsoft.com/office/drawing/2014/main" id="{6DD9B52E-5BFF-2426-2E04-500F12191A25}"/>
              </a:ext>
            </a:extLst>
          </p:cNvPr>
          <p:cNvSpPr>
            <a:spLocks noGrp="1"/>
          </p:cNvSpPr>
          <p:nvPr>
            <p:ph idx="1"/>
          </p:nvPr>
        </p:nvSpPr>
        <p:spPr>
          <a:xfrm>
            <a:off x="838200" y="1690688"/>
            <a:ext cx="10515600" cy="4351338"/>
          </a:xfrm>
        </p:spPr>
        <p:txBody>
          <a:bodyPr/>
          <a:lstStyle/>
          <a:p>
            <a:r>
              <a:rPr lang="en-US" dirty="0"/>
              <a:t>Litigation</a:t>
            </a:r>
          </a:p>
          <a:p>
            <a:r>
              <a:rPr lang="en-US" dirty="0"/>
              <a:t>Negative Media Attention</a:t>
            </a:r>
          </a:p>
          <a:p>
            <a:r>
              <a:rPr lang="en-US" dirty="0"/>
              <a:t>A congressional hearing</a:t>
            </a:r>
          </a:p>
          <a:p>
            <a:r>
              <a:rPr lang="en-US" dirty="0"/>
              <a:t>Condemnation by</a:t>
            </a:r>
          </a:p>
          <a:p>
            <a:pPr lvl="1"/>
            <a:r>
              <a:rPr lang="en-US" dirty="0"/>
              <a:t>Federal Legislators</a:t>
            </a:r>
          </a:p>
          <a:p>
            <a:pPr lvl="1"/>
            <a:r>
              <a:rPr lang="en-US" dirty="0"/>
              <a:t>Disability Advocates</a:t>
            </a:r>
          </a:p>
          <a:p>
            <a:pPr lvl="1"/>
            <a:r>
              <a:rPr lang="en-US" dirty="0"/>
              <a:t>Public</a:t>
            </a:r>
          </a:p>
          <a:p>
            <a:r>
              <a:rPr lang="en-US" dirty="0"/>
              <a:t>Scrutiny/Investigation by Federal Regulators (OPRR—now “OHRP”)</a:t>
            </a:r>
          </a:p>
          <a:p>
            <a:endParaRPr lang="en-US" dirty="0"/>
          </a:p>
          <a:p>
            <a:pPr marL="0" indent="0">
              <a:buNone/>
            </a:pPr>
            <a:endParaRPr lang="en-US" dirty="0"/>
          </a:p>
        </p:txBody>
      </p:sp>
      <p:sp>
        <p:nvSpPr>
          <p:cNvPr id="4" name="Footer Placeholder 3">
            <a:extLst>
              <a:ext uri="{FF2B5EF4-FFF2-40B4-BE49-F238E27FC236}">
                <a16:creationId xmlns:a16="http://schemas.microsoft.com/office/drawing/2014/main" id="{A0B00AF2-486F-45F1-5A57-DBF59A299DBF}"/>
              </a:ext>
            </a:extLst>
          </p:cNvPr>
          <p:cNvSpPr>
            <a:spLocks noGrp="1"/>
          </p:cNvSpPr>
          <p:nvPr>
            <p:ph type="ftr" sz="quarter" idx="11"/>
          </p:nvPr>
        </p:nvSpPr>
        <p:spPr/>
        <p:txBody>
          <a:bodyPr/>
          <a:lstStyle/>
          <a:p>
            <a:r>
              <a:rPr lang="en-US"/>
              <a:t>Strauss 2023</a:t>
            </a:r>
          </a:p>
        </p:txBody>
      </p:sp>
      <p:sp>
        <p:nvSpPr>
          <p:cNvPr id="5" name="Slide Number Placeholder 4">
            <a:extLst>
              <a:ext uri="{FF2B5EF4-FFF2-40B4-BE49-F238E27FC236}">
                <a16:creationId xmlns:a16="http://schemas.microsoft.com/office/drawing/2014/main" id="{F8C10747-C4CD-1526-8E7E-3220AA37A69C}"/>
              </a:ext>
            </a:extLst>
          </p:cNvPr>
          <p:cNvSpPr>
            <a:spLocks noGrp="1"/>
          </p:cNvSpPr>
          <p:nvPr>
            <p:ph type="sldNum" sz="quarter" idx="12"/>
          </p:nvPr>
        </p:nvSpPr>
        <p:spPr/>
        <p:txBody>
          <a:bodyPr/>
          <a:lstStyle/>
          <a:p>
            <a:fld id="{62E0C75B-227C-5D45-AEA8-705EB30AE2FB}" type="slidenum">
              <a:rPr lang="en-US" smtClean="0"/>
              <a:t>20</a:t>
            </a:fld>
            <a:endParaRPr lang="en-US"/>
          </a:p>
        </p:txBody>
      </p:sp>
    </p:spTree>
    <p:extLst>
      <p:ext uri="{BB962C8B-B14F-4D97-AF65-F5344CB8AC3E}">
        <p14:creationId xmlns:p14="http://schemas.microsoft.com/office/powerpoint/2010/main" val="1273797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547FEAA-E82A-E16D-1362-F0263F468DE3}"/>
              </a:ext>
            </a:extLst>
          </p:cNvPr>
          <p:cNvSpPr txBox="1"/>
          <p:nvPr/>
        </p:nvSpPr>
        <p:spPr>
          <a:xfrm>
            <a:off x="2306003" y="4501634"/>
            <a:ext cx="2483167" cy="369332"/>
          </a:xfrm>
          <a:prstGeom prst="rect">
            <a:avLst/>
          </a:prstGeom>
          <a:noFill/>
          <a:ln>
            <a:solidFill>
              <a:schemeClr val="tx1"/>
            </a:solidFill>
          </a:ln>
        </p:spPr>
        <p:txBody>
          <a:bodyPr wrap="square">
            <a:spAutoFit/>
          </a:bodyPr>
          <a:lstStyle/>
          <a:p>
            <a:r>
              <a:rPr lang="en-US" b="0" i="1" dirty="0">
                <a:solidFill>
                  <a:srgbClr val="222222"/>
                </a:solidFill>
                <a:effectLst/>
                <a:latin typeface="-apple-system"/>
              </a:rPr>
              <a:t>Nature</a:t>
            </a:r>
            <a:r>
              <a:rPr lang="en-US" b="0" i="0" dirty="0">
                <a:solidFill>
                  <a:srgbClr val="222222"/>
                </a:solidFill>
                <a:effectLst/>
                <a:latin typeface="-apple-system"/>
              </a:rPr>
              <a:t> </a:t>
            </a:r>
            <a:r>
              <a:rPr lang="en-US" b="1" i="0" dirty="0">
                <a:solidFill>
                  <a:srgbClr val="222222"/>
                </a:solidFill>
                <a:effectLst/>
                <a:latin typeface="-apple-system"/>
              </a:rPr>
              <a:t>392</a:t>
            </a:r>
            <a:r>
              <a:rPr lang="en-US" b="0" i="0" dirty="0">
                <a:solidFill>
                  <a:srgbClr val="222222"/>
                </a:solidFill>
                <a:effectLst/>
                <a:latin typeface="-apple-system"/>
              </a:rPr>
              <a:t>, 747 (1998).</a:t>
            </a:r>
            <a:endParaRPr lang="en-US" dirty="0"/>
          </a:p>
        </p:txBody>
      </p:sp>
      <p:pic>
        <p:nvPicPr>
          <p:cNvPr id="4" name="Picture 3">
            <a:extLst>
              <a:ext uri="{FF2B5EF4-FFF2-40B4-BE49-F238E27FC236}">
                <a16:creationId xmlns:a16="http://schemas.microsoft.com/office/drawing/2014/main" id="{FE88EB9F-20BE-50A1-42AA-DDF4DC196EE0}"/>
              </a:ext>
            </a:extLst>
          </p:cNvPr>
          <p:cNvPicPr>
            <a:picLocks noChangeAspect="1"/>
          </p:cNvPicPr>
          <p:nvPr/>
        </p:nvPicPr>
        <p:blipFill>
          <a:blip r:embed="rId2"/>
          <a:stretch>
            <a:fillRect/>
          </a:stretch>
        </p:blipFill>
        <p:spPr>
          <a:xfrm>
            <a:off x="2209800" y="494496"/>
            <a:ext cx="7772400" cy="4270211"/>
          </a:xfrm>
          <a:prstGeom prst="rect">
            <a:avLst/>
          </a:prstGeom>
        </p:spPr>
      </p:pic>
      <p:sp>
        <p:nvSpPr>
          <p:cNvPr id="10" name="TextBox 9">
            <a:extLst>
              <a:ext uri="{FF2B5EF4-FFF2-40B4-BE49-F238E27FC236}">
                <a16:creationId xmlns:a16="http://schemas.microsoft.com/office/drawing/2014/main" id="{65E2ED43-F61D-C16E-EABE-B1F8E09EE4CF}"/>
              </a:ext>
            </a:extLst>
          </p:cNvPr>
          <p:cNvSpPr txBox="1"/>
          <p:nvPr/>
        </p:nvSpPr>
        <p:spPr>
          <a:xfrm>
            <a:off x="2842825" y="3244334"/>
            <a:ext cx="6154388" cy="369332"/>
          </a:xfrm>
          <a:prstGeom prst="rect">
            <a:avLst/>
          </a:prstGeom>
          <a:noFill/>
        </p:spPr>
        <p:txBody>
          <a:bodyPr wrap="square">
            <a:spAutoFit/>
          </a:bodyPr>
          <a:lstStyle/>
          <a:p>
            <a:r>
              <a:rPr lang="en-US" dirty="0">
                <a:effectLst/>
                <a:latin typeface="Helvetica" pitchFamily="2" charset="0"/>
              </a:rPr>
              <a:t>-</a:t>
            </a:r>
          </a:p>
        </p:txBody>
      </p:sp>
      <p:pic>
        <p:nvPicPr>
          <p:cNvPr id="11" name="Picture 10">
            <a:extLst>
              <a:ext uri="{FF2B5EF4-FFF2-40B4-BE49-F238E27FC236}">
                <a16:creationId xmlns:a16="http://schemas.microsoft.com/office/drawing/2014/main" id="{7B43B453-B17B-967E-65E4-4FFBAB336CF5}"/>
              </a:ext>
            </a:extLst>
          </p:cNvPr>
          <p:cNvPicPr>
            <a:picLocks noChangeAspect="1"/>
          </p:cNvPicPr>
          <p:nvPr/>
        </p:nvPicPr>
        <p:blipFill>
          <a:blip r:embed="rId3"/>
          <a:stretch>
            <a:fillRect/>
          </a:stretch>
        </p:blipFill>
        <p:spPr>
          <a:xfrm>
            <a:off x="3557911" y="3304098"/>
            <a:ext cx="6527800" cy="2908300"/>
          </a:xfrm>
          <a:prstGeom prst="rect">
            <a:avLst/>
          </a:prstGeom>
        </p:spPr>
      </p:pic>
      <p:sp>
        <p:nvSpPr>
          <p:cNvPr id="12" name="Footer Placeholder 11">
            <a:extLst>
              <a:ext uri="{FF2B5EF4-FFF2-40B4-BE49-F238E27FC236}">
                <a16:creationId xmlns:a16="http://schemas.microsoft.com/office/drawing/2014/main" id="{F18334AD-4779-8C4A-B74B-26C20FF2C768}"/>
              </a:ext>
            </a:extLst>
          </p:cNvPr>
          <p:cNvSpPr>
            <a:spLocks noGrp="1"/>
          </p:cNvSpPr>
          <p:nvPr>
            <p:ph type="ftr" sz="quarter" idx="11"/>
          </p:nvPr>
        </p:nvSpPr>
        <p:spPr/>
        <p:txBody>
          <a:bodyPr/>
          <a:lstStyle/>
          <a:p>
            <a:r>
              <a:rPr lang="en-US"/>
              <a:t>Strauss 2023</a:t>
            </a:r>
          </a:p>
        </p:txBody>
      </p:sp>
      <p:sp>
        <p:nvSpPr>
          <p:cNvPr id="13" name="Slide Number Placeholder 12">
            <a:extLst>
              <a:ext uri="{FF2B5EF4-FFF2-40B4-BE49-F238E27FC236}">
                <a16:creationId xmlns:a16="http://schemas.microsoft.com/office/drawing/2014/main" id="{B43BEFB3-FD5C-F993-F7F6-DA3E5BE09BEA}"/>
              </a:ext>
            </a:extLst>
          </p:cNvPr>
          <p:cNvSpPr>
            <a:spLocks noGrp="1"/>
          </p:cNvSpPr>
          <p:nvPr>
            <p:ph type="sldNum" sz="quarter" idx="12"/>
          </p:nvPr>
        </p:nvSpPr>
        <p:spPr/>
        <p:txBody>
          <a:bodyPr/>
          <a:lstStyle/>
          <a:p>
            <a:fld id="{62E0C75B-227C-5D45-AEA8-705EB30AE2FB}" type="slidenum">
              <a:rPr lang="en-US" smtClean="0"/>
              <a:t>21</a:t>
            </a:fld>
            <a:endParaRPr lang="en-US"/>
          </a:p>
        </p:txBody>
      </p:sp>
    </p:spTree>
    <p:extLst>
      <p:ext uri="{BB962C8B-B14F-4D97-AF65-F5344CB8AC3E}">
        <p14:creationId xmlns:p14="http://schemas.microsoft.com/office/powerpoint/2010/main" val="2833515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AC0FD1-2367-FB50-54B4-144EFF8862BC}"/>
              </a:ext>
            </a:extLst>
          </p:cNvPr>
          <p:cNvPicPr>
            <a:picLocks noChangeAspect="1"/>
          </p:cNvPicPr>
          <p:nvPr/>
        </p:nvPicPr>
        <p:blipFill>
          <a:blip r:embed="rId2"/>
          <a:stretch>
            <a:fillRect/>
          </a:stretch>
        </p:blipFill>
        <p:spPr>
          <a:xfrm>
            <a:off x="4197246" y="1176564"/>
            <a:ext cx="3284835" cy="5176104"/>
          </a:xfrm>
          <a:prstGeom prst="rect">
            <a:avLst/>
          </a:prstGeom>
        </p:spPr>
      </p:pic>
      <p:pic>
        <p:nvPicPr>
          <p:cNvPr id="4" name="Picture 3">
            <a:extLst>
              <a:ext uri="{FF2B5EF4-FFF2-40B4-BE49-F238E27FC236}">
                <a16:creationId xmlns:a16="http://schemas.microsoft.com/office/drawing/2014/main" id="{CF28BEFF-FB17-4308-5710-9A412CECACBA}"/>
              </a:ext>
            </a:extLst>
          </p:cNvPr>
          <p:cNvPicPr>
            <a:picLocks noChangeAspect="1"/>
          </p:cNvPicPr>
          <p:nvPr/>
        </p:nvPicPr>
        <p:blipFill>
          <a:blip r:embed="rId3"/>
          <a:stretch>
            <a:fillRect/>
          </a:stretch>
        </p:blipFill>
        <p:spPr>
          <a:xfrm>
            <a:off x="1877850" y="342631"/>
            <a:ext cx="8436299" cy="833933"/>
          </a:xfrm>
          <a:prstGeom prst="rect">
            <a:avLst/>
          </a:prstGeom>
        </p:spPr>
      </p:pic>
      <p:pic>
        <p:nvPicPr>
          <p:cNvPr id="7" name="Picture 6">
            <a:extLst>
              <a:ext uri="{FF2B5EF4-FFF2-40B4-BE49-F238E27FC236}">
                <a16:creationId xmlns:a16="http://schemas.microsoft.com/office/drawing/2014/main" id="{97C00F6D-34FC-B268-CCBD-D528B5EBD553}"/>
              </a:ext>
            </a:extLst>
          </p:cNvPr>
          <p:cNvPicPr>
            <a:picLocks noChangeAspect="1"/>
          </p:cNvPicPr>
          <p:nvPr/>
        </p:nvPicPr>
        <p:blipFill>
          <a:blip r:embed="rId4"/>
          <a:stretch>
            <a:fillRect/>
          </a:stretch>
        </p:blipFill>
        <p:spPr>
          <a:xfrm>
            <a:off x="4700965" y="3177916"/>
            <a:ext cx="7293159" cy="2065980"/>
          </a:xfrm>
          <a:prstGeom prst="rect">
            <a:avLst/>
          </a:prstGeom>
          <a:ln>
            <a:solidFill>
              <a:schemeClr val="tx1"/>
            </a:solidFill>
          </a:ln>
        </p:spPr>
      </p:pic>
      <p:sp>
        <p:nvSpPr>
          <p:cNvPr id="8" name="Footer Placeholder 7">
            <a:extLst>
              <a:ext uri="{FF2B5EF4-FFF2-40B4-BE49-F238E27FC236}">
                <a16:creationId xmlns:a16="http://schemas.microsoft.com/office/drawing/2014/main" id="{F6A97573-5FE0-A33A-866C-C0F4CEDB99D0}"/>
              </a:ext>
            </a:extLst>
          </p:cNvPr>
          <p:cNvSpPr>
            <a:spLocks noGrp="1"/>
          </p:cNvSpPr>
          <p:nvPr>
            <p:ph type="ftr" sz="quarter" idx="11"/>
          </p:nvPr>
        </p:nvSpPr>
        <p:spPr/>
        <p:txBody>
          <a:bodyPr/>
          <a:lstStyle/>
          <a:p>
            <a:r>
              <a:rPr lang="en-US"/>
              <a:t>Strauss 2023</a:t>
            </a:r>
          </a:p>
        </p:txBody>
      </p:sp>
      <p:sp>
        <p:nvSpPr>
          <p:cNvPr id="9" name="Slide Number Placeholder 8">
            <a:extLst>
              <a:ext uri="{FF2B5EF4-FFF2-40B4-BE49-F238E27FC236}">
                <a16:creationId xmlns:a16="http://schemas.microsoft.com/office/drawing/2014/main" id="{2716D55E-C7DA-4048-9C6E-C5B51793BA65}"/>
              </a:ext>
            </a:extLst>
          </p:cNvPr>
          <p:cNvSpPr>
            <a:spLocks noGrp="1"/>
          </p:cNvSpPr>
          <p:nvPr>
            <p:ph type="sldNum" sz="quarter" idx="12"/>
          </p:nvPr>
        </p:nvSpPr>
        <p:spPr/>
        <p:txBody>
          <a:bodyPr/>
          <a:lstStyle/>
          <a:p>
            <a:fld id="{62E0C75B-227C-5D45-AEA8-705EB30AE2FB}" type="slidenum">
              <a:rPr lang="en-US" smtClean="0"/>
              <a:t>22</a:t>
            </a:fld>
            <a:endParaRPr lang="en-US"/>
          </a:p>
        </p:txBody>
      </p:sp>
    </p:spTree>
    <p:extLst>
      <p:ext uri="{BB962C8B-B14F-4D97-AF65-F5344CB8AC3E}">
        <p14:creationId xmlns:p14="http://schemas.microsoft.com/office/powerpoint/2010/main" val="3831839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52709-3D31-6935-4819-0B13F18C0D36}"/>
              </a:ext>
            </a:extLst>
          </p:cNvPr>
          <p:cNvSpPr>
            <a:spLocks noGrp="1"/>
          </p:cNvSpPr>
          <p:nvPr>
            <p:ph type="title"/>
          </p:nvPr>
        </p:nvSpPr>
        <p:spPr>
          <a:xfrm>
            <a:off x="838200" y="68522"/>
            <a:ext cx="10515600" cy="1325563"/>
          </a:xfrm>
        </p:spPr>
        <p:txBody>
          <a:bodyPr/>
          <a:lstStyle/>
          <a:p>
            <a:pPr algn="ctr"/>
            <a:r>
              <a:rPr lang="en-US" dirty="0"/>
              <a:t>Regulatory Findings</a:t>
            </a:r>
          </a:p>
        </p:txBody>
      </p:sp>
      <p:sp>
        <p:nvSpPr>
          <p:cNvPr id="3" name="Content Placeholder 2">
            <a:extLst>
              <a:ext uri="{FF2B5EF4-FFF2-40B4-BE49-F238E27FC236}">
                <a16:creationId xmlns:a16="http://schemas.microsoft.com/office/drawing/2014/main" id="{28A91A79-0159-F0BE-D92C-9B1CB9E1EE57}"/>
              </a:ext>
            </a:extLst>
          </p:cNvPr>
          <p:cNvSpPr>
            <a:spLocks noGrp="1"/>
          </p:cNvSpPr>
          <p:nvPr>
            <p:ph idx="1"/>
          </p:nvPr>
        </p:nvSpPr>
        <p:spPr>
          <a:xfrm>
            <a:off x="838200" y="1184223"/>
            <a:ext cx="10704226" cy="5336498"/>
          </a:xfrm>
          <a:ln>
            <a:noFill/>
          </a:ln>
        </p:spPr>
        <p:txBody>
          <a:bodyPr>
            <a:normAutofit/>
          </a:bodyPr>
          <a:lstStyle/>
          <a:p>
            <a:pPr marL="457200" lvl="1" indent="0">
              <a:buNone/>
            </a:pPr>
            <a:r>
              <a:rPr lang="en-US" b="1" dirty="0">
                <a:solidFill>
                  <a:srgbClr val="000000"/>
                </a:solidFill>
                <a:effectLst/>
                <a:ea typeface="Arial Unicode MS" panose="020B0604020202020204" pitchFamily="34" charset="-128"/>
                <a:cs typeface="Arial Unicode MS" panose="020B0604020202020204" pitchFamily="34" charset="-128"/>
              </a:rPr>
              <a:t>§46.406 Research involving greater than minimal risk and no prospect of direct benefit to individual subjects, but likely to yield generalizable knowledge about the subject's disorder or condition.</a:t>
            </a:r>
            <a:endParaRPr lang="en-US" dirty="0">
              <a:effectLst/>
              <a:ea typeface="Arial Unicode MS" panose="020B0604020202020204" pitchFamily="34" charset="-128"/>
              <a:cs typeface="Arial Unicode MS" panose="020B0604020202020204" pitchFamily="34" charset="-128"/>
            </a:endParaRPr>
          </a:p>
          <a:p>
            <a:pPr marL="457200" lvl="1" indent="0">
              <a:buNone/>
            </a:pPr>
            <a:endParaRPr lang="en-US" dirty="0"/>
          </a:p>
          <a:p>
            <a:pPr marL="914400" lvl="1" indent="-457200">
              <a:buAutoNum type="alphaLcParenBoth"/>
            </a:pPr>
            <a:r>
              <a:rPr lang="en-US" dirty="0"/>
              <a:t>Minor increase over minimal risk </a:t>
            </a:r>
          </a:p>
          <a:p>
            <a:pPr marL="914400" lvl="1" indent="-457200">
              <a:buAutoNum type="alphaLcParenBoth"/>
            </a:pPr>
            <a:r>
              <a:rPr lang="en-US" dirty="0">
                <a:solidFill>
                  <a:srgbClr val="000000"/>
                </a:solidFill>
                <a:ea typeface="Arial Unicode MS" panose="020B0604020202020204" pitchFamily="34" charset="-128"/>
                <a:cs typeface="Arial Unicode MS" panose="020B0604020202020204" pitchFamily="34" charset="-128"/>
              </a:rPr>
              <a:t>T</a:t>
            </a:r>
            <a:r>
              <a:rPr lang="en-US" dirty="0">
                <a:solidFill>
                  <a:srgbClr val="000000"/>
                </a:solidFill>
                <a:effectLst/>
                <a:ea typeface="Arial Unicode MS" panose="020B0604020202020204" pitchFamily="34" charset="-128"/>
                <a:cs typeface="Arial Unicode MS" panose="020B0604020202020204" pitchFamily="34" charset="-128"/>
              </a:rPr>
              <a:t>he intervention or procedure presents experiences to subjects that are reasonably commensurate with those inherent in their actual or expected medical, dental, psychological, social, or educational situations</a:t>
            </a:r>
            <a:r>
              <a:rPr lang="en-US" dirty="0">
                <a:solidFill>
                  <a:srgbClr val="FF0000"/>
                </a:solidFill>
                <a:effectLst/>
                <a:ea typeface="Arial Unicode MS" panose="020B0604020202020204" pitchFamily="34" charset="-128"/>
                <a:cs typeface="Arial Unicode MS" panose="020B0604020202020204" pitchFamily="34" charset="-128"/>
              </a:rPr>
              <a:t>; </a:t>
            </a:r>
            <a:endParaRPr lang="en-US" b="1" dirty="0">
              <a:solidFill>
                <a:srgbClr val="FF0000"/>
              </a:solidFill>
              <a:effectLst/>
              <a:ea typeface="Arial Unicode MS" panose="020B0604020202020204" pitchFamily="34" charset="-128"/>
              <a:cs typeface="Arial Unicode MS" panose="020B0604020202020204" pitchFamily="34" charset="-128"/>
            </a:endParaRPr>
          </a:p>
          <a:p>
            <a:pPr marL="914400" lvl="1" indent="-457200">
              <a:buAutoNum type="alphaLcParenBoth"/>
            </a:pPr>
            <a:r>
              <a:rPr lang="en-US" sz="2400" dirty="0">
                <a:solidFill>
                  <a:srgbClr val="000000"/>
                </a:solidFill>
                <a:effectLst/>
                <a:ea typeface="Arial Unicode MS" panose="020B0604020202020204" pitchFamily="34" charset="-128"/>
                <a:cs typeface="Arial Unicode MS" panose="020B0604020202020204" pitchFamily="34" charset="-128"/>
              </a:rPr>
              <a:t>the intervention or procedure is likely to yield generalizable knowledge about the subjects' disorder or condition which is of vital importance for the understanding or amelioration of the subjects' disorder or condition; </a:t>
            </a:r>
            <a:endParaRPr lang="en-US" sz="2400" b="1" dirty="0">
              <a:solidFill>
                <a:srgbClr val="FF0000"/>
              </a:solidFill>
              <a:effectLst/>
              <a:ea typeface="Arial Unicode MS" panose="020B0604020202020204" pitchFamily="34" charset="-128"/>
              <a:cs typeface="Arial Unicode MS" panose="020B0604020202020204" pitchFamily="34" charset="-128"/>
            </a:endParaRPr>
          </a:p>
          <a:p>
            <a:pPr marL="914400" lvl="1" indent="-457200">
              <a:buAutoNum type="alphaLcParenBoth"/>
            </a:pPr>
            <a:r>
              <a:rPr lang="en-US" sz="2400" dirty="0">
                <a:solidFill>
                  <a:srgbClr val="000000"/>
                </a:solidFill>
                <a:effectLst/>
                <a:ea typeface="Arial Unicode MS" panose="020B0604020202020204" pitchFamily="34" charset="-128"/>
                <a:cs typeface="Arial Unicode MS" panose="020B0604020202020204" pitchFamily="34" charset="-128"/>
              </a:rPr>
              <a:t>adequate provisions are made for soliciting assent of the children and permission of their parents or guardians, as set forth in </a:t>
            </a:r>
            <a:r>
              <a:rPr lang="en-US" sz="2400" u="sng" dirty="0">
                <a:solidFill>
                  <a:srgbClr val="000000"/>
                </a:solidFill>
                <a:effectLst/>
                <a:ea typeface="Arial Unicode MS" panose="020B0604020202020204" pitchFamily="34" charset="-128"/>
                <a:cs typeface="Arial Unicode MS" panose="020B0604020202020204" pitchFamily="34" charset="-128"/>
                <a:hlinkClick r:id="rId2"/>
              </a:rPr>
              <a:t>§46.408</a:t>
            </a:r>
            <a:r>
              <a:rPr lang="en-US" sz="2400" dirty="0">
                <a:solidFill>
                  <a:srgbClr val="000000"/>
                </a:solidFill>
                <a:effectLst/>
                <a:ea typeface="Arial Unicode MS" panose="020B0604020202020204" pitchFamily="34" charset="-128"/>
                <a:cs typeface="Arial Unicode MS" panose="020B0604020202020204" pitchFamily="34" charset="-128"/>
              </a:rPr>
              <a:t>. </a:t>
            </a:r>
            <a:endParaRPr lang="en-US" sz="2400" b="1" dirty="0">
              <a:solidFill>
                <a:srgbClr val="FF0000"/>
              </a:solidFill>
              <a:effectLst/>
              <a:ea typeface="Arial Unicode MS" panose="020B0604020202020204" pitchFamily="34" charset="-128"/>
              <a:cs typeface="Arial Unicode MS" panose="020B0604020202020204" pitchFamily="34" charset="-128"/>
            </a:endParaRPr>
          </a:p>
          <a:p>
            <a:pPr marL="457200" lvl="1" indent="0">
              <a:buNone/>
            </a:pPr>
            <a:endParaRPr lang="en-US" dirty="0"/>
          </a:p>
          <a:p>
            <a:pPr marL="457200" lvl="1" indent="0">
              <a:buNone/>
            </a:pPr>
            <a:endParaRPr lang="en-US" dirty="0"/>
          </a:p>
          <a:p>
            <a:pPr marL="457200" lvl="1" indent="0">
              <a:buNone/>
            </a:pPr>
            <a:endParaRPr lang="en-US" dirty="0"/>
          </a:p>
        </p:txBody>
      </p:sp>
      <p:sp>
        <p:nvSpPr>
          <p:cNvPr id="6" name="TextBox 5">
            <a:extLst>
              <a:ext uri="{FF2B5EF4-FFF2-40B4-BE49-F238E27FC236}">
                <a16:creationId xmlns:a16="http://schemas.microsoft.com/office/drawing/2014/main" id="{B607FDED-C20F-F20A-4B47-F4FBA037F8A4}"/>
              </a:ext>
            </a:extLst>
          </p:cNvPr>
          <p:cNvSpPr txBox="1"/>
          <p:nvPr/>
        </p:nvSpPr>
        <p:spPr>
          <a:xfrm rot="20045288">
            <a:off x="2871475" y="2988541"/>
            <a:ext cx="5619771" cy="1446550"/>
          </a:xfrm>
          <a:prstGeom prst="rect">
            <a:avLst/>
          </a:prstGeom>
          <a:solidFill>
            <a:schemeClr val="bg1"/>
          </a:solidFill>
          <a:ln>
            <a:solidFill>
              <a:srgbClr val="FF0000"/>
            </a:solidFill>
          </a:ln>
        </p:spPr>
        <p:txBody>
          <a:bodyPr wrap="square" rtlCol="0">
            <a:spAutoFit/>
          </a:bodyPr>
          <a:lstStyle/>
          <a:p>
            <a:pPr algn="ctr"/>
            <a:r>
              <a:rPr lang="en-US" sz="8800" b="1" dirty="0">
                <a:solidFill>
                  <a:srgbClr val="FF0000"/>
                </a:solidFill>
              </a:rPr>
              <a:t>PASS</a:t>
            </a:r>
          </a:p>
        </p:txBody>
      </p:sp>
      <p:sp>
        <p:nvSpPr>
          <p:cNvPr id="7" name="Footer Placeholder 6">
            <a:extLst>
              <a:ext uri="{FF2B5EF4-FFF2-40B4-BE49-F238E27FC236}">
                <a16:creationId xmlns:a16="http://schemas.microsoft.com/office/drawing/2014/main" id="{437140F7-5A17-0332-0556-4297A641442C}"/>
              </a:ext>
            </a:extLst>
          </p:cNvPr>
          <p:cNvSpPr>
            <a:spLocks noGrp="1"/>
          </p:cNvSpPr>
          <p:nvPr>
            <p:ph type="ftr" sz="quarter" idx="11"/>
          </p:nvPr>
        </p:nvSpPr>
        <p:spPr/>
        <p:txBody>
          <a:bodyPr/>
          <a:lstStyle/>
          <a:p>
            <a:r>
              <a:rPr lang="en-US"/>
              <a:t>Strauss 2023</a:t>
            </a:r>
          </a:p>
        </p:txBody>
      </p:sp>
      <p:sp>
        <p:nvSpPr>
          <p:cNvPr id="8" name="Slide Number Placeholder 7">
            <a:extLst>
              <a:ext uri="{FF2B5EF4-FFF2-40B4-BE49-F238E27FC236}">
                <a16:creationId xmlns:a16="http://schemas.microsoft.com/office/drawing/2014/main" id="{DF26145F-016A-5BDA-1049-F377656CFDCC}"/>
              </a:ext>
            </a:extLst>
          </p:cNvPr>
          <p:cNvSpPr>
            <a:spLocks noGrp="1"/>
          </p:cNvSpPr>
          <p:nvPr>
            <p:ph type="sldNum" sz="quarter" idx="12"/>
          </p:nvPr>
        </p:nvSpPr>
        <p:spPr/>
        <p:txBody>
          <a:bodyPr/>
          <a:lstStyle/>
          <a:p>
            <a:fld id="{62E0C75B-227C-5D45-AEA8-705EB30AE2FB}" type="slidenum">
              <a:rPr lang="en-US" smtClean="0"/>
              <a:t>23</a:t>
            </a:fld>
            <a:endParaRPr lang="en-US"/>
          </a:p>
        </p:txBody>
      </p:sp>
    </p:spTree>
    <p:extLst>
      <p:ext uri="{BB962C8B-B14F-4D97-AF65-F5344CB8AC3E}">
        <p14:creationId xmlns:p14="http://schemas.microsoft.com/office/powerpoint/2010/main" val="42232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3A9A6FC1-BC2E-8BD2-0200-809E00543392}"/>
              </a:ext>
            </a:extLst>
          </p:cNvPr>
          <p:cNvGraphicFramePr>
            <a:graphicFrameLocks noGrp="1"/>
          </p:cNvGraphicFramePr>
          <p:nvPr>
            <p:ph idx="1"/>
            <p:extLst>
              <p:ext uri="{D42A27DB-BD31-4B8C-83A1-F6EECF244321}">
                <p14:modId xmlns:p14="http://schemas.microsoft.com/office/powerpoint/2010/main" val="4085818066"/>
              </p:ext>
            </p:extLst>
          </p:nvPr>
        </p:nvGraphicFramePr>
        <p:xfrm>
          <a:off x="743887" y="1112520"/>
          <a:ext cx="10704226" cy="4632960"/>
        </p:xfrm>
        <a:graphic>
          <a:graphicData uri="http://schemas.openxmlformats.org/drawingml/2006/table">
            <a:tbl>
              <a:tblPr firstRow="1" bandRow="1">
                <a:tableStyleId>{5C22544A-7EE6-4342-B048-85BDC9FD1C3A}</a:tableStyleId>
              </a:tblPr>
              <a:tblGrid>
                <a:gridCol w="5352113">
                  <a:extLst>
                    <a:ext uri="{9D8B030D-6E8A-4147-A177-3AD203B41FA5}">
                      <a16:colId xmlns:a16="http://schemas.microsoft.com/office/drawing/2014/main" val="2015670529"/>
                    </a:ext>
                  </a:extLst>
                </a:gridCol>
                <a:gridCol w="5352113">
                  <a:extLst>
                    <a:ext uri="{9D8B030D-6E8A-4147-A177-3AD203B41FA5}">
                      <a16:colId xmlns:a16="http://schemas.microsoft.com/office/drawing/2014/main" val="780282490"/>
                    </a:ext>
                  </a:extLst>
                </a:gridCol>
              </a:tblGrid>
              <a:tr h="793630">
                <a:tc>
                  <a:txBody>
                    <a:bodyPr/>
                    <a:lstStyle/>
                    <a:p>
                      <a:pPr algn="ctr"/>
                      <a:endParaRPr lang="en-US" sz="2800" dirty="0">
                        <a:solidFill>
                          <a:schemeClr val="tx1"/>
                        </a:solidFill>
                      </a:endParaRPr>
                    </a:p>
                    <a:p>
                      <a:pPr algn="ctr"/>
                      <a:r>
                        <a:rPr lang="en-US" sz="2800" dirty="0">
                          <a:solidFill>
                            <a:schemeClr val="tx1"/>
                          </a:solidFill>
                        </a:rPr>
                        <a:t>Category</a:t>
                      </a:r>
                    </a:p>
                    <a:p>
                      <a:pPr algn="ctr"/>
                      <a:endParaRPr lang="en-US" sz="2800" dirty="0">
                        <a:solidFill>
                          <a:schemeClr val="tx1"/>
                        </a:solidFill>
                      </a:endParaRPr>
                    </a:p>
                  </a:txBody>
                  <a:tcPr>
                    <a:solidFill>
                      <a:schemeClr val="bg1">
                        <a:lumMod val="85000"/>
                      </a:schemeClr>
                    </a:solidFill>
                  </a:tcPr>
                </a:tc>
                <a:tc>
                  <a:txBody>
                    <a:bodyPr/>
                    <a:lstStyle/>
                    <a:p>
                      <a:pPr algn="ctr"/>
                      <a:endParaRPr lang="en-US" sz="2800" dirty="0">
                        <a:solidFill>
                          <a:schemeClr val="tx1"/>
                        </a:solidFill>
                      </a:endParaRPr>
                    </a:p>
                    <a:p>
                      <a:pPr algn="ctr"/>
                      <a:r>
                        <a:rPr lang="en-US" sz="2800" dirty="0">
                          <a:solidFill>
                            <a:schemeClr val="tx1"/>
                          </a:solidFill>
                        </a:rPr>
                        <a:t>Outcome</a:t>
                      </a:r>
                    </a:p>
                    <a:p>
                      <a:pPr algn="ctr"/>
                      <a:endParaRPr lang="en-US" sz="2800" dirty="0">
                        <a:solidFill>
                          <a:schemeClr val="tx1"/>
                        </a:solidFill>
                      </a:endParaRPr>
                    </a:p>
                  </a:txBody>
                  <a:tcPr>
                    <a:solidFill>
                      <a:schemeClr val="bg1">
                        <a:lumMod val="85000"/>
                      </a:schemeClr>
                    </a:solidFill>
                  </a:tcPr>
                </a:tc>
                <a:extLst>
                  <a:ext uri="{0D108BD9-81ED-4DB2-BD59-A6C34878D82A}">
                    <a16:rowId xmlns:a16="http://schemas.microsoft.com/office/drawing/2014/main" val="1025999449"/>
                  </a:ext>
                </a:extLst>
              </a:tr>
              <a:tr h="7936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800"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t>Regulatory Compliance</a:t>
                      </a:r>
                    </a:p>
                  </a:txBody>
                  <a:tcPr>
                    <a:solidFill>
                      <a:schemeClr val="bg1"/>
                    </a:solidFill>
                  </a:tcPr>
                </a:tc>
                <a:tc>
                  <a:txBody>
                    <a:bodyPr/>
                    <a:lstStyle/>
                    <a:p>
                      <a:pPr algn="ctr"/>
                      <a:endParaRPr lang="en-US" sz="2800" b="1" dirty="0"/>
                    </a:p>
                    <a:p>
                      <a:pPr algn="ctr"/>
                      <a:r>
                        <a:rPr lang="en-US" sz="2800" b="1" dirty="0"/>
                        <a:t>PASS</a:t>
                      </a:r>
                    </a:p>
                  </a:txBody>
                  <a:tcPr>
                    <a:solidFill>
                      <a:schemeClr val="bg1"/>
                    </a:solidFill>
                  </a:tcPr>
                </a:tc>
                <a:extLst>
                  <a:ext uri="{0D108BD9-81ED-4DB2-BD59-A6C34878D82A}">
                    <a16:rowId xmlns:a16="http://schemas.microsoft.com/office/drawing/2014/main" val="3170973459"/>
                  </a:ext>
                </a:extLst>
              </a:tr>
              <a:tr h="7936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800"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t>Public Perception</a:t>
                      </a:r>
                    </a:p>
                  </a:txBody>
                  <a:tcPr>
                    <a:solidFill>
                      <a:schemeClr val="bg1"/>
                    </a:solidFill>
                  </a:tcPr>
                </a:tc>
                <a:tc>
                  <a:txBody>
                    <a:bodyPr/>
                    <a:lstStyle/>
                    <a:p>
                      <a:pPr algn="ctr"/>
                      <a:endParaRPr lang="en-US" sz="2800" b="1" dirty="0"/>
                    </a:p>
                    <a:p>
                      <a:pPr algn="ctr"/>
                      <a:r>
                        <a:rPr lang="en-US" sz="2800" b="1" dirty="0">
                          <a:solidFill>
                            <a:srgbClr val="FF0000"/>
                          </a:solidFill>
                        </a:rPr>
                        <a:t>FAIL</a:t>
                      </a:r>
                    </a:p>
                  </a:txBody>
                  <a:tcPr>
                    <a:solidFill>
                      <a:schemeClr val="bg1"/>
                    </a:solidFill>
                  </a:tcPr>
                </a:tc>
                <a:extLst>
                  <a:ext uri="{0D108BD9-81ED-4DB2-BD59-A6C34878D82A}">
                    <a16:rowId xmlns:a16="http://schemas.microsoft.com/office/drawing/2014/main" val="2026990621"/>
                  </a:ext>
                </a:extLst>
              </a:tr>
              <a:tr h="1369827">
                <a:tc>
                  <a:txBody>
                    <a:bodyPr/>
                    <a:lstStyle/>
                    <a:p>
                      <a:pPr algn="ctr"/>
                      <a:endParaRPr lang="en-US" sz="2800" b="1" dirty="0"/>
                    </a:p>
                    <a:p>
                      <a:pPr algn="ctr"/>
                      <a:r>
                        <a:rPr lang="en-US" sz="2800" b="1" dirty="0"/>
                        <a:t>Fulfillment of Ethical Responsibilities</a:t>
                      </a:r>
                    </a:p>
                  </a:txBody>
                  <a:tcPr>
                    <a:solidFill>
                      <a:schemeClr val="bg1"/>
                    </a:solidFill>
                  </a:tcPr>
                </a:tc>
                <a:tc>
                  <a:txBody>
                    <a:bodyPr/>
                    <a:lstStyle/>
                    <a:p>
                      <a:pPr algn="ctr"/>
                      <a:endParaRPr lang="en-US" sz="2800" b="1" dirty="0"/>
                    </a:p>
                    <a:p>
                      <a:pPr algn="ctr"/>
                      <a:r>
                        <a:rPr lang="en-US" sz="2800" b="1" dirty="0">
                          <a:solidFill>
                            <a:srgbClr val="FF0000"/>
                          </a:solidFill>
                        </a:rPr>
                        <a:t>DEPENDS WHAT YOU MEAN</a:t>
                      </a:r>
                    </a:p>
                  </a:txBody>
                  <a:tcPr>
                    <a:solidFill>
                      <a:schemeClr val="bg1"/>
                    </a:solidFill>
                  </a:tcPr>
                </a:tc>
                <a:extLst>
                  <a:ext uri="{0D108BD9-81ED-4DB2-BD59-A6C34878D82A}">
                    <a16:rowId xmlns:a16="http://schemas.microsoft.com/office/drawing/2014/main" val="1390360817"/>
                  </a:ext>
                </a:extLst>
              </a:tr>
            </a:tbl>
          </a:graphicData>
        </a:graphic>
      </p:graphicFrame>
      <p:sp>
        <p:nvSpPr>
          <p:cNvPr id="8" name="Footer Placeholder 7">
            <a:extLst>
              <a:ext uri="{FF2B5EF4-FFF2-40B4-BE49-F238E27FC236}">
                <a16:creationId xmlns:a16="http://schemas.microsoft.com/office/drawing/2014/main" id="{BB30313D-CE32-CBF3-B0D4-ADFF3974929F}"/>
              </a:ext>
            </a:extLst>
          </p:cNvPr>
          <p:cNvSpPr>
            <a:spLocks noGrp="1"/>
          </p:cNvSpPr>
          <p:nvPr>
            <p:ph type="ftr" sz="quarter" idx="11"/>
          </p:nvPr>
        </p:nvSpPr>
        <p:spPr/>
        <p:txBody>
          <a:bodyPr/>
          <a:lstStyle/>
          <a:p>
            <a:r>
              <a:rPr lang="en-US"/>
              <a:t>Strauss 2023</a:t>
            </a:r>
          </a:p>
        </p:txBody>
      </p:sp>
      <p:sp>
        <p:nvSpPr>
          <p:cNvPr id="9" name="Slide Number Placeholder 8">
            <a:extLst>
              <a:ext uri="{FF2B5EF4-FFF2-40B4-BE49-F238E27FC236}">
                <a16:creationId xmlns:a16="http://schemas.microsoft.com/office/drawing/2014/main" id="{E62FB666-3E5F-0A8F-A9F7-7A40ABE93B91}"/>
              </a:ext>
            </a:extLst>
          </p:cNvPr>
          <p:cNvSpPr>
            <a:spLocks noGrp="1"/>
          </p:cNvSpPr>
          <p:nvPr>
            <p:ph type="sldNum" sz="quarter" idx="12"/>
          </p:nvPr>
        </p:nvSpPr>
        <p:spPr/>
        <p:txBody>
          <a:bodyPr/>
          <a:lstStyle/>
          <a:p>
            <a:fld id="{62E0C75B-227C-5D45-AEA8-705EB30AE2FB}" type="slidenum">
              <a:rPr lang="en-US" smtClean="0"/>
              <a:t>24</a:t>
            </a:fld>
            <a:endParaRPr lang="en-US"/>
          </a:p>
        </p:txBody>
      </p:sp>
    </p:spTree>
    <p:extLst>
      <p:ext uri="{BB962C8B-B14F-4D97-AF65-F5344CB8AC3E}">
        <p14:creationId xmlns:p14="http://schemas.microsoft.com/office/powerpoint/2010/main" val="6087797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2C73F3-5B97-87E8-73AB-292678C6268C}"/>
              </a:ext>
            </a:extLst>
          </p:cNvPr>
          <p:cNvSpPr>
            <a:spLocks noGrp="1"/>
          </p:cNvSpPr>
          <p:nvPr>
            <p:ph type="title"/>
          </p:nvPr>
        </p:nvSpPr>
        <p:spPr/>
        <p:txBody>
          <a:bodyPr/>
          <a:lstStyle/>
          <a:p>
            <a:pPr algn="ctr"/>
            <a:r>
              <a:rPr lang="en-US" dirty="0"/>
              <a:t>Harms introduced by the research</a:t>
            </a:r>
          </a:p>
        </p:txBody>
      </p:sp>
      <p:sp>
        <p:nvSpPr>
          <p:cNvPr id="3" name="Content Placeholder 2">
            <a:extLst>
              <a:ext uri="{FF2B5EF4-FFF2-40B4-BE49-F238E27FC236}">
                <a16:creationId xmlns:a16="http://schemas.microsoft.com/office/drawing/2014/main" id="{15A21EAA-4FED-1768-52FB-C701766715AF}"/>
              </a:ext>
            </a:extLst>
          </p:cNvPr>
          <p:cNvSpPr>
            <a:spLocks noGrp="1"/>
          </p:cNvSpPr>
          <p:nvPr>
            <p:ph idx="1"/>
          </p:nvPr>
        </p:nvSpPr>
        <p:spPr>
          <a:xfrm>
            <a:off x="838200" y="1690688"/>
            <a:ext cx="10515600" cy="4722917"/>
          </a:xfrm>
        </p:spPr>
        <p:txBody>
          <a:bodyPr/>
          <a:lstStyle/>
          <a:p>
            <a:r>
              <a:rPr lang="en-US" sz="3600" dirty="0"/>
              <a:t>Direct harm to subjects related to research procedures</a:t>
            </a:r>
          </a:p>
          <a:p>
            <a:endParaRPr lang="en-US" sz="3600" dirty="0"/>
          </a:p>
          <a:p>
            <a:r>
              <a:rPr lang="en-US" sz="3600" dirty="0"/>
              <a:t>(Group) harm to non-subjects (the communities of color) arising from the study hypothesis and findings</a:t>
            </a:r>
          </a:p>
          <a:p>
            <a:endParaRPr lang="en-US" sz="3600" dirty="0"/>
          </a:p>
          <a:p>
            <a:r>
              <a:rPr lang="en-US" sz="3600" dirty="0"/>
              <a:t>Incomplete disclosure of study purpose during consent</a:t>
            </a:r>
          </a:p>
          <a:p>
            <a:endParaRPr lang="en-US" sz="3600" dirty="0"/>
          </a:p>
        </p:txBody>
      </p:sp>
      <p:sp>
        <p:nvSpPr>
          <p:cNvPr id="5" name="Footer Placeholder 4">
            <a:extLst>
              <a:ext uri="{FF2B5EF4-FFF2-40B4-BE49-F238E27FC236}">
                <a16:creationId xmlns:a16="http://schemas.microsoft.com/office/drawing/2014/main" id="{2E14DED9-1FB2-2FF9-E58B-9BB78E46A1AC}"/>
              </a:ext>
            </a:extLst>
          </p:cNvPr>
          <p:cNvSpPr>
            <a:spLocks noGrp="1"/>
          </p:cNvSpPr>
          <p:nvPr>
            <p:ph type="ftr" sz="quarter" idx="11"/>
          </p:nvPr>
        </p:nvSpPr>
        <p:spPr/>
        <p:txBody>
          <a:bodyPr/>
          <a:lstStyle/>
          <a:p>
            <a:r>
              <a:rPr lang="en-US"/>
              <a:t>Strauss 2023</a:t>
            </a:r>
          </a:p>
        </p:txBody>
      </p:sp>
      <p:sp>
        <p:nvSpPr>
          <p:cNvPr id="6" name="Slide Number Placeholder 5">
            <a:extLst>
              <a:ext uri="{FF2B5EF4-FFF2-40B4-BE49-F238E27FC236}">
                <a16:creationId xmlns:a16="http://schemas.microsoft.com/office/drawing/2014/main" id="{A715D207-007A-1A1F-8B1F-4467D4EF830F}"/>
              </a:ext>
            </a:extLst>
          </p:cNvPr>
          <p:cNvSpPr>
            <a:spLocks noGrp="1"/>
          </p:cNvSpPr>
          <p:nvPr>
            <p:ph type="sldNum" sz="quarter" idx="12"/>
          </p:nvPr>
        </p:nvSpPr>
        <p:spPr/>
        <p:txBody>
          <a:bodyPr/>
          <a:lstStyle/>
          <a:p>
            <a:fld id="{62E0C75B-227C-5D45-AEA8-705EB30AE2FB}" type="slidenum">
              <a:rPr lang="en-US" smtClean="0"/>
              <a:t>25</a:t>
            </a:fld>
            <a:endParaRPr lang="en-US"/>
          </a:p>
        </p:txBody>
      </p:sp>
    </p:spTree>
    <p:extLst>
      <p:ext uri="{BB962C8B-B14F-4D97-AF65-F5344CB8AC3E}">
        <p14:creationId xmlns:p14="http://schemas.microsoft.com/office/powerpoint/2010/main" val="4218614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806C5-6C1C-A641-CA76-E140683936EF}"/>
              </a:ext>
            </a:extLst>
          </p:cNvPr>
          <p:cNvSpPr>
            <a:spLocks noGrp="1"/>
          </p:cNvSpPr>
          <p:nvPr>
            <p:ph type="title"/>
          </p:nvPr>
        </p:nvSpPr>
        <p:spPr>
          <a:xfrm>
            <a:off x="587828" y="365125"/>
            <a:ext cx="10765972" cy="1325563"/>
          </a:xfrm>
        </p:spPr>
        <p:txBody>
          <a:bodyPr/>
          <a:lstStyle/>
          <a:p>
            <a:pPr algn="ctr"/>
            <a:r>
              <a:rPr lang="en-US" dirty="0"/>
              <a:t>SACHRP on “group harm”</a:t>
            </a:r>
          </a:p>
        </p:txBody>
      </p:sp>
      <p:sp>
        <p:nvSpPr>
          <p:cNvPr id="3" name="Content Placeholder 2">
            <a:extLst>
              <a:ext uri="{FF2B5EF4-FFF2-40B4-BE49-F238E27FC236}">
                <a16:creationId xmlns:a16="http://schemas.microsoft.com/office/drawing/2014/main" id="{F96E0BDC-8E83-1FBA-F852-998FD4F5D54D}"/>
              </a:ext>
            </a:extLst>
          </p:cNvPr>
          <p:cNvSpPr>
            <a:spLocks noGrp="1"/>
          </p:cNvSpPr>
          <p:nvPr>
            <p:ph idx="1"/>
          </p:nvPr>
        </p:nvSpPr>
        <p:spPr>
          <a:xfrm>
            <a:off x="587829" y="1073892"/>
            <a:ext cx="10515600" cy="4351338"/>
          </a:xfrm>
        </p:spPr>
        <p:txBody>
          <a:bodyPr/>
          <a:lstStyle/>
          <a:p>
            <a:pPr marL="342900" indent="-342900" algn="just">
              <a:spcBef>
                <a:spcPts val="0"/>
              </a:spcBef>
            </a:pPr>
            <a:endParaRPr lang="en-US" sz="3200" dirty="0">
              <a:latin typeface="Fira Sans" panose="020B0503050000020004" pitchFamily="34" charset="0"/>
              <a:ea typeface="Calibri" panose="020F0502020204030204" pitchFamily="34" charset="0"/>
              <a:cs typeface="Times New Roman" panose="02020603050405020304" pitchFamily="18" charset="0"/>
            </a:endParaRPr>
          </a:p>
          <a:p>
            <a:pPr marL="342900" indent="-342900" algn="just">
              <a:spcBef>
                <a:spcPts val="0"/>
              </a:spcBef>
            </a:pPr>
            <a:endParaRPr lang="en-US" sz="3200" b="0" i="0" dirty="0">
              <a:solidFill>
                <a:srgbClr val="202124"/>
              </a:solidFill>
              <a:effectLst/>
              <a:latin typeface="Google Sans"/>
            </a:endParaRPr>
          </a:p>
          <a:p>
            <a:pPr marL="0" indent="0" algn="just">
              <a:spcBef>
                <a:spcPts val="0"/>
              </a:spcBef>
              <a:buNone/>
            </a:pPr>
            <a:r>
              <a:rPr lang="en-US" sz="3200" b="0" i="0" dirty="0">
                <a:solidFill>
                  <a:srgbClr val="202124"/>
                </a:solidFill>
                <a:effectLst/>
                <a:latin typeface="Google Sans"/>
              </a:rPr>
              <a:t>…SACHRP therefore asserts that </a:t>
            </a:r>
            <a:r>
              <a:rPr lang="en-US" sz="3200" b="0" i="0" dirty="0">
                <a:solidFill>
                  <a:srgbClr val="040C28"/>
                </a:solidFill>
                <a:effectLst/>
                <a:latin typeface="Google Sans"/>
              </a:rPr>
              <a:t>institutions and investigators have an obligation to consider risks to non-subjects as part of the broad ethical responsibilities of the conduct of human research</a:t>
            </a:r>
            <a:r>
              <a:rPr lang="en-US" sz="3200" b="0" i="0" dirty="0">
                <a:solidFill>
                  <a:srgbClr val="202124"/>
                </a:solidFill>
                <a:effectLst/>
                <a:latin typeface="Google Sans"/>
              </a:rPr>
              <a:t>; this obligation is currently recognized by IRBs and falls within their purview and expertise.</a:t>
            </a:r>
          </a:p>
          <a:p>
            <a:pPr marL="342900" indent="-342900" algn="just">
              <a:spcBef>
                <a:spcPts val="0"/>
              </a:spcBef>
            </a:pPr>
            <a:endParaRPr lang="en-US" b="0" i="0" dirty="0">
              <a:solidFill>
                <a:srgbClr val="70757A"/>
              </a:solidFill>
              <a:effectLst/>
              <a:latin typeface="Google Sans"/>
            </a:endParaRPr>
          </a:p>
          <a:p>
            <a:pPr marL="0" indent="0" algn="r">
              <a:spcBef>
                <a:spcPts val="0"/>
              </a:spcBef>
              <a:buNone/>
            </a:pPr>
            <a:r>
              <a:rPr lang="en-US" b="0" i="0" dirty="0">
                <a:solidFill>
                  <a:srgbClr val="70757A"/>
                </a:solidFill>
                <a:effectLst/>
                <a:latin typeface="Google Sans"/>
              </a:rPr>
              <a:t>Mar 17, 2022</a:t>
            </a:r>
            <a:endParaRPr lang="en-US" sz="2800" dirty="0">
              <a:latin typeface="Fira Sans" panose="020B05030500000200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9610114A-C89C-6A5F-51D0-8B83EC4B83C1}"/>
              </a:ext>
            </a:extLst>
          </p:cNvPr>
          <p:cNvSpPr txBox="1"/>
          <p:nvPr/>
        </p:nvSpPr>
        <p:spPr>
          <a:xfrm>
            <a:off x="587828" y="5186597"/>
            <a:ext cx="3969181" cy="461665"/>
          </a:xfrm>
          <a:prstGeom prst="rect">
            <a:avLst/>
          </a:prstGeom>
        </p:spPr>
        <p:txBody>
          <a:bodyPr wrap="square" rtlCol="0">
            <a:spAutoFit/>
          </a:bodyPr>
          <a:lstStyle/>
          <a:p>
            <a:pPr marL="0" marR="0" indent="0" algn="l" defTabSz="914400" rtl="0" eaLnBrk="0" fontAlgn="base" latinLnBrk="0" hangingPunct="0">
              <a:lnSpc>
                <a:spcPct val="100000"/>
              </a:lnSpc>
              <a:spcBef>
                <a:spcPct val="20000"/>
              </a:spcBef>
              <a:spcAft>
                <a:spcPct val="0"/>
              </a:spcAft>
              <a:buClr>
                <a:srgbClr val="6E7BBD"/>
              </a:buClr>
              <a:buSzTx/>
              <a:buFontTx/>
              <a:buNone/>
              <a:tabLst/>
            </a:pPr>
            <a:r>
              <a:rPr lang="en-US" sz="2400" b="1" kern="0" dirty="0">
                <a:latin typeface="Calibri" pitchFamily="34" charset="0"/>
              </a:rPr>
              <a:t> </a:t>
            </a:r>
            <a:endParaRPr kumimoji="0" lang="en-US" sz="2400" b="1" u="none" strike="noStrike" kern="0" cap="none" spc="0" normalizeH="0" baseline="0" noProof="0" dirty="0">
              <a:ln>
                <a:noFill/>
              </a:ln>
              <a:effectLst/>
              <a:uLnTx/>
              <a:uFillTx/>
              <a:latin typeface="Calibri" pitchFamily="34" charset="0"/>
              <a:ea typeface="+mn-ea"/>
            </a:endParaRPr>
          </a:p>
        </p:txBody>
      </p:sp>
      <p:sp>
        <p:nvSpPr>
          <p:cNvPr id="5" name="TextBox 4">
            <a:extLst>
              <a:ext uri="{FF2B5EF4-FFF2-40B4-BE49-F238E27FC236}">
                <a16:creationId xmlns:a16="http://schemas.microsoft.com/office/drawing/2014/main" id="{566B17FC-8644-B033-2A9F-5AB66D0C385D}"/>
              </a:ext>
            </a:extLst>
          </p:cNvPr>
          <p:cNvSpPr txBox="1"/>
          <p:nvPr/>
        </p:nvSpPr>
        <p:spPr>
          <a:xfrm>
            <a:off x="587829" y="5645608"/>
            <a:ext cx="8316328" cy="461665"/>
          </a:xfrm>
          <a:prstGeom prst="rect">
            <a:avLst/>
          </a:prstGeom>
          <a:noFill/>
        </p:spPr>
        <p:txBody>
          <a:bodyPr wrap="square">
            <a:spAutoFit/>
          </a:bodyPr>
          <a:lstStyle/>
          <a:p>
            <a:r>
              <a:rPr lang="en-US" sz="2400" dirty="0">
                <a:solidFill>
                  <a:srgbClr val="114496"/>
                </a:solidFill>
                <a:hlinkClick r:id="rId2">
                  <a:extLst>
                    <a:ext uri="{A12FA001-AC4F-418D-AE19-62706E023703}">
                      <ahyp:hlinkClr xmlns:ahyp="http://schemas.microsoft.com/office/drawing/2018/hyperlinkcolor" val="tx"/>
                    </a:ext>
                  </a:extLst>
                </a:hlinkClick>
              </a:rPr>
              <a:t>The Protection of Non-Subjects from Research Harm | HHS.gov</a:t>
            </a:r>
            <a:r>
              <a:rPr lang="en-US" sz="2400" dirty="0">
                <a:solidFill>
                  <a:srgbClr val="114496"/>
                </a:solidFill>
              </a:rPr>
              <a:t>   </a:t>
            </a:r>
          </a:p>
        </p:txBody>
      </p:sp>
      <p:sp>
        <p:nvSpPr>
          <p:cNvPr id="6" name="Footer Placeholder 5">
            <a:extLst>
              <a:ext uri="{FF2B5EF4-FFF2-40B4-BE49-F238E27FC236}">
                <a16:creationId xmlns:a16="http://schemas.microsoft.com/office/drawing/2014/main" id="{A477D411-C3E7-26A5-E82B-B8F9FA1A4492}"/>
              </a:ext>
            </a:extLst>
          </p:cNvPr>
          <p:cNvSpPr>
            <a:spLocks noGrp="1"/>
          </p:cNvSpPr>
          <p:nvPr>
            <p:ph type="ftr" sz="quarter" idx="11"/>
          </p:nvPr>
        </p:nvSpPr>
        <p:spPr/>
        <p:txBody>
          <a:bodyPr/>
          <a:lstStyle/>
          <a:p>
            <a:r>
              <a:rPr lang="en-US"/>
              <a:t>Strauss 2023</a:t>
            </a:r>
          </a:p>
        </p:txBody>
      </p:sp>
      <p:sp>
        <p:nvSpPr>
          <p:cNvPr id="7" name="Slide Number Placeholder 6">
            <a:extLst>
              <a:ext uri="{FF2B5EF4-FFF2-40B4-BE49-F238E27FC236}">
                <a16:creationId xmlns:a16="http://schemas.microsoft.com/office/drawing/2014/main" id="{55E81526-E7FD-CA77-7506-3C1A3F678716}"/>
              </a:ext>
            </a:extLst>
          </p:cNvPr>
          <p:cNvSpPr>
            <a:spLocks noGrp="1"/>
          </p:cNvSpPr>
          <p:nvPr>
            <p:ph type="sldNum" sz="quarter" idx="12"/>
          </p:nvPr>
        </p:nvSpPr>
        <p:spPr/>
        <p:txBody>
          <a:bodyPr/>
          <a:lstStyle/>
          <a:p>
            <a:fld id="{62E0C75B-227C-5D45-AEA8-705EB30AE2FB}" type="slidenum">
              <a:rPr lang="en-US" smtClean="0"/>
              <a:t>26</a:t>
            </a:fld>
            <a:endParaRPr lang="en-US"/>
          </a:p>
        </p:txBody>
      </p:sp>
    </p:spTree>
    <p:extLst>
      <p:ext uri="{BB962C8B-B14F-4D97-AF65-F5344CB8AC3E}">
        <p14:creationId xmlns:p14="http://schemas.microsoft.com/office/powerpoint/2010/main" val="10693560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50852-AAA0-18A6-ECB0-B6AF3D0CA65B}"/>
              </a:ext>
            </a:extLst>
          </p:cNvPr>
          <p:cNvSpPr>
            <a:spLocks noGrp="1"/>
          </p:cNvSpPr>
          <p:nvPr>
            <p:ph type="title"/>
          </p:nvPr>
        </p:nvSpPr>
        <p:spPr>
          <a:xfrm>
            <a:off x="838200" y="0"/>
            <a:ext cx="10515600" cy="1325563"/>
          </a:xfrm>
        </p:spPr>
        <p:txBody>
          <a:bodyPr/>
          <a:lstStyle/>
          <a:p>
            <a:pPr algn="ctr"/>
            <a:r>
              <a:rPr lang="en-US" dirty="0"/>
              <a:t>Impact on our IRB Practice</a:t>
            </a:r>
          </a:p>
        </p:txBody>
      </p:sp>
      <p:sp>
        <p:nvSpPr>
          <p:cNvPr id="3" name="Content Placeholder 2">
            <a:extLst>
              <a:ext uri="{FF2B5EF4-FFF2-40B4-BE49-F238E27FC236}">
                <a16:creationId xmlns:a16="http://schemas.microsoft.com/office/drawing/2014/main" id="{5D44309C-8DA7-ED63-5533-5E6A227DB762}"/>
              </a:ext>
            </a:extLst>
          </p:cNvPr>
          <p:cNvSpPr>
            <a:spLocks noGrp="1"/>
          </p:cNvSpPr>
          <p:nvPr>
            <p:ph idx="1"/>
          </p:nvPr>
        </p:nvSpPr>
        <p:spPr>
          <a:xfrm>
            <a:off x="838200" y="1154244"/>
            <a:ext cx="10515600" cy="5338632"/>
          </a:xfrm>
        </p:spPr>
        <p:txBody>
          <a:bodyPr>
            <a:normAutofit/>
          </a:bodyPr>
          <a:lstStyle/>
          <a:p>
            <a:pPr marL="0" indent="0">
              <a:lnSpc>
                <a:spcPct val="170000"/>
              </a:lnSpc>
              <a:buNone/>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70000"/>
              </a:lnSpc>
              <a:buNone/>
            </a:pPr>
            <a:r>
              <a:rPr lang="en-US" sz="3200" dirty="0">
                <a:effectLst/>
                <a:latin typeface="Calibri" panose="020F0502020204030204" pitchFamily="34" charset="0"/>
                <a:ea typeface="Calibri" panose="020F0502020204030204" pitchFamily="34" charset="0"/>
                <a:cs typeface="Times New Roman" panose="02020603050405020304" pitchFamily="18" charset="0"/>
              </a:rPr>
              <a:t>Changes in </a:t>
            </a:r>
            <a:r>
              <a:rPr lang="en-US" sz="3200" dirty="0">
                <a:latin typeface="Calibri" panose="020F0502020204030204" pitchFamily="34" charset="0"/>
                <a:ea typeface="Calibri" panose="020F0502020204030204" pitchFamily="34" charset="0"/>
                <a:cs typeface="Times New Roman" panose="02020603050405020304" pitchFamily="18" charset="0"/>
              </a:rPr>
              <a:t>p</a:t>
            </a:r>
            <a:r>
              <a:rPr lang="en-US" sz="3200" dirty="0">
                <a:effectLst/>
                <a:latin typeface="Calibri" panose="020F0502020204030204" pitchFamily="34" charset="0"/>
                <a:ea typeface="Calibri" panose="020F0502020204030204" pitchFamily="34" charset="0"/>
                <a:cs typeface="Times New Roman" panose="02020603050405020304" pitchFamily="18" charset="0"/>
              </a:rPr>
              <a:t>ractice were guided by the principle that some research in a non-representative sample may unnecessarily add risk or stigma to a study population when the population is already burdened, stigmatized, or disadvantaged. </a:t>
            </a:r>
          </a:p>
          <a:p>
            <a:pPr marL="0" indent="0" algn="r">
              <a:lnSpc>
                <a:spcPct val="170000"/>
              </a:lnSpc>
              <a:buNone/>
            </a:pPr>
            <a:r>
              <a:rPr lang="en-US" sz="3200" dirty="0">
                <a:latin typeface="Calibri" panose="020F0502020204030204" pitchFamily="34" charset="0"/>
                <a:cs typeface="Times New Roman" panose="02020603050405020304" pitchFamily="18" charset="0"/>
              </a:rPr>
              <a:t>Continued…</a:t>
            </a:r>
            <a:endParaRPr lang="en-US" sz="3200" dirty="0"/>
          </a:p>
          <a:p>
            <a:endParaRPr lang="en-US" dirty="0"/>
          </a:p>
        </p:txBody>
      </p:sp>
      <p:sp>
        <p:nvSpPr>
          <p:cNvPr id="4" name="Footer Placeholder 3">
            <a:extLst>
              <a:ext uri="{FF2B5EF4-FFF2-40B4-BE49-F238E27FC236}">
                <a16:creationId xmlns:a16="http://schemas.microsoft.com/office/drawing/2014/main" id="{5AF604AA-5C5A-4A56-1EC7-17D6B57A7D4A}"/>
              </a:ext>
            </a:extLst>
          </p:cNvPr>
          <p:cNvSpPr>
            <a:spLocks noGrp="1"/>
          </p:cNvSpPr>
          <p:nvPr>
            <p:ph type="ftr" sz="quarter" idx="11"/>
          </p:nvPr>
        </p:nvSpPr>
        <p:spPr/>
        <p:txBody>
          <a:bodyPr/>
          <a:lstStyle/>
          <a:p>
            <a:r>
              <a:rPr lang="en-US"/>
              <a:t>Strauss 2023</a:t>
            </a:r>
          </a:p>
        </p:txBody>
      </p:sp>
      <p:sp>
        <p:nvSpPr>
          <p:cNvPr id="5" name="Slide Number Placeholder 4">
            <a:extLst>
              <a:ext uri="{FF2B5EF4-FFF2-40B4-BE49-F238E27FC236}">
                <a16:creationId xmlns:a16="http://schemas.microsoft.com/office/drawing/2014/main" id="{A3EFECD9-D942-F713-A3B5-3772873A2E94}"/>
              </a:ext>
            </a:extLst>
          </p:cNvPr>
          <p:cNvSpPr>
            <a:spLocks noGrp="1"/>
          </p:cNvSpPr>
          <p:nvPr>
            <p:ph type="sldNum" sz="quarter" idx="12"/>
          </p:nvPr>
        </p:nvSpPr>
        <p:spPr/>
        <p:txBody>
          <a:bodyPr/>
          <a:lstStyle/>
          <a:p>
            <a:fld id="{62E0C75B-227C-5D45-AEA8-705EB30AE2FB}" type="slidenum">
              <a:rPr lang="en-US" smtClean="0"/>
              <a:t>27</a:t>
            </a:fld>
            <a:endParaRPr lang="en-US"/>
          </a:p>
        </p:txBody>
      </p:sp>
    </p:spTree>
    <p:extLst>
      <p:ext uri="{BB962C8B-B14F-4D97-AF65-F5344CB8AC3E}">
        <p14:creationId xmlns:p14="http://schemas.microsoft.com/office/powerpoint/2010/main" val="2397468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48CE6B-BB36-DE93-B246-4ECD3406143A}"/>
              </a:ext>
            </a:extLst>
          </p:cNvPr>
          <p:cNvSpPr>
            <a:spLocks noGrp="1"/>
          </p:cNvSpPr>
          <p:nvPr>
            <p:ph idx="1"/>
          </p:nvPr>
        </p:nvSpPr>
        <p:spPr>
          <a:xfrm>
            <a:off x="838200" y="524656"/>
            <a:ext cx="10515600" cy="5652307"/>
          </a:xfrm>
        </p:spPr>
        <p:txBody>
          <a:bodyPr>
            <a:normAutofit fontScale="92500" lnSpcReduction="10000"/>
          </a:bodyPr>
          <a:lstStyle/>
          <a:p>
            <a:pPr>
              <a:lnSpc>
                <a:spcPct val="170000"/>
              </a:lnSpc>
            </a:pPr>
            <a:r>
              <a:rPr lang="en-US" dirty="0"/>
              <a:t>Investigators were expected to submit sample demographic information at initial and continuing review.</a:t>
            </a:r>
          </a:p>
          <a:p>
            <a:pPr>
              <a:lnSpc>
                <a:spcPct val="170000"/>
              </a:lnSpc>
            </a:pPr>
            <a:r>
              <a:rPr lang="en-US" dirty="0"/>
              <a:t>IRB review examined racial, ethnic, and gender composition of the proposed and accrued study sample.  </a:t>
            </a:r>
          </a:p>
          <a:p>
            <a:pPr>
              <a:lnSpc>
                <a:spcPct val="170000"/>
              </a:lnSpc>
            </a:pPr>
            <a:r>
              <a:rPr lang="en-US" dirty="0">
                <a:effectLst/>
                <a:latin typeface="Calibri" panose="020F0502020204030204" pitchFamily="34" charset="0"/>
                <a:ea typeface="Calibri" panose="020F0502020204030204" pitchFamily="34" charset="0"/>
                <a:cs typeface="Times New Roman" panose="02020603050405020304" pitchFamily="18" charset="0"/>
              </a:rPr>
              <a:t>The IRB considered whether an observed and </a:t>
            </a:r>
            <a:r>
              <a:rPr lang="en-US" i="1" dirty="0">
                <a:effectLst/>
                <a:latin typeface="Calibri" panose="020F0502020204030204" pitchFamily="34" charset="0"/>
                <a:ea typeface="Calibri" panose="020F0502020204030204" pitchFamily="34" charset="0"/>
                <a:cs typeface="Times New Roman" panose="02020603050405020304" pitchFamily="18" charset="0"/>
              </a:rPr>
              <a:t>significant</a:t>
            </a:r>
            <a:r>
              <a:rPr lang="en-US" dirty="0">
                <a:effectLst/>
                <a:latin typeface="Calibri" panose="020F0502020204030204" pitchFamily="34" charset="0"/>
                <a:ea typeface="Calibri" panose="020F0502020204030204" pitchFamily="34" charset="0"/>
                <a:cs typeface="Times New Roman" panose="02020603050405020304" pitchFamily="18" charset="0"/>
              </a:rPr>
              <a:t> departure from “representative” </a:t>
            </a:r>
            <a:r>
              <a:rPr lang="en-US" dirty="0">
                <a:latin typeface="Calibri" panose="020F0502020204030204" pitchFamily="34" charset="0"/>
                <a:ea typeface="Calibri" panose="020F0502020204030204" pitchFamily="34" charset="0"/>
                <a:cs typeface="Times New Roman" panose="02020603050405020304" pitchFamily="18" charset="0"/>
              </a:rPr>
              <a:t>was </a:t>
            </a:r>
            <a:r>
              <a:rPr lang="en-US" dirty="0">
                <a:effectLst/>
                <a:latin typeface="Calibri" panose="020F0502020204030204" pitchFamily="34" charset="0"/>
                <a:ea typeface="Calibri" panose="020F0502020204030204" pitchFamily="34" charset="0"/>
                <a:cs typeface="Times New Roman" panose="02020603050405020304" pitchFamily="18" charset="0"/>
              </a:rPr>
              <a:t>scientifically appropriate and ethically justifiable. When it was not, the IRB (and investigator) determined whether alternative or additional recruitment strategies were warranted.</a:t>
            </a:r>
          </a:p>
          <a:p>
            <a:endParaRPr lang="en-US" dirty="0"/>
          </a:p>
        </p:txBody>
      </p:sp>
      <p:sp>
        <p:nvSpPr>
          <p:cNvPr id="4" name="Footer Placeholder 3">
            <a:extLst>
              <a:ext uri="{FF2B5EF4-FFF2-40B4-BE49-F238E27FC236}">
                <a16:creationId xmlns:a16="http://schemas.microsoft.com/office/drawing/2014/main" id="{D07AD34B-F724-1602-AC65-09CFAA988221}"/>
              </a:ext>
            </a:extLst>
          </p:cNvPr>
          <p:cNvSpPr>
            <a:spLocks noGrp="1"/>
          </p:cNvSpPr>
          <p:nvPr>
            <p:ph type="ftr" sz="quarter" idx="11"/>
          </p:nvPr>
        </p:nvSpPr>
        <p:spPr/>
        <p:txBody>
          <a:bodyPr/>
          <a:lstStyle/>
          <a:p>
            <a:r>
              <a:rPr lang="en-US"/>
              <a:t>Strauss 2023</a:t>
            </a:r>
          </a:p>
        </p:txBody>
      </p:sp>
      <p:sp>
        <p:nvSpPr>
          <p:cNvPr id="5" name="Slide Number Placeholder 4">
            <a:extLst>
              <a:ext uri="{FF2B5EF4-FFF2-40B4-BE49-F238E27FC236}">
                <a16:creationId xmlns:a16="http://schemas.microsoft.com/office/drawing/2014/main" id="{A2084D9B-217E-8D1D-6A95-86ECD02967E4}"/>
              </a:ext>
            </a:extLst>
          </p:cNvPr>
          <p:cNvSpPr>
            <a:spLocks noGrp="1"/>
          </p:cNvSpPr>
          <p:nvPr>
            <p:ph type="sldNum" sz="quarter" idx="12"/>
          </p:nvPr>
        </p:nvSpPr>
        <p:spPr/>
        <p:txBody>
          <a:bodyPr/>
          <a:lstStyle/>
          <a:p>
            <a:fld id="{62E0C75B-227C-5D45-AEA8-705EB30AE2FB}" type="slidenum">
              <a:rPr lang="en-US" smtClean="0"/>
              <a:t>28</a:t>
            </a:fld>
            <a:endParaRPr lang="en-US"/>
          </a:p>
        </p:txBody>
      </p:sp>
    </p:spTree>
    <p:extLst>
      <p:ext uri="{BB962C8B-B14F-4D97-AF65-F5344CB8AC3E}">
        <p14:creationId xmlns:p14="http://schemas.microsoft.com/office/powerpoint/2010/main" val="3028753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EC8EB-4D4A-51B5-E0E3-3D3D83E1CC3E}"/>
              </a:ext>
            </a:extLst>
          </p:cNvPr>
          <p:cNvSpPr>
            <a:spLocks noGrp="1"/>
          </p:cNvSpPr>
          <p:nvPr>
            <p:ph type="ctrTitle"/>
          </p:nvPr>
        </p:nvSpPr>
        <p:spPr>
          <a:xfrm>
            <a:off x="1536492" y="2452740"/>
            <a:ext cx="9119016" cy="976260"/>
          </a:xfrm>
        </p:spPr>
        <p:txBody>
          <a:bodyPr>
            <a:normAutofit/>
          </a:bodyPr>
          <a:lstStyle/>
          <a:p>
            <a:r>
              <a:rPr lang="en-US" dirty="0"/>
              <a:t>FAST FORWARD</a:t>
            </a:r>
          </a:p>
        </p:txBody>
      </p:sp>
    </p:spTree>
    <p:extLst>
      <p:ext uri="{BB962C8B-B14F-4D97-AF65-F5344CB8AC3E}">
        <p14:creationId xmlns:p14="http://schemas.microsoft.com/office/powerpoint/2010/main" val="3939360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67313" y="629986"/>
            <a:ext cx="8847117" cy="3231654"/>
          </a:xfrm>
          <a:prstGeom prst="rect">
            <a:avLst/>
          </a:prstGeom>
        </p:spPr>
        <p:txBody>
          <a:bodyPr wrap="square">
            <a:spAutoFit/>
          </a:bodyPr>
          <a:lstStyle/>
          <a:p>
            <a:pPr algn="ctr"/>
            <a:r>
              <a:rPr lang="en-US" sz="2400" dirty="0">
                <a:solidFill>
                  <a:srgbClr val="000000"/>
                </a:solidFill>
                <a:latin typeface="+mj-lt"/>
              </a:rPr>
              <a:t> </a:t>
            </a:r>
          </a:p>
          <a:p>
            <a:pPr algn="ctr"/>
            <a:endParaRPr lang="en-US" sz="3600" dirty="0">
              <a:solidFill>
                <a:srgbClr val="000000"/>
              </a:solidFill>
              <a:latin typeface="+mj-lt"/>
            </a:endParaRPr>
          </a:p>
          <a:p>
            <a:pPr algn="ctr"/>
            <a:r>
              <a:rPr lang="en-US" sz="3600" dirty="0">
                <a:solidFill>
                  <a:srgbClr val="000000"/>
                </a:solidFill>
                <a:latin typeface="+mj-lt"/>
              </a:rPr>
              <a:t> </a:t>
            </a:r>
            <a:r>
              <a:rPr lang="en-US" sz="3600" dirty="0">
                <a:latin typeface="+mj-lt"/>
              </a:rPr>
              <a:t>Risks to subjects are reasonable in relation to anticipated </a:t>
            </a:r>
            <a:r>
              <a:rPr lang="en-US" sz="3600" b="1" dirty="0">
                <a:latin typeface="+mj-lt"/>
              </a:rPr>
              <a:t>benefits</a:t>
            </a:r>
            <a:r>
              <a:rPr lang="en-US" sz="3600" dirty="0">
                <a:latin typeface="+mj-lt"/>
              </a:rPr>
              <a:t>, if any, to subjects, and the importance of the knowledge that may reasonably be expected to result.</a:t>
            </a:r>
            <a:endParaRPr lang="en-US" sz="3600" dirty="0">
              <a:effectLst/>
              <a:latin typeface="+mj-lt"/>
            </a:endParaRPr>
          </a:p>
        </p:txBody>
      </p:sp>
      <p:sp>
        <p:nvSpPr>
          <p:cNvPr id="3" name="TextBox 2">
            <a:extLst>
              <a:ext uri="{FF2B5EF4-FFF2-40B4-BE49-F238E27FC236}">
                <a16:creationId xmlns:a16="http://schemas.microsoft.com/office/drawing/2014/main" id="{60E43E4C-89D5-544C-8B74-11BD29B6F233}"/>
              </a:ext>
            </a:extLst>
          </p:cNvPr>
          <p:cNvSpPr txBox="1"/>
          <p:nvPr/>
        </p:nvSpPr>
        <p:spPr>
          <a:xfrm>
            <a:off x="2532088" y="4702128"/>
            <a:ext cx="7127823" cy="461665"/>
          </a:xfrm>
          <a:prstGeom prst="rect">
            <a:avLst/>
          </a:prstGeom>
          <a:noFill/>
        </p:spPr>
        <p:txBody>
          <a:bodyPr wrap="square">
            <a:spAutoFit/>
          </a:bodyPr>
          <a:lstStyle/>
          <a:p>
            <a:pPr algn="ctr"/>
            <a:r>
              <a:rPr lang="en-US" sz="2400" b="1" dirty="0">
                <a:solidFill>
                  <a:srgbClr val="000000"/>
                </a:solidFill>
                <a:latin typeface="+mj-lt"/>
              </a:rPr>
              <a:t>§46.111.2 in Criteria for IRB approval of research.</a:t>
            </a:r>
            <a:endParaRPr lang="en-US" sz="2400" dirty="0">
              <a:solidFill>
                <a:srgbClr val="000000"/>
              </a:solidFill>
              <a:latin typeface="+mj-lt"/>
            </a:endParaRPr>
          </a:p>
        </p:txBody>
      </p:sp>
    </p:spTree>
    <p:extLst>
      <p:ext uri="{BB962C8B-B14F-4D97-AF65-F5344CB8AC3E}">
        <p14:creationId xmlns:p14="http://schemas.microsoft.com/office/powerpoint/2010/main" val="1199727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C1C0B1-B598-4C49-B23F-D96AB55C474C}"/>
              </a:ext>
            </a:extLst>
          </p:cNvPr>
          <p:cNvSpPr>
            <a:spLocks noGrp="1"/>
          </p:cNvSpPr>
          <p:nvPr>
            <p:ph type="title"/>
          </p:nvPr>
        </p:nvSpPr>
        <p:spPr>
          <a:xfrm>
            <a:off x="634305" y="0"/>
            <a:ext cx="11170328" cy="800100"/>
          </a:xfrm>
        </p:spPr>
        <p:txBody>
          <a:bodyPr/>
          <a:lstStyle/>
          <a:p>
            <a:pPr algn="ctr"/>
            <a:r>
              <a:rPr lang="en-US" dirty="0"/>
              <a:t>Prostate Cancer (CDC, 2017)</a:t>
            </a:r>
          </a:p>
        </p:txBody>
      </p:sp>
      <p:sp>
        <p:nvSpPr>
          <p:cNvPr id="7" name="Content Placeholder 6">
            <a:extLst>
              <a:ext uri="{FF2B5EF4-FFF2-40B4-BE49-F238E27FC236}">
                <a16:creationId xmlns:a16="http://schemas.microsoft.com/office/drawing/2014/main" id="{CA631F11-B505-234A-B92D-8B2516EC6AFB}"/>
              </a:ext>
            </a:extLst>
          </p:cNvPr>
          <p:cNvSpPr>
            <a:spLocks noGrp="1"/>
          </p:cNvSpPr>
          <p:nvPr>
            <p:ph idx="1"/>
          </p:nvPr>
        </p:nvSpPr>
        <p:spPr>
          <a:xfrm>
            <a:off x="7259186" y="1614904"/>
            <a:ext cx="4716133" cy="2992034"/>
          </a:xfrm>
        </p:spPr>
        <p:txBody>
          <a:bodyPr>
            <a:normAutofit/>
          </a:bodyPr>
          <a:lstStyle/>
          <a:p>
            <a:pPr>
              <a:buClr>
                <a:srgbClr val="FF0000"/>
              </a:buClr>
            </a:pPr>
            <a:r>
              <a:rPr lang="en-US" sz="2400" dirty="0"/>
              <a:t>Prostate cancer rates are highest among African-Americans</a:t>
            </a:r>
          </a:p>
          <a:p>
            <a:pPr>
              <a:buClr>
                <a:srgbClr val="FF0000"/>
              </a:buClr>
            </a:pPr>
            <a:r>
              <a:rPr lang="en-US" sz="2400" dirty="0"/>
              <a:t>African-Americans are twice as likely to die from prostate cancer</a:t>
            </a:r>
          </a:p>
          <a:p>
            <a:pPr>
              <a:buClr>
                <a:srgbClr val="FF0000"/>
              </a:buClr>
            </a:pPr>
            <a:r>
              <a:rPr lang="en-US" sz="2400" dirty="0"/>
              <a:t>Increase risk is associated with low SES, unequal access to diagnosis and treatment, and (?) other factors</a:t>
            </a:r>
          </a:p>
          <a:p>
            <a:endParaRPr lang="en-US" sz="2400" dirty="0"/>
          </a:p>
        </p:txBody>
      </p:sp>
      <p:sp>
        <p:nvSpPr>
          <p:cNvPr id="8" name="Text Placeholder 7">
            <a:extLst>
              <a:ext uri="{FF2B5EF4-FFF2-40B4-BE49-F238E27FC236}">
                <a16:creationId xmlns:a16="http://schemas.microsoft.com/office/drawing/2014/main" id="{C1017C1F-D932-CF4C-ADB6-8FCFD6A92EAC}"/>
              </a:ext>
            </a:extLst>
          </p:cNvPr>
          <p:cNvSpPr>
            <a:spLocks noGrp="1"/>
          </p:cNvSpPr>
          <p:nvPr>
            <p:ph type="body" sz="half" idx="2"/>
          </p:nvPr>
        </p:nvSpPr>
        <p:spPr/>
        <p:txBody>
          <a:bodyPr/>
          <a:lstStyle/>
          <a:p>
            <a:endParaRPr lang="en-US"/>
          </a:p>
        </p:txBody>
      </p:sp>
      <p:pic>
        <p:nvPicPr>
          <p:cNvPr id="6" name="Picture 5">
            <a:extLst>
              <a:ext uri="{FF2B5EF4-FFF2-40B4-BE49-F238E27FC236}">
                <a16:creationId xmlns:a16="http://schemas.microsoft.com/office/drawing/2014/main" id="{5D4C166C-EADB-3049-BBF3-3E9227A536B8}"/>
              </a:ext>
            </a:extLst>
          </p:cNvPr>
          <p:cNvPicPr>
            <a:picLocks noChangeAspect="1"/>
          </p:cNvPicPr>
          <p:nvPr/>
        </p:nvPicPr>
        <p:blipFill>
          <a:blip r:embed="rId2"/>
          <a:stretch>
            <a:fillRect/>
          </a:stretch>
        </p:blipFill>
        <p:spPr>
          <a:xfrm>
            <a:off x="634305" y="1393840"/>
            <a:ext cx="6353354" cy="4455720"/>
          </a:xfrm>
          <a:prstGeom prst="rect">
            <a:avLst/>
          </a:prstGeom>
        </p:spPr>
      </p:pic>
      <p:sp>
        <p:nvSpPr>
          <p:cNvPr id="2" name="TextBox 1"/>
          <p:cNvSpPr txBox="1"/>
          <p:nvPr/>
        </p:nvSpPr>
        <p:spPr>
          <a:xfrm>
            <a:off x="7447413" y="5647406"/>
            <a:ext cx="4527906" cy="646331"/>
          </a:xfrm>
          <a:prstGeom prst="rect">
            <a:avLst/>
          </a:prstGeom>
          <a:noFill/>
        </p:spPr>
        <p:txBody>
          <a:bodyPr wrap="none" rtlCol="0">
            <a:spAutoFit/>
          </a:bodyPr>
          <a:lstStyle/>
          <a:p>
            <a:r>
              <a:rPr lang="en-US" dirty="0"/>
              <a:t>https://</a:t>
            </a:r>
            <a:r>
              <a:rPr lang="en-US" dirty="0" err="1"/>
              <a:t>gis.cdc.gov</a:t>
            </a:r>
            <a:r>
              <a:rPr lang="en-US" dirty="0"/>
              <a:t>/Cancer/USCS/</a:t>
            </a:r>
            <a:r>
              <a:rPr lang="en-US" dirty="0" err="1"/>
              <a:t>DataViz.html</a:t>
            </a:r>
            <a:endParaRPr lang="en-US" dirty="0"/>
          </a:p>
          <a:p>
            <a:endParaRPr lang="en-US" dirty="0"/>
          </a:p>
        </p:txBody>
      </p:sp>
      <p:sp>
        <p:nvSpPr>
          <p:cNvPr id="5" name="Footer Placeholder 4">
            <a:extLst>
              <a:ext uri="{FF2B5EF4-FFF2-40B4-BE49-F238E27FC236}">
                <a16:creationId xmlns:a16="http://schemas.microsoft.com/office/drawing/2014/main" id="{BF5E9EA5-350D-034F-ADD5-ACFBE2126543}"/>
              </a:ext>
            </a:extLst>
          </p:cNvPr>
          <p:cNvSpPr>
            <a:spLocks noGrp="1"/>
          </p:cNvSpPr>
          <p:nvPr>
            <p:ph type="ftr" sz="quarter" idx="11"/>
          </p:nvPr>
        </p:nvSpPr>
        <p:spPr/>
        <p:txBody>
          <a:bodyPr/>
          <a:lstStyle/>
          <a:p>
            <a:r>
              <a:rPr lang="en-US"/>
              <a:t>Strauss 2023</a:t>
            </a:r>
          </a:p>
        </p:txBody>
      </p:sp>
      <p:sp>
        <p:nvSpPr>
          <p:cNvPr id="3" name="Slide Number Placeholder 2">
            <a:extLst>
              <a:ext uri="{FF2B5EF4-FFF2-40B4-BE49-F238E27FC236}">
                <a16:creationId xmlns:a16="http://schemas.microsoft.com/office/drawing/2014/main" id="{D69192C4-1AC2-AC5C-6AC5-3043BA33E4D5}"/>
              </a:ext>
            </a:extLst>
          </p:cNvPr>
          <p:cNvSpPr>
            <a:spLocks noGrp="1"/>
          </p:cNvSpPr>
          <p:nvPr>
            <p:ph type="sldNum" sz="quarter" idx="12"/>
          </p:nvPr>
        </p:nvSpPr>
        <p:spPr/>
        <p:txBody>
          <a:bodyPr/>
          <a:lstStyle/>
          <a:p>
            <a:fld id="{62E0C75B-227C-5D45-AEA8-705EB30AE2FB}" type="slidenum">
              <a:rPr lang="en-US" smtClean="0"/>
              <a:t>30</a:t>
            </a:fld>
            <a:endParaRPr lang="en-US"/>
          </a:p>
        </p:txBody>
      </p:sp>
    </p:spTree>
    <p:extLst>
      <p:ext uri="{BB962C8B-B14F-4D97-AF65-F5344CB8AC3E}">
        <p14:creationId xmlns:p14="http://schemas.microsoft.com/office/powerpoint/2010/main" val="45000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3741994-533A-FA43-A58D-825CA17F4290}"/>
              </a:ext>
            </a:extLst>
          </p:cNvPr>
          <p:cNvSpPr>
            <a:spLocks noGrp="1"/>
          </p:cNvSpPr>
          <p:nvPr>
            <p:ph type="title"/>
          </p:nvPr>
        </p:nvSpPr>
        <p:spPr>
          <a:xfrm>
            <a:off x="551841" y="427325"/>
            <a:ext cx="11451183" cy="869025"/>
          </a:xfrm>
        </p:spPr>
        <p:txBody>
          <a:bodyPr>
            <a:normAutofit fontScale="90000"/>
          </a:bodyPr>
          <a:lstStyle/>
          <a:p>
            <a:pPr algn="ctr"/>
            <a:r>
              <a:rPr lang="en-US" dirty="0"/>
              <a:t>Drug Trial Snapshots: US Food and Drug Administration </a:t>
            </a:r>
          </a:p>
        </p:txBody>
      </p:sp>
      <p:sp>
        <p:nvSpPr>
          <p:cNvPr id="10" name="Rectangle 9">
            <a:extLst>
              <a:ext uri="{FF2B5EF4-FFF2-40B4-BE49-F238E27FC236}">
                <a16:creationId xmlns:a16="http://schemas.microsoft.com/office/drawing/2014/main" id="{F41AA528-5FE1-0B4A-AD0E-FFBF82570CD2}"/>
              </a:ext>
            </a:extLst>
          </p:cNvPr>
          <p:cNvSpPr/>
          <p:nvPr/>
        </p:nvSpPr>
        <p:spPr>
          <a:xfrm>
            <a:off x="959371" y="1667164"/>
            <a:ext cx="10467878" cy="1077218"/>
          </a:xfrm>
          <a:prstGeom prst="rect">
            <a:avLst/>
          </a:prstGeom>
        </p:spPr>
        <p:txBody>
          <a:bodyPr wrap="square">
            <a:spAutoFit/>
          </a:bodyPr>
          <a:lstStyle/>
          <a:p>
            <a:r>
              <a:rPr lang="en-US" sz="3200" dirty="0">
                <a:latin typeface="Calibri" panose="020F0502020204030204" pitchFamily="34" charset="0"/>
              </a:rPr>
              <a:t>In 2015, of 45 novel drugs approved, and with over 105,000 enrolled participants only 5% were African American. </a:t>
            </a:r>
            <a:endParaRPr lang="en-US" sz="3200" dirty="0">
              <a:effectLst/>
              <a:latin typeface="Calibri" panose="020F0502020204030204" pitchFamily="34" charset="0"/>
            </a:endParaRPr>
          </a:p>
        </p:txBody>
      </p:sp>
      <p:sp>
        <p:nvSpPr>
          <p:cNvPr id="2" name="Rectangle 1">
            <a:extLst>
              <a:ext uri="{FF2B5EF4-FFF2-40B4-BE49-F238E27FC236}">
                <a16:creationId xmlns:a16="http://schemas.microsoft.com/office/drawing/2014/main" id="{139CD805-5D6C-D54E-940B-72D9ECC1E686}"/>
              </a:ext>
            </a:extLst>
          </p:cNvPr>
          <p:cNvSpPr/>
          <p:nvPr/>
        </p:nvSpPr>
        <p:spPr>
          <a:xfrm>
            <a:off x="6727725" y="5558043"/>
            <a:ext cx="4626075" cy="369332"/>
          </a:xfrm>
          <a:prstGeom prst="rect">
            <a:avLst/>
          </a:prstGeom>
        </p:spPr>
        <p:txBody>
          <a:bodyPr wrap="none">
            <a:spAutoFit/>
          </a:bodyPr>
          <a:lstStyle/>
          <a:p>
            <a:r>
              <a:rPr lang="en-US" dirty="0"/>
              <a:t>https://</a:t>
            </a:r>
            <a:r>
              <a:rPr lang="en-US" dirty="0" err="1"/>
              <a:t>www.fda.gov</a:t>
            </a:r>
            <a:r>
              <a:rPr lang="en-US" dirty="0"/>
              <a:t>/media/103160/download</a:t>
            </a:r>
          </a:p>
        </p:txBody>
      </p:sp>
      <p:pic>
        <p:nvPicPr>
          <p:cNvPr id="7" name="Picture 6" descr="Table&#10;&#10;Description automatically generated">
            <a:extLst>
              <a:ext uri="{FF2B5EF4-FFF2-40B4-BE49-F238E27FC236}">
                <a16:creationId xmlns:a16="http://schemas.microsoft.com/office/drawing/2014/main" id="{DEE4D562-F3B8-B14A-B0DC-D831B29309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48946" y="3477252"/>
            <a:ext cx="10049435" cy="1651816"/>
          </a:xfrm>
          <a:prstGeom prst="rect">
            <a:avLst/>
          </a:prstGeom>
        </p:spPr>
      </p:pic>
      <p:sp>
        <p:nvSpPr>
          <p:cNvPr id="4" name="Footer Placeholder 3">
            <a:extLst>
              <a:ext uri="{FF2B5EF4-FFF2-40B4-BE49-F238E27FC236}">
                <a16:creationId xmlns:a16="http://schemas.microsoft.com/office/drawing/2014/main" id="{925659A9-0A1B-716F-7558-EB42F707766C}"/>
              </a:ext>
            </a:extLst>
          </p:cNvPr>
          <p:cNvSpPr>
            <a:spLocks noGrp="1"/>
          </p:cNvSpPr>
          <p:nvPr>
            <p:ph type="ftr" sz="quarter" idx="11"/>
          </p:nvPr>
        </p:nvSpPr>
        <p:spPr/>
        <p:txBody>
          <a:bodyPr/>
          <a:lstStyle/>
          <a:p>
            <a:r>
              <a:rPr lang="en-US"/>
              <a:t>Strauss 2023</a:t>
            </a:r>
          </a:p>
        </p:txBody>
      </p:sp>
      <p:sp>
        <p:nvSpPr>
          <p:cNvPr id="6" name="Slide Number Placeholder 5">
            <a:extLst>
              <a:ext uri="{FF2B5EF4-FFF2-40B4-BE49-F238E27FC236}">
                <a16:creationId xmlns:a16="http://schemas.microsoft.com/office/drawing/2014/main" id="{242FBDF6-2A4E-4674-20CD-8DDB6E91F77A}"/>
              </a:ext>
            </a:extLst>
          </p:cNvPr>
          <p:cNvSpPr>
            <a:spLocks noGrp="1"/>
          </p:cNvSpPr>
          <p:nvPr>
            <p:ph type="sldNum" sz="quarter" idx="12"/>
          </p:nvPr>
        </p:nvSpPr>
        <p:spPr/>
        <p:txBody>
          <a:bodyPr/>
          <a:lstStyle/>
          <a:p>
            <a:fld id="{62E0C75B-227C-5D45-AEA8-705EB30AE2FB}" type="slidenum">
              <a:rPr lang="en-US" smtClean="0"/>
              <a:t>31</a:t>
            </a:fld>
            <a:endParaRPr lang="en-US"/>
          </a:p>
        </p:txBody>
      </p:sp>
    </p:spTree>
    <p:extLst>
      <p:ext uri="{BB962C8B-B14F-4D97-AF65-F5344CB8AC3E}">
        <p14:creationId xmlns:p14="http://schemas.microsoft.com/office/powerpoint/2010/main" val="3522974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39FFBF5-36D5-614B-8CCD-77281B7A1ECB}"/>
              </a:ext>
            </a:extLst>
          </p:cNvPr>
          <p:cNvSpPr>
            <a:spLocks noGrp="1"/>
          </p:cNvSpPr>
          <p:nvPr>
            <p:ph type="ftr" sz="quarter" idx="11"/>
          </p:nvPr>
        </p:nvSpPr>
        <p:spPr/>
        <p:txBody>
          <a:bodyPr/>
          <a:lstStyle/>
          <a:p>
            <a:r>
              <a:rPr lang="en-US"/>
              <a:t>Strauss 2023</a:t>
            </a:r>
          </a:p>
        </p:txBody>
      </p:sp>
      <p:sp>
        <p:nvSpPr>
          <p:cNvPr id="5" name="Title 4">
            <a:extLst>
              <a:ext uri="{FF2B5EF4-FFF2-40B4-BE49-F238E27FC236}">
                <a16:creationId xmlns:a16="http://schemas.microsoft.com/office/drawing/2014/main" id="{33741994-533A-FA43-A58D-825CA17F4290}"/>
              </a:ext>
            </a:extLst>
          </p:cNvPr>
          <p:cNvSpPr>
            <a:spLocks noGrp="1"/>
          </p:cNvSpPr>
          <p:nvPr>
            <p:ph type="title"/>
          </p:nvPr>
        </p:nvSpPr>
        <p:spPr>
          <a:xfrm>
            <a:off x="1304365" y="738131"/>
            <a:ext cx="10049435" cy="1325563"/>
          </a:xfrm>
        </p:spPr>
        <p:txBody>
          <a:bodyPr/>
          <a:lstStyle/>
          <a:p>
            <a:pPr algn="ctr"/>
            <a:r>
              <a:rPr lang="en-US" dirty="0"/>
              <a:t>Drug Trial Snapshots (2019): US Food and Drug Administration </a:t>
            </a:r>
          </a:p>
        </p:txBody>
      </p:sp>
      <p:sp>
        <p:nvSpPr>
          <p:cNvPr id="8" name="TextBox 7"/>
          <p:cNvSpPr txBox="1"/>
          <p:nvPr/>
        </p:nvSpPr>
        <p:spPr>
          <a:xfrm>
            <a:off x="7208874" y="5301663"/>
            <a:ext cx="4626908" cy="369332"/>
          </a:xfrm>
          <a:prstGeom prst="rect">
            <a:avLst/>
          </a:prstGeom>
          <a:noFill/>
        </p:spPr>
        <p:txBody>
          <a:bodyPr wrap="none" rtlCol="0">
            <a:spAutoFit/>
          </a:bodyPr>
          <a:lstStyle/>
          <a:p>
            <a:r>
              <a:rPr lang="en-US" dirty="0"/>
              <a:t>https://</a:t>
            </a:r>
            <a:r>
              <a:rPr lang="en-US" dirty="0" err="1"/>
              <a:t>www.fda.gov</a:t>
            </a:r>
            <a:r>
              <a:rPr lang="en-US" dirty="0"/>
              <a:t>/media/135337/download</a:t>
            </a:r>
          </a:p>
        </p:txBody>
      </p:sp>
      <p:pic>
        <p:nvPicPr>
          <p:cNvPr id="14" name="Picture 13">
            <a:extLst>
              <a:ext uri="{FF2B5EF4-FFF2-40B4-BE49-F238E27FC236}">
                <a16:creationId xmlns:a16="http://schemas.microsoft.com/office/drawing/2014/main" id="{4A07C0E6-E7F8-A549-AD37-BC3843A72C4B}"/>
              </a:ext>
            </a:extLst>
          </p:cNvPr>
          <p:cNvPicPr>
            <a:picLocks noChangeAspect="1"/>
          </p:cNvPicPr>
          <p:nvPr/>
        </p:nvPicPr>
        <p:blipFill>
          <a:blip r:embed="rId2"/>
          <a:stretch>
            <a:fillRect/>
          </a:stretch>
        </p:blipFill>
        <p:spPr>
          <a:xfrm>
            <a:off x="439479" y="2420778"/>
            <a:ext cx="11474302" cy="711044"/>
          </a:xfrm>
          <a:prstGeom prst="rect">
            <a:avLst/>
          </a:prstGeom>
        </p:spPr>
      </p:pic>
      <p:pic>
        <p:nvPicPr>
          <p:cNvPr id="16" name="Picture 15">
            <a:extLst>
              <a:ext uri="{FF2B5EF4-FFF2-40B4-BE49-F238E27FC236}">
                <a16:creationId xmlns:a16="http://schemas.microsoft.com/office/drawing/2014/main" id="{FCD4C63E-61FB-0A4A-A56E-C2F52B7F007B}"/>
              </a:ext>
            </a:extLst>
          </p:cNvPr>
          <p:cNvPicPr>
            <a:picLocks noChangeAspect="1"/>
          </p:cNvPicPr>
          <p:nvPr/>
        </p:nvPicPr>
        <p:blipFill>
          <a:blip r:embed="rId3"/>
          <a:stretch>
            <a:fillRect/>
          </a:stretch>
        </p:blipFill>
        <p:spPr>
          <a:xfrm>
            <a:off x="439479" y="3151835"/>
            <a:ext cx="11474302" cy="674142"/>
          </a:xfrm>
          <a:prstGeom prst="rect">
            <a:avLst/>
          </a:prstGeom>
        </p:spPr>
      </p:pic>
      <p:sp>
        <p:nvSpPr>
          <p:cNvPr id="6" name="Up Arrow 5">
            <a:extLst>
              <a:ext uri="{FF2B5EF4-FFF2-40B4-BE49-F238E27FC236}">
                <a16:creationId xmlns:a16="http://schemas.microsoft.com/office/drawing/2014/main" id="{BA848BA0-6B5E-2D44-AF3C-4058C833DC50}"/>
              </a:ext>
            </a:extLst>
          </p:cNvPr>
          <p:cNvSpPr/>
          <p:nvPr/>
        </p:nvSpPr>
        <p:spPr>
          <a:xfrm>
            <a:off x="7552944" y="3639081"/>
            <a:ext cx="274320" cy="794791"/>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C05FEBAA-26A5-AB94-0CF1-B197B7E50C91}"/>
              </a:ext>
            </a:extLst>
          </p:cNvPr>
          <p:cNvSpPr>
            <a:spLocks noGrp="1"/>
          </p:cNvSpPr>
          <p:nvPr>
            <p:ph type="sldNum" sz="quarter" idx="12"/>
          </p:nvPr>
        </p:nvSpPr>
        <p:spPr/>
        <p:txBody>
          <a:bodyPr/>
          <a:lstStyle/>
          <a:p>
            <a:fld id="{62E0C75B-227C-5D45-AEA8-705EB30AE2FB}" type="slidenum">
              <a:rPr lang="en-US" smtClean="0"/>
              <a:t>32</a:t>
            </a:fld>
            <a:endParaRPr lang="en-US"/>
          </a:p>
        </p:txBody>
      </p:sp>
    </p:spTree>
    <p:extLst>
      <p:ext uri="{BB962C8B-B14F-4D97-AF65-F5344CB8AC3E}">
        <p14:creationId xmlns:p14="http://schemas.microsoft.com/office/powerpoint/2010/main" val="1136638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42F9BDB-53B2-8D46-AA6E-DD4FD0E76588}"/>
              </a:ext>
            </a:extLst>
          </p:cNvPr>
          <p:cNvSpPr>
            <a:spLocks noGrp="1"/>
          </p:cNvSpPr>
          <p:nvPr>
            <p:ph type="ftr" sz="quarter" idx="11"/>
          </p:nvPr>
        </p:nvSpPr>
        <p:spPr/>
        <p:txBody>
          <a:bodyPr/>
          <a:lstStyle/>
          <a:p>
            <a:r>
              <a:rPr lang="en-US"/>
              <a:t>Strauss 2023</a:t>
            </a:r>
          </a:p>
        </p:txBody>
      </p:sp>
      <p:sp>
        <p:nvSpPr>
          <p:cNvPr id="3" name="Slide Number Placeholder 2">
            <a:extLst>
              <a:ext uri="{FF2B5EF4-FFF2-40B4-BE49-F238E27FC236}">
                <a16:creationId xmlns:a16="http://schemas.microsoft.com/office/drawing/2014/main" id="{0F961843-5196-A74A-A276-96FBBE29F6DF}"/>
              </a:ext>
            </a:extLst>
          </p:cNvPr>
          <p:cNvSpPr>
            <a:spLocks noGrp="1"/>
          </p:cNvSpPr>
          <p:nvPr>
            <p:ph type="sldNum" sz="quarter" idx="12"/>
          </p:nvPr>
        </p:nvSpPr>
        <p:spPr/>
        <p:txBody>
          <a:bodyPr/>
          <a:lstStyle/>
          <a:p>
            <a:fld id="{57871EFB-7B9E-4E86-A89E-697E8EBB06F2}" type="slidenum">
              <a:rPr lang="en-US" smtClean="0"/>
              <a:t>33</a:t>
            </a:fld>
            <a:endParaRPr lang="en-US"/>
          </a:p>
        </p:txBody>
      </p:sp>
      <p:pic>
        <p:nvPicPr>
          <p:cNvPr id="5" name="Picture 4" descr="Graphical user interface, website&#10;&#10;Description automatically generated">
            <a:extLst>
              <a:ext uri="{FF2B5EF4-FFF2-40B4-BE49-F238E27FC236}">
                <a16:creationId xmlns:a16="http://schemas.microsoft.com/office/drawing/2014/main" id="{12DB1D8A-B6BC-A849-A60C-98D327D2CB05}"/>
              </a:ext>
            </a:extLst>
          </p:cNvPr>
          <p:cNvPicPr>
            <a:picLocks noChangeAspect="1"/>
          </p:cNvPicPr>
          <p:nvPr/>
        </p:nvPicPr>
        <p:blipFill>
          <a:blip r:embed="rId2"/>
          <a:stretch>
            <a:fillRect/>
          </a:stretch>
        </p:blipFill>
        <p:spPr>
          <a:xfrm>
            <a:off x="2381250" y="635000"/>
            <a:ext cx="7429500" cy="5588000"/>
          </a:xfrm>
          <a:prstGeom prst="rect">
            <a:avLst/>
          </a:prstGeom>
        </p:spPr>
      </p:pic>
    </p:spTree>
    <p:extLst>
      <p:ext uri="{BB962C8B-B14F-4D97-AF65-F5344CB8AC3E}">
        <p14:creationId xmlns:p14="http://schemas.microsoft.com/office/powerpoint/2010/main" val="6250398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C82C0AE-0792-9341-8FC3-145E1F28E371}"/>
              </a:ext>
            </a:extLst>
          </p:cNvPr>
          <p:cNvSpPr>
            <a:spLocks noGrp="1"/>
          </p:cNvSpPr>
          <p:nvPr>
            <p:ph type="ftr" sz="quarter" idx="11"/>
          </p:nvPr>
        </p:nvSpPr>
        <p:spPr/>
        <p:txBody>
          <a:bodyPr/>
          <a:lstStyle/>
          <a:p>
            <a:r>
              <a:rPr lang="en-US"/>
              <a:t>Strauss 2023</a:t>
            </a:r>
            <a:endParaRPr lang="en-US" dirty="0"/>
          </a:p>
        </p:txBody>
      </p:sp>
      <p:pic>
        <p:nvPicPr>
          <p:cNvPr id="5" name="Content Placeholder 4">
            <a:extLst>
              <a:ext uri="{FF2B5EF4-FFF2-40B4-BE49-F238E27FC236}">
                <a16:creationId xmlns:a16="http://schemas.microsoft.com/office/drawing/2014/main" id="{77F85DBF-3EB9-ED4F-8208-CE86F8171A6A}"/>
              </a:ext>
            </a:extLst>
          </p:cNvPr>
          <p:cNvPicPr>
            <a:picLocks noGrp="1" noChangeAspect="1"/>
          </p:cNvPicPr>
          <p:nvPr>
            <p:ph idx="1"/>
          </p:nvPr>
        </p:nvPicPr>
        <p:blipFill>
          <a:blip r:embed="rId2"/>
          <a:srcRect t="3238" b="3238"/>
          <a:stretch/>
        </p:blipFill>
        <p:spPr>
          <a:xfrm>
            <a:off x="385383" y="2242138"/>
            <a:ext cx="11072050" cy="2645444"/>
          </a:xfrm>
          <a:prstGeom prst="rect">
            <a:avLst/>
          </a:prstGeom>
        </p:spPr>
      </p:pic>
      <p:sp>
        <p:nvSpPr>
          <p:cNvPr id="6" name="Title 5">
            <a:extLst>
              <a:ext uri="{FF2B5EF4-FFF2-40B4-BE49-F238E27FC236}">
                <a16:creationId xmlns:a16="http://schemas.microsoft.com/office/drawing/2014/main" id="{1803B833-4183-B042-A09F-92E075B18E28}"/>
              </a:ext>
            </a:extLst>
          </p:cNvPr>
          <p:cNvSpPr txBox="1">
            <a:spLocks noGrp="1"/>
          </p:cNvSpPr>
          <p:nvPr>
            <p:ph type="title"/>
          </p:nvPr>
        </p:nvSpPr>
        <p:spPr>
          <a:xfrm>
            <a:off x="1486500" y="529025"/>
            <a:ext cx="9218999" cy="978729"/>
          </a:xfrm>
          <a:prstGeom prst="rect">
            <a:avLst/>
          </a:prstGeom>
          <a:noFill/>
        </p:spPr>
        <p:txBody>
          <a:bodyPr wrap="none" rtlCol="0">
            <a:spAutoFit/>
          </a:bodyPr>
          <a:lstStyle/>
          <a:p>
            <a:pPr algn="ctr"/>
            <a:r>
              <a:rPr lang="en-US" sz="3200" dirty="0"/>
              <a:t>Race and ethnicity widens the gap in mortality </a:t>
            </a:r>
            <a:br>
              <a:rPr lang="en-US" sz="3200" dirty="0"/>
            </a:br>
            <a:r>
              <a:rPr lang="en-US" sz="3200" dirty="0"/>
              <a:t>compared to Whites from COVID-19 (adjusted for age) </a:t>
            </a:r>
          </a:p>
        </p:txBody>
      </p:sp>
      <p:sp>
        <p:nvSpPr>
          <p:cNvPr id="7" name="TextBox 6">
            <a:extLst>
              <a:ext uri="{FF2B5EF4-FFF2-40B4-BE49-F238E27FC236}">
                <a16:creationId xmlns:a16="http://schemas.microsoft.com/office/drawing/2014/main" id="{3663C2BC-5530-014F-9B85-CAC268366E78}"/>
              </a:ext>
            </a:extLst>
          </p:cNvPr>
          <p:cNvSpPr txBox="1"/>
          <p:nvPr/>
        </p:nvSpPr>
        <p:spPr>
          <a:xfrm>
            <a:off x="10369296" y="1963651"/>
            <a:ext cx="1539241" cy="307777"/>
          </a:xfrm>
          <a:prstGeom prst="rect">
            <a:avLst/>
          </a:prstGeom>
          <a:noFill/>
        </p:spPr>
        <p:txBody>
          <a:bodyPr wrap="square" rtlCol="0">
            <a:spAutoFit/>
          </a:bodyPr>
          <a:lstStyle/>
          <a:p>
            <a:r>
              <a:rPr lang="en-US" sz="1400" dirty="0"/>
              <a:t>Fold increase</a:t>
            </a:r>
          </a:p>
        </p:txBody>
      </p:sp>
      <p:sp>
        <p:nvSpPr>
          <p:cNvPr id="9" name="Rectangle 8">
            <a:extLst>
              <a:ext uri="{FF2B5EF4-FFF2-40B4-BE49-F238E27FC236}">
                <a16:creationId xmlns:a16="http://schemas.microsoft.com/office/drawing/2014/main" id="{1BEC40FA-738A-3646-852A-8985A6C36700}"/>
              </a:ext>
            </a:extLst>
          </p:cNvPr>
          <p:cNvSpPr/>
          <p:nvPr/>
        </p:nvSpPr>
        <p:spPr>
          <a:xfrm>
            <a:off x="6515073" y="5694926"/>
            <a:ext cx="5393464" cy="369332"/>
          </a:xfrm>
          <a:prstGeom prst="rect">
            <a:avLst/>
          </a:prstGeom>
        </p:spPr>
        <p:txBody>
          <a:bodyPr wrap="none">
            <a:spAutoFit/>
          </a:bodyPr>
          <a:lstStyle/>
          <a:p>
            <a:r>
              <a:rPr lang="en-US" dirty="0">
                <a:hlinkClick r:id="rId3"/>
              </a:rPr>
              <a:t>https://www.apmresearchlab.org/covid/deaths-by-race</a:t>
            </a:r>
            <a:endParaRPr lang="en-US" dirty="0"/>
          </a:p>
        </p:txBody>
      </p:sp>
      <p:sp>
        <p:nvSpPr>
          <p:cNvPr id="2" name="Slide Number Placeholder 1">
            <a:extLst>
              <a:ext uri="{FF2B5EF4-FFF2-40B4-BE49-F238E27FC236}">
                <a16:creationId xmlns:a16="http://schemas.microsoft.com/office/drawing/2014/main" id="{DB502198-EEC5-F744-FDE5-050289B1B96E}"/>
              </a:ext>
            </a:extLst>
          </p:cNvPr>
          <p:cNvSpPr>
            <a:spLocks noGrp="1"/>
          </p:cNvSpPr>
          <p:nvPr>
            <p:ph type="sldNum" sz="quarter" idx="12"/>
          </p:nvPr>
        </p:nvSpPr>
        <p:spPr/>
        <p:txBody>
          <a:bodyPr/>
          <a:lstStyle/>
          <a:p>
            <a:fld id="{62E0C75B-227C-5D45-AEA8-705EB30AE2FB}" type="slidenum">
              <a:rPr lang="en-US" smtClean="0"/>
              <a:t>34</a:t>
            </a:fld>
            <a:endParaRPr lang="en-US"/>
          </a:p>
        </p:txBody>
      </p:sp>
    </p:spTree>
    <p:extLst>
      <p:ext uri="{BB962C8B-B14F-4D97-AF65-F5344CB8AC3E}">
        <p14:creationId xmlns:p14="http://schemas.microsoft.com/office/powerpoint/2010/main" val="1347758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702DB6F-1226-B847-A640-5F0634175E7F}"/>
              </a:ext>
            </a:extLst>
          </p:cNvPr>
          <p:cNvSpPr>
            <a:spLocks noGrp="1"/>
          </p:cNvSpPr>
          <p:nvPr>
            <p:ph type="ftr" sz="quarter" idx="11"/>
          </p:nvPr>
        </p:nvSpPr>
        <p:spPr/>
        <p:txBody>
          <a:bodyPr/>
          <a:lstStyle/>
          <a:p>
            <a:r>
              <a:rPr lang="en-US"/>
              <a:t>Strauss 2023</a:t>
            </a:r>
            <a:endParaRPr lang="en-US" dirty="0"/>
          </a:p>
        </p:txBody>
      </p:sp>
      <p:pic>
        <p:nvPicPr>
          <p:cNvPr id="5" name="Content Placeholder 4" descr="A picture containing knife&#10;&#10;Description automatically generated">
            <a:extLst>
              <a:ext uri="{FF2B5EF4-FFF2-40B4-BE49-F238E27FC236}">
                <a16:creationId xmlns:a16="http://schemas.microsoft.com/office/drawing/2014/main" id="{366921E0-56BF-D44C-A82E-78FAEFD194CB}"/>
              </a:ext>
            </a:extLst>
          </p:cNvPr>
          <p:cNvPicPr>
            <a:picLocks noGrp="1" noChangeAspect="1"/>
          </p:cNvPicPr>
          <p:nvPr>
            <p:ph idx="1"/>
          </p:nvPr>
        </p:nvPicPr>
        <p:blipFill>
          <a:blip r:embed="rId2"/>
          <a:stretch>
            <a:fillRect/>
          </a:stretch>
        </p:blipFill>
        <p:spPr>
          <a:xfrm>
            <a:off x="749808" y="875269"/>
            <a:ext cx="10515600" cy="3048928"/>
          </a:xfrm>
          <a:prstGeom prst="rect">
            <a:avLst/>
          </a:prstGeom>
        </p:spPr>
      </p:pic>
      <p:pic>
        <p:nvPicPr>
          <p:cNvPr id="6" name="Picture 5" descr="A close up of a logo&#10;&#10;Description automatically generated">
            <a:extLst>
              <a:ext uri="{FF2B5EF4-FFF2-40B4-BE49-F238E27FC236}">
                <a16:creationId xmlns:a16="http://schemas.microsoft.com/office/drawing/2014/main" id="{17801D2F-FC1D-AA4C-A962-463ED004035F}"/>
              </a:ext>
            </a:extLst>
          </p:cNvPr>
          <p:cNvPicPr>
            <a:picLocks noChangeAspect="1"/>
          </p:cNvPicPr>
          <p:nvPr/>
        </p:nvPicPr>
        <p:blipFill>
          <a:blip r:embed="rId3"/>
          <a:stretch>
            <a:fillRect/>
          </a:stretch>
        </p:blipFill>
        <p:spPr>
          <a:xfrm>
            <a:off x="1042416" y="1463040"/>
            <a:ext cx="3853474" cy="918801"/>
          </a:xfrm>
          <a:prstGeom prst="rect">
            <a:avLst/>
          </a:prstGeom>
        </p:spPr>
      </p:pic>
      <p:sp>
        <p:nvSpPr>
          <p:cNvPr id="7" name="Rectangle 6">
            <a:extLst>
              <a:ext uri="{FF2B5EF4-FFF2-40B4-BE49-F238E27FC236}">
                <a16:creationId xmlns:a16="http://schemas.microsoft.com/office/drawing/2014/main" id="{215928E2-F84A-CA43-9579-A84C4BD406BE}"/>
              </a:ext>
            </a:extLst>
          </p:cNvPr>
          <p:cNvSpPr/>
          <p:nvPr/>
        </p:nvSpPr>
        <p:spPr>
          <a:xfrm>
            <a:off x="6007608" y="5639349"/>
            <a:ext cx="6096000" cy="561949"/>
          </a:xfrm>
          <a:prstGeom prst="rect">
            <a:avLst/>
          </a:prstGeom>
        </p:spPr>
        <p:txBody>
          <a:bodyPr>
            <a:spAutoFit/>
          </a:bodyPr>
          <a:lstStyle/>
          <a:p>
            <a:pPr marR="0" lvl="0">
              <a:lnSpc>
                <a:spcPct val="200000"/>
              </a:lnSpc>
              <a:spcBef>
                <a:spcPts val="0"/>
              </a:spcBef>
              <a:spcAft>
                <a:spcPts val="0"/>
              </a:spcAft>
            </a:pPr>
            <a:r>
              <a:rPr lang="en-US" i="1" dirty="0">
                <a:solidFill>
                  <a:srgbClr val="000000"/>
                </a:solidFill>
                <a:latin typeface="Times New Roman" panose="02020603050405020304" pitchFamily="18" charset="0"/>
                <a:ea typeface="Calibri" panose="020F0502020204030204" pitchFamily="34" charset="0"/>
              </a:rPr>
              <a:t>N </a:t>
            </a:r>
            <a:r>
              <a:rPr lang="en-US" i="1" dirty="0" err="1">
                <a:solidFill>
                  <a:srgbClr val="000000"/>
                </a:solidFill>
                <a:latin typeface="Times New Roman" panose="02020603050405020304" pitchFamily="18" charset="0"/>
                <a:ea typeface="Calibri" panose="020F0502020204030204" pitchFamily="34" charset="0"/>
              </a:rPr>
              <a:t>Engl</a:t>
            </a:r>
            <a:r>
              <a:rPr lang="en-US" i="1" dirty="0">
                <a:solidFill>
                  <a:srgbClr val="000000"/>
                </a:solidFill>
                <a:latin typeface="Times New Roman" panose="02020603050405020304" pitchFamily="18" charset="0"/>
                <a:ea typeface="Calibri" panose="020F0502020204030204" pitchFamily="34" charset="0"/>
              </a:rPr>
              <a:t> J Med</a:t>
            </a:r>
            <a:r>
              <a:rPr lang="en-US" dirty="0">
                <a:solidFill>
                  <a:srgbClr val="000000"/>
                </a:solidFill>
                <a:latin typeface="Times New Roman" panose="02020603050405020304" pitchFamily="18" charset="0"/>
                <a:ea typeface="Calibri" panose="020F0502020204030204" pitchFamily="34" charset="0"/>
              </a:rPr>
              <a:t>. </a:t>
            </a:r>
            <a:r>
              <a:rPr lang="en-US" b="1" i="1" dirty="0">
                <a:solidFill>
                  <a:srgbClr val="000000"/>
                </a:solidFill>
                <a:latin typeface="Times New Roman" panose="02020603050405020304" pitchFamily="18" charset="0"/>
                <a:ea typeface="Calibri" panose="020F0502020204030204" pitchFamily="34" charset="0"/>
              </a:rPr>
              <a:t>383</a:t>
            </a:r>
            <a:r>
              <a:rPr lang="en-US" dirty="0">
                <a:solidFill>
                  <a:srgbClr val="000000"/>
                </a:solidFill>
                <a:latin typeface="Times New Roman" panose="02020603050405020304" pitchFamily="18" charset="0"/>
                <a:ea typeface="Calibri" panose="020F0502020204030204" pitchFamily="34" charset="0"/>
              </a:rPr>
              <a:t>, e59        10.1056/NEJMp2021971 (2020).</a:t>
            </a:r>
            <a:endParaRPr lang="en-US" sz="1200" dirty="0">
              <a:effectLst/>
              <a:latin typeface="Times New Roman" panose="02020603050405020304" pitchFamily="18" charset="0"/>
              <a:ea typeface="Calibri" panose="020F0502020204030204" pitchFamily="34" charset="0"/>
            </a:endParaRPr>
          </a:p>
        </p:txBody>
      </p:sp>
      <p:sp>
        <p:nvSpPr>
          <p:cNvPr id="2" name="Slide Number Placeholder 1">
            <a:extLst>
              <a:ext uri="{FF2B5EF4-FFF2-40B4-BE49-F238E27FC236}">
                <a16:creationId xmlns:a16="http://schemas.microsoft.com/office/drawing/2014/main" id="{16FE93BC-2651-72FE-4D2B-52F4B3A0E8D0}"/>
              </a:ext>
            </a:extLst>
          </p:cNvPr>
          <p:cNvSpPr>
            <a:spLocks noGrp="1"/>
          </p:cNvSpPr>
          <p:nvPr>
            <p:ph type="sldNum" sz="quarter" idx="12"/>
          </p:nvPr>
        </p:nvSpPr>
        <p:spPr/>
        <p:txBody>
          <a:bodyPr/>
          <a:lstStyle/>
          <a:p>
            <a:fld id="{62E0C75B-227C-5D45-AEA8-705EB30AE2FB}" type="slidenum">
              <a:rPr lang="en-US" smtClean="0"/>
              <a:t>35</a:t>
            </a:fld>
            <a:endParaRPr lang="en-US"/>
          </a:p>
        </p:txBody>
      </p:sp>
    </p:spTree>
    <p:extLst>
      <p:ext uri="{BB962C8B-B14F-4D97-AF65-F5344CB8AC3E}">
        <p14:creationId xmlns:p14="http://schemas.microsoft.com/office/powerpoint/2010/main" val="1202059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738" y="524264"/>
            <a:ext cx="10058400" cy="5577670"/>
          </a:xfrm>
          <a:prstGeom prst="rect">
            <a:avLst/>
          </a:prstGeom>
        </p:spPr>
      </p:pic>
      <p:sp>
        <p:nvSpPr>
          <p:cNvPr id="8" name="Rectangle 7"/>
          <p:cNvSpPr/>
          <p:nvPr/>
        </p:nvSpPr>
        <p:spPr>
          <a:xfrm>
            <a:off x="5955049" y="6101934"/>
            <a:ext cx="6096000" cy="523220"/>
          </a:xfrm>
          <a:prstGeom prst="rect">
            <a:avLst/>
          </a:prstGeom>
        </p:spPr>
        <p:txBody>
          <a:bodyPr>
            <a:spAutoFit/>
          </a:bodyPr>
          <a:lstStyle/>
          <a:p>
            <a:r>
              <a:rPr lang="en-US" sz="1400" dirty="0"/>
              <a:t>https://</a:t>
            </a:r>
            <a:r>
              <a:rPr lang="en-US" sz="1400" dirty="0" err="1"/>
              <a:t>www.modernatx.com</a:t>
            </a:r>
            <a:r>
              <a:rPr lang="en-US" sz="1400" dirty="0"/>
              <a:t>/sites/default/files/</a:t>
            </a:r>
            <a:r>
              <a:rPr lang="en-US" sz="1400" dirty="0" err="1"/>
              <a:t>content_documents</a:t>
            </a:r>
            <a:r>
              <a:rPr lang="en-US" sz="1400" dirty="0"/>
              <a:t>/2020-COVE-Study-Enrollment-Completion-10.22.20.pdf</a:t>
            </a:r>
          </a:p>
        </p:txBody>
      </p:sp>
    </p:spTree>
    <p:extLst>
      <p:ext uri="{BB962C8B-B14F-4D97-AF65-F5344CB8AC3E}">
        <p14:creationId xmlns:p14="http://schemas.microsoft.com/office/powerpoint/2010/main" val="22153948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Strauss 2023</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315" y="359764"/>
            <a:ext cx="10562884" cy="5381469"/>
          </a:xfrm>
          <a:prstGeom prst="rect">
            <a:avLst/>
          </a:prstGeom>
          <a:ln>
            <a:solidFill>
              <a:schemeClr val="tx1"/>
            </a:solidFill>
          </a:ln>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5279" y="5926604"/>
            <a:ext cx="3576920" cy="794871"/>
          </a:xfrm>
          <a:prstGeom prst="rect">
            <a:avLst/>
          </a:prstGeom>
        </p:spPr>
      </p:pic>
      <p:sp>
        <p:nvSpPr>
          <p:cNvPr id="5" name="Slide Number Placeholder 4">
            <a:extLst>
              <a:ext uri="{FF2B5EF4-FFF2-40B4-BE49-F238E27FC236}">
                <a16:creationId xmlns:a16="http://schemas.microsoft.com/office/drawing/2014/main" id="{32B82ACC-687C-5EDE-8A69-44787B037E9D}"/>
              </a:ext>
            </a:extLst>
          </p:cNvPr>
          <p:cNvSpPr>
            <a:spLocks noGrp="1"/>
          </p:cNvSpPr>
          <p:nvPr>
            <p:ph type="sldNum" sz="quarter" idx="12"/>
          </p:nvPr>
        </p:nvSpPr>
        <p:spPr/>
        <p:txBody>
          <a:bodyPr/>
          <a:lstStyle/>
          <a:p>
            <a:fld id="{62E0C75B-227C-5D45-AEA8-705EB30AE2FB}" type="slidenum">
              <a:rPr lang="en-US" smtClean="0"/>
              <a:t>37</a:t>
            </a:fld>
            <a:endParaRPr lang="en-US"/>
          </a:p>
        </p:txBody>
      </p:sp>
    </p:spTree>
    <p:extLst>
      <p:ext uri="{BB962C8B-B14F-4D97-AF65-F5344CB8AC3E}">
        <p14:creationId xmlns:p14="http://schemas.microsoft.com/office/powerpoint/2010/main" val="12132309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C5808D-C8E8-FC45-A2A3-C0ADC27C3164}"/>
              </a:ext>
            </a:extLst>
          </p:cNvPr>
          <p:cNvSpPr>
            <a:spLocks noGrp="1"/>
          </p:cNvSpPr>
          <p:nvPr>
            <p:ph idx="1"/>
          </p:nvPr>
        </p:nvSpPr>
        <p:spPr>
          <a:xfrm>
            <a:off x="579405" y="816813"/>
            <a:ext cx="10953834" cy="4761928"/>
          </a:xfrm>
        </p:spPr>
        <p:txBody>
          <a:bodyPr>
            <a:noAutofit/>
          </a:bodyPr>
          <a:lstStyle/>
          <a:p>
            <a:pPr lvl="1"/>
            <a:endParaRPr lang="en-US" sz="2800" dirty="0"/>
          </a:p>
          <a:p>
            <a:pPr lvl="1"/>
            <a:r>
              <a:rPr lang="en-US" sz="2800" dirty="0"/>
              <a:t>“Who ought to receive the benefits of research and bear its burdens? ”</a:t>
            </a:r>
          </a:p>
          <a:p>
            <a:endParaRPr lang="en-US" dirty="0"/>
          </a:p>
          <a:p>
            <a:pPr lvl="1"/>
            <a:r>
              <a:rPr lang="en-US" sz="2800" dirty="0"/>
              <a:t>“…moral requirements that there be fair procedures and outcomes in the selection of research subjects.” </a:t>
            </a:r>
          </a:p>
          <a:p>
            <a:pPr lvl="2"/>
            <a:endParaRPr lang="en-US" sz="2800" b="1" dirty="0"/>
          </a:p>
          <a:p>
            <a:pPr lvl="1"/>
            <a:r>
              <a:rPr lang="en-US" sz="2800" dirty="0"/>
              <a:t> ”An injustice occurs when some benefit to which a person is entitled is denied without good reason</a:t>
            </a:r>
            <a:r>
              <a:rPr lang="mr-IN" sz="2800" dirty="0"/>
              <a:t>…</a:t>
            </a:r>
            <a:r>
              <a:rPr lang="en-US" sz="2800" dirty="0"/>
              <a:t>”</a:t>
            </a:r>
            <a:endParaRPr lang="en-US" sz="2800" b="1" dirty="0"/>
          </a:p>
          <a:p>
            <a:pPr lvl="2"/>
            <a:endParaRPr lang="en-US" sz="2800" b="1" dirty="0"/>
          </a:p>
          <a:p>
            <a:pPr marL="914400" lvl="2" indent="0">
              <a:buNone/>
            </a:pPr>
            <a:r>
              <a:rPr lang="en-US" sz="2800" b="1" dirty="0"/>
              <a:t>§46.111   Criteria for IRB approval of research.</a:t>
            </a:r>
          </a:p>
          <a:p>
            <a:pPr marL="914400" lvl="2" indent="0">
              <a:buNone/>
            </a:pPr>
            <a:endParaRPr lang="en-US" sz="2800" b="1" dirty="0"/>
          </a:p>
          <a:p>
            <a:pPr marL="1371600" lvl="3" indent="0">
              <a:buNone/>
            </a:pPr>
            <a:r>
              <a:rPr lang="en-US" sz="2800" b="1" dirty="0"/>
              <a:t>(3) Selection of subjects is equitable. </a:t>
            </a:r>
          </a:p>
        </p:txBody>
      </p:sp>
      <p:sp>
        <p:nvSpPr>
          <p:cNvPr id="6" name="Title 5">
            <a:extLst>
              <a:ext uri="{FF2B5EF4-FFF2-40B4-BE49-F238E27FC236}">
                <a16:creationId xmlns:a16="http://schemas.microsoft.com/office/drawing/2014/main" id="{093F2C6A-AA6B-924A-B2FB-D46552D0B21E}"/>
              </a:ext>
            </a:extLst>
          </p:cNvPr>
          <p:cNvSpPr>
            <a:spLocks noGrp="1"/>
          </p:cNvSpPr>
          <p:nvPr>
            <p:ph type="title"/>
          </p:nvPr>
        </p:nvSpPr>
        <p:spPr>
          <a:xfrm>
            <a:off x="798522" y="287547"/>
            <a:ext cx="10515600" cy="754118"/>
          </a:xfrm>
        </p:spPr>
        <p:txBody>
          <a:bodyPr>
            <a:noAutofit/>
          </a:bodyPr>
          <a:lstStyle/>
          <a:p>
            <a:pPr algn="ctr"/>
            <a:br>
              <a:rPr lang="en-US" sz="4800" dirty="0"/>
            </a:br>
            <a:r>
              <a:rPr lang="en-US" sz="4800" dirty="0"/>
              <a:t>Justice</a:t>
            </a:r>
            <a:br>
              <a:rPr lang="en-US" sz="4800" dirty="0"/>
            </a:br>
            <a:endParaRPr lang="en-US" sz="4800" dirty="0"/>
          </a:p>
        </p:txBody>
      </p:sp>
      <p:sp>
        <p:nvSpPr>
          <p:cNvPr id="3" name="Footer Placeholder 2">
            <a:extLst>
              <a:ext uri="{FF2B5EF4-FFF2-40B4-BE49-F238E27FC236}">
                <a16:creationId xmlns:a16="http://schemas.microsoft.com/office/drawing/2014/main" id="{AD4FCDAE-443B-D044-A288-DD7EA67E95DA}"/>
              </a:ext>
            </a:extLst>
          </p:cNvPr>
          <p:cNvSpPr>
            <a:spLocks noGrp="1"/>
          </p:cNvSpPr>
          <p:nvPr>
            <p:ph type="ftr" sz="quarter" idx="11"/>
          </p:nvPr>
        </p:nvSpPr>
        <p:spPr/>
        <p:txBody>
          <a:bodyPr/>
          <a:lstStyle/>
          <a:p>
            <a:r>
              <a:rPr lang="en-US"/>
              <a:t>Strauss 2023</a:t>
            </a:r>
          </a:p>
        </p:txBody>
      </p:sp>
      <p:sp>
        <p:nvSpPr>
          <p:cNvPr id="4" name="Slide Number Placeholder 3">
            <a:extLst>
              <a:ext uri="{FF2B5EF4-FFF2-40B4-BE49-F238E27FC236}">
                <a16:creationId xmlns:a16="http://schemas.microsoft.com/office/drawing/2014/main" id="{AA31EF22-DB07-84CB-1B06-306DDE472FCE}"/>
              </a:ext>
            </a:extLst>
          </p:cNvPr>
          <p:cNvSpPr>
            <a:spLocks noGrp="1"/>
          </p:cNvSpPr>
          <p:nvPr>
            <p:ph type="sldNum" sz="quarter" idx="12"/>
          </p:nvPr>
        </p:nvSpPr>
        <p:spPr/>
        <p:txBody>
          <a:bodyPr/>
          <a:lstStyle/>
          <a:p>
            <a:fld id="{62E0C75B-227C-5D45-AEA8-705EB30AE2FB}" type="slidenum">
              <a:rPr lang="en-US" smtClean="0"/>
              <a:t>38</a:t>
            </a:fld>
            <a:endParaRPr lang="en-US"/>
          </a:p>
        </p:txBody>
      </p:sp>
    </p:spTree>
    <p:extLst>
      <p:ext uri="{BB962C8B-B14F-4D97-AF65-F5344CB8AC3E}">
        <p14:creationId xmlns:p14="http://schemas.microsoft.com/office/powerpoint/2010/main" val="2531490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3D5A4-40BA-BC44-9D7A-CFD3F47B66BD}"/>
              </a:ext>
            </a:extLst>
          </p:cNvPr>
          <p:cNvSpPr>
            <a:spLocks noGrp="1"/>
          </p:cNvSpPr>
          <p:nvPr>
            <p:ph type="title"/>
          </p:nvPr>
        </p:nvSpPr>
        <p:spPr/>
        <p:txBody>
          <a:bodyPr>
            <a:normAutofit/>
          </a:bodyPr>
          <a:lstStyle/>
          <a:p>
            <a:pPr algn="ctr"/>
            <a:r>
              <a:rPr lang="en-US" sz="3200" dirty="0"/>
              <a:t>The importance of </a:t>
            </a:r>
            <a:r>
              <a:rPr lang="en-US" sz="3200" i="1" dirty="0"/>
              <a:t>inclusion</a:t>
            </a:r>
            <a:br>
              <a:rPr lang="en-US" sz="3200" i="1" dirty="0"/>
            </a:br>
            <a:endParaRPr lang="en-US" sz="3200" i="1" dirty="0"/>
          </a:p>
        </p:txBody>
      </p:sp>
      <p:sp>
        <p:nvSpPr>
          <p:cNvPr id="8" name="TextBox 7">
            <a:extLst>
              <a:ext uri="{FF2B5EF4-FFF2-40B4-BE49-F238E27FC236}">
                <a16:creationId xmlns:a16="http://schemas.microsoft.com/office/drawing/2014/main" id="{81A225A9-A510-A64C-8AE7-057840CFF7EC}"/>
              </a:ext>
            </a:extLst>
          </p:cNvPr>
          <p:cNvSpPr txBox="1"/>
          <p:nvPr/>
        </p:nvSpPr>
        <p:spPr>
          <a:xfrm>
            <a:off x="961936" y="1391102"/>
            <a:ext cx="10533527" cy="4510934"/>
          </a:xfrm>
          <a:prstGeom prst="rect">
            <a:avLst/>
          </a:prstGeom>
        </p:spPr>
        <p:txBody>
          <a:bodyPr vert="horz" lIns="91440" tIns="45720" rIns="91440" bIns="45720" rtlCol="0">
            <a:normAutofit fontScale="92500" lnSpcReduction="20000"/>
          </a:bodyPr>
          <a:lstStyle>
            <a:defPPr>
              <a:defRPr lang="en-US"/>
            </a:defPPr>
            <a:lvl1pPr marL="457200" indent="-457200">
              <a:lnSpc>
                <a:spcPct val="110000"/>
              </a:lnSpc>
              <a:spcBef>
                <a:spcPts val="1000"/>
              </a:spcBef>
              <a:spcAft>
                <a:spcPts val="1200"/>
              </a:spcAft>
              <a:buClr>
                <a:srgbClr val="C00000"/>
              </a:buClr>
              <a:buFont typeface="Arial" panose="020B0604020202020204" pitchFamily="34" charset="0"/>
              <a:buChar char="•"/>
              <a:defRPr sz="2800" b="0" i="0">
                <a:solidFill>
                  <a:srgbClr val="003D54"/>
                </a:solidFill>
                <a:latin typeface="Myriad Pro" panose="020B0503030403020204" pitchFamily="34" charset="0"/>
              </a:defRPr>
            </a:lvl1pPr>
            <a:lvl2pPr marL="685800" indent="-228600">
              <a:lnSpc>
                <a:spcPct val="90000"/>
              </a:lnSpc>
              <a:spcBef>
                <a:spcPts val="500"/>
              </a:spcBef>
              <a:buClr>
                <a:srgbClr val="C00000"/>
              </a:buClr>
              <a:buSzPct val="80000"/>
              <a:buFont typeface="Courier New" panose="02070309020205020404" pitchFamily="49" charset="0"/>
              <a:buChar char="o"/>
              <a:defRPr sz="2400" b="0" i="0">
                <a:solidFill>
                  <a:srgbClr val="003D54"/>
                </a:solidFill>
                <a:latin typeface="Myriad Pro" panose="020B0503030403020204" pitchFamily="34" charset="0"/>
              </a:defRPr>
            </a:lvl2pPr>
            <a:lvl3pPr marL="1143000" indent="-228600">
              <a:lnSpc>
                <a:spcPct val="90000"/>
              </a:lnSpc>
              <a:spcBef>
                <a:spcPts val="500"/>
              </a:spcBef>
              <a:buClr>
                <a:srgbClr val="C00000"/>
              </a:buClr>
              <a:buSzPct val="80000"/>
              <a:buFont typeface="Wingdings" pitchFamily="2" charset="2"/>
              <a:buChar char="§"/>
              <a:defRPr sz="2200" b="0" i="0">
                <a:solidFill>
                  <a:srgbClr val="003D54"/>
                </a:solidFill>
                <a:latin typeface="Myriad Pro" panose="020B0503030403020204" pitchFamily="34" charset="0"/>
              </a:defRPr>
            </a:lvl3pPr>
            <a:lvl4pPr marL="1600200" indent="-228600">
              <a:lnSpc>
                <a:spcPct val="90000"/>
              </a:lnSpc>
              <a:spcBef>
                <a:spcPts val="500"/>
              </a:spcBef>
              <a:buClr>
                <a:srgbClr val="C00000"/>
              </a:buClr>
              <a:buSzPct val="75000"/>
              <a:buFont typeface="Wingdings" pitchFamily="2" charset="2"/>
              <a:buChar char="Ø"/>
              <a:defRPr sz="2000" b="0" i="0">
                <a:solidFill>
                  <a:srgbClr val="003D54"/>
                </a:solidFill>
                <a:latin typeface="Myriad Pro" panose="020B0503030403020204" pitchFamily="34" charset="0"/>
              </a:defRPr>
            </a:lvl4pPr>
            <a:lvl5pPr marL="2057400" indent="-228600">
              <a:lnSpc>
                <a:spcPct val="90000"/>
              </a:lnSpc>
              <a:spcBef>
                <a:spcPts val="500"/>
              </a:spcBef>
              <a:buClr>
                <a:srgbClr val="C00000"/>
              </a:buClr>
              <a:buFont typeface="Arial" panose="020B0604020202020204" pitchFamily="34" charset="0"/>
              <a:buChar char="•"/>
              <a:defRPr sz="2000" b="0" i="0">
                <a:solidFill>
                  <a:srgbClr val="003D54"/>
                </a:solidFill>
                <a:latin typeface="Myriad Pro" panose="020B0503030403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buFont typeface="Wingdings" pitchFamily="2" charset="2"/>
              <a:buChar char="§"/>
            </a:pPr>
            <a:r>
              <a:rPr lang="en-US" dirty="0">
                <a:solidFill>
                  <a:schemeClr val="tx1"/>
                </a:solidFill>
                <a:latin typeface="Arial" charset="0"/>
                <a:ea typeface="Arial" charset="0"/>
                <a:cs typeface="Arial" charset="0"/>
              </a:rPr>
              <a:t>Analyses of group differences in safety and efficacy among diverse populations can promote identification of both underlying biological factors and socially relevant factors that affect health, the “social determinants of health” (Beneficence)</a:t>
            </a:r>
          </a:p>
          <a:p>
            <a:pPr>
              <a:buFont typeface="Wingdings" pitchFamily="2" charset="2"/>
              <a:buChar char="§"/>
            </a:pPr>
            <a:endParaRPr lang="en-US" dirty="0">
              <a:solidFill>
                <a:schemeClr val="tx1"/>
              </a:solidFill>
              <a:latin typeface="Arial" charset="0"/>
              <a:ea typeface="Arial" charset="0"/>
              <a:cs typeface="Arial" charset="0"/>
            </a:endParaRPr>
          </a:p>
          <a:p>
            <a:pPr>
              <a:buFont typeface="Wingdings" pitchFamily="2" charset="2"/>
              <a:buChar char="§"/>
            </a:pPr>
            <a:r>
              <a:rPr lang="en-US" dirty="0">
                <a:solidFill>
                  <a:schemeClr val="tx1"/>
                </a:solidFill>
                <a:latin typeface="Arial" charset="0"/>
                <a:ea typeface="Arial" charset="0"/>
                <a:cs typeface="Arial" charset="0"/>
              </a:rPr>
              <a:t>Fairness in the distribution of the benefits of research (Justice)</a:t>
            </a:r>
          </a:p>
          <a:p>
            <a:pPr>
              <a:buFont typeface="Wingdings" pitchFamily="2" charset="2"/>
              <a:buChar char="§"/>
            </a:pPr>
            <a:endParaRPr lang="en-US" dirty="0">
              <a:solidFill>
                <a:schemeClr val="tx1"/>
              </a:solidFill>
              <a:latin typeface="Arial" charset="0"/>
              <a:ea typeface="Arial" charset="0"/>
              <a:cs typeface="Arial" charset="0"/>
            </a:endParaRPr>
          </a:p>
          <a:p>
            <a:pPr>
              <a:buFont typeface="Wingdings" pitchFamily="2" charset="2"/>
              <a:buChar char="§"/>
            </a:pPr>
            <a:r>
              <a:rPr lang="en-US" dirty="0">
                <a:solidFill>
                  <a:schemeClr val="tx1"/>
                </a:solidFill>
                <a:latin typeface="Arial" charset="0"/>
                <a:ea typeface="Arial" charset="0"/>
                <a:cs typeface="Arial" charset="0"/>
              </a:rPr>
              <a:t>Builds public trust (makes us trustworthy)</a:t>
            </a:r>
          </a:p>
          <a:p>
            <a:endParaRPr lang="en-US" dirty="0"/>
          </a:p>
        </p:txBody>
      </p:sp>
      <p:sp>
        <p:nvSpPr>
          <p:cNvPr id="3" name="Footer Placeholder 2">
            <a:extLst>
              <a:ext uri="{FF2B5EF4-FFF2-40B4-BE49-F238E27FC236}">
                <a16:creationId xmlns:a16="http://schemas.microsoft.com/office/drawing/2014/main" id="{D5E33B85-2821-404F-865E-71FE25E8D5E0}"/>
              </a:ext>
            </a:extLst>
          </p:cNvPr>
          <p:cNvSpPr>
            <a:spLocks noGrp="1"/>
          </p:cNvSpPr>
          <p:nvPr>
            <p:ph type="ftr" sz="quarter" idx="11"/>
          </p:nvPr>
        </p:nvSpPr>
        <p:spPr/>
        <p:txBody>
          <a:bodyPr/>
          <a:lstStyle/>
          <a:p>
            <a:r>
              <a:rPr lang="en-US"/>
              <a:t>Strauss 2023</a:t>
            </a:r>
          </a:p>
        </p:txBody>
      </p:sp>
      <p:sp>
        <p:nvSpPr>
          <p:cNvPr id="4" name="Slide Number Placeholder 3">
            <a:extLst>
              <a:ext uri="{FF2B5EF4-FFF2-40B4-BE49-F238E27FC236}">
                <a16:creationId xmlns:a16="http://schemas.microsoft.com/office/drawing/2014/main" id="{DE20767A-A956-4460-2078-944C952C04A1}"/>
              </a:ext>
            </a:extLst>
          </p:cNvPr>
          <p:cNvSpPr>
            <a:spLocks noGrp="1"/>
          </p:cNvSpPr>
          <p:nvPr>
            <p:ph type="sldNum" sz="quarter" idx="12"/>
          </p:nvPr>
        </p:nvSpPr>
        <p:spPr/>
        <p:txBody>
          <a:bodyPr/>
          <a:lstStyle/>
          <a:p>
            <a:fld id="{62E0C75B-227C-5D45-AEA8-705EB30AE2FB}" type="slidenum">
              <a:rPr lang="en-US" smtClean="0"/>
              <a:t>39</a:t>
            </a:fld>
            <a:endParaRPr lang="en-US"/>
          </a:p>
        </p:txBody>
      </p:sp>
    </p:spTree>
    <p:extLst>
      <p:ext uri="{BB962C8B-B14F-4D97-AF65-F5344CB8AC3E}">
        <p14:creationId xmlns:p14="http://schemas.microsoft.com/office/powerpoint/2010/main" val="412615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BE8DD-7110-3F93-7171-3A73704EAB1F}"/>
              </a:ext>
            </a:extLst>
          </p:cNvPr>
          <p:cNvSpPr>
            <a:spLocks noGrp="1"/>
          </p:cNvSpPr>
          <p:nvPr>
            <p:ph type="title"/>
          </p:nvPr>
        </p:nvSpPr>
        <p:spPr>
          <a:xfrm>
            <a:off x="576496" y="134910"/>
            <a:ext cx="11039007" cy="2083633"/>
          </a:xfrm>
        </p:spPr>
        <p:txBody>
          <a:bodyPr>
            <a:normAutofit fontScale="90000"/>
          </a:bodyPr>
          <a:lstStyle/>
          <a:p>
            <a:pPr algn="ctr"/>
            <a:br>
              <a:rPr lang="en-US" sz="5300" dirty="0"/>
            </a:br>
            <a:br>
              <a:rPr lang="en-US" sz="4900" dirty="0"/>
            </a:br>
            <a:r>
              <a:rPr lang="en-US" sz="4900" b="1" dirty="0"/>
              <a:t>Who decides what is reasonable?</a:t>
            </a:r>
            <a:br>
              <a:rPr lang="en-US" sz="4900" b="1" dirty="0"/>
            </a:br>
            <a:r>
              <a:rPr lang="en-US" sz="4900" b="1" dirty="0"/>
              <a:t>(</a:t>
            </a:r>
            <a:r>
              <a:rPr lang="en-US" sz="4900" dirty="0"/>
              <a:t>An Overly Cynical Perspective)</a:t>
            </a:r>
            <a:br>
              <a:rPr lang="en-US" dirty="0"/>
            </a:br>
            <a:br>
              <a:rPr lang="en-US" dirty="0"/>
            </a:br>
            <a:endParaRPr lang="en-US" dirty="0"/>
          </a:p>
        </p:txBody>
      </p:sp>
      <p:sp>
        <p:nvSpPr>
          <p:cNvPr id="3" name="Content Placeholder 2">
            <a:extLst>
              <a:ext uri="{FF2B5EF4-FFF2-40B4-BE49-F238E27FC236}">
                <a16:creationId xmlns:a16="http://schemas.microsoft.com/office/drawing/2014/main" id="{B2D03028-EAA7-DFD9-3C1E-7A6D40D582BE}"/>
              </a:ext>
            </a:extLst>
          </p:cNvPr>
          <p:cNvSpPr>
            <a:spLocks noGrp="1"/>
          </p:cNvSpPr>
          <p:nvPr>
            <p:ph idx="1"/>
          </p:nvPr>
        </p:nvSpPr>
        <p:spPr>
          <a:xfrm>
            <a:off x="838200" y="2060132"/>
            <a:ext cx="10515600" cy="4797868"/>
          </a:xfrm>
        </p:spPr>
        <p:txBody>
          <a:bodyPr>
            <a:normAutofit/>
          </a:bodyPr>
          <a:lstStyle/>
          <a:p>
            <a:pPr marL="0" indent="0">
              <a:buNone/>
            </a:pPr>
            <a:endParaRPr lang="en-US" dirty="0"/>
          </a:p>
          <a:p>
            <a:r>
              <a:rPr lang="en-US" dirty="0"/>
              <a:t>A committee of (mostly) career researchers and others in healthcare at institutions whose mission is to advance healthcare and its evidence base and whose business model relies largely on related research funding.</a:t>
            </a:r>
          </a:p>
          <a:p>
            <a:endParaRPr lang="en-US" dirty="0"/>
          </a:p>
          <a:p>
            <a:r>
              <a:rPr lang="en-US" dirty="0"/>
              <a:t>A committee organized by one of only several for-profit entities that now review nearly 50% of all drug studies and are primarily managed by private equity investors?</a:t>
            </a:r>
          </a:p>
          <a:p>
            <a:endParaRPr lang="en-US" dirty="0"/>
          </a:p>
          <a:p>
            <a:endParaRPr lang="en-US" dirty="0"/>
          </a:p>
          <a:p>
            <a:pPr marL="457200" lvl="1" indent="0">
              <a:buNone/>
            </a:pPr>
            <a:endParaRPr lang="en-US" dirty="0"/>
          </a:p>
        </p:txBody>
      </p:sp>
      <p:sp>
        <p:nvSpPr>
          <p:cNvPr id="4" name="Footer Placeholder 3">
            <a:extLst>
              <a:ext uri="{FF2B5EF4-FFF2-40B4-BE49-F238E27FC236}">
                <a16:creationId xmlns:a16="http://schemas.microsoft.com/office/drawing/2014/main" id="{88EBA817-6C5E-FCEC-D942-2D727F729A31}"/>
              </a:ext>
            </a:extLst>
          </p:cNvPr>
          <p:cNvSpPr>
            <a:spLocks noGrp="1"/>
          </p:cNvSpPr>
          <p:nvPr>
            <p:ph type="ftr" sz="quarter" idx="11"/>
          </p:nvPr>
        </p:nvSpPr>
        <p:spPr/>
        <p:txBody>
          <a:bodyPr/>
          <a:lstStyle/>
          <a:p>
            <a:r>
              <a:rPr lang="en-US"/>
              <a:t>Strauss 2023</a:t>
            </a:r>
          </a:p>
        </p:txBody>
      </p:sp>
      <p:sp>
        <p:nvSpPr>
          <p:cNvPr id="5" name="Slide Number Placeholder 4">
            <a:extLst>
              <a:ext uri="{FF2B5EF4-FFF2-40B4-BE49-F238E27FC236}">
                <a16:creationId xmlns:a16="http://schemas.microsoft.com/office/drawing/2014/main" id="{25C27E5B-7AD1-1EB7-DD79-4CA0C2ED3B1F}"/>
              </a:ext>
            </a:extLst>
          </p:cNvPr>
          <p:cNvSpPr>
            <a:spLocks noGrp="1"/>
          </p:cNvSpPr>
          <p:nvPr>
            <p:ph type="sldNum" sz="quarter" idx="12"/>
          </p:nvPr>
        </p:nvSpPr>
        <p:spPr/>
        <p:txBody>
          <a:bodyPr/>
          <a:lstStyle/>
          <a:p>
            <a:fld id="{62E0C75B-227C-5D45-AEA8-705EB30AE2FB}" type="slidenum">
              <a:rPr lang="en-US" smtClean="0"/>
              <a:t>4</a:t>
            </a:fld>
            <a:endParaRPr lang="en-US"/>
          </a:p>
        </p:txBody>
      </p:sp>
    </p:spTree>
    <p:extLst>
      <p:ext uri="{BB962C8B-B14F-4D97-AF65-F5344CB8AC3E}">
        <p14:creationId xmlns:p14="http://schemas.microsoft.com/office/powerpoint/2010/main" val="175535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7E611-775F-9941-9068-BF6980FA2D46}"/>
              </a:ext>
            </a:extLst>
          </p:cNvPr>
          <p:cNvSpPr>
            <a:spLocks noGrp="1"/>
          </p:cNvSpPr>
          <p:nvPr>
            <p:ph type="title"/>
          </p:nvPr>
        </p:nvSpPr>
        <p:spPr>
          <a:xfrm>
            <a:off x="722376" y="128017"/>
            <a:ext cx="10439400" cy="1133856"/>
          </a:xfrm>
        </p:spPr>
        <p:txBody>
          <a:bodyPr>
            <a:normAutofit/>
          </a:bodyPr>
          <a:lstStyle/>
          <a:p>
            <a:pPr algn="ctr"/>
            <a:r>
              <a:rPr lang="en-US" sz="4000" dirty="0"/>
              <a:t>Diversity and IRB membership</a:t>
            </a:r>
          </a:p>
        </p:txBody>
      </p:sp>
      <p:sp>
        <p:nvSpPr>
          <p:cNvPr id="3" name="Content Placeholder 2">
            <a:extLst>
              <a:ext uri="{FF2B5EF4-FFF2-40B4-BE49-F238E27FC236}">
                <a16:creationId xmlns:a16="http://schemas.microsoft.com/office/drawing/2014/main" id="{27FF583A-E046-594D-90E7-5BD1C6F295AF}"/>
              </a:ext>
            </a:extLst>
          </p:cNvPr>
          <p:cNvSpPr>
            <a:spLocks noGrp="1"/>
          </p:cNvSpPr>
          <p:nvPr>
            <p:ph idx="1"/>
          </p:nvPr>
        </p:nvSpPr>
        <p:spPr>
          <a:xfrm>
            <a:off x="795528" y="128017"/>
            <a:ext cx="10515600" cy="4351338"/>
          </a:xfrm>
        </p:spPr>
        <p:txBody>
          <a:bodyPr>
            <a:normAutofit/>
          </a:bodyPr>
          <a:lstStyle/>
          <a:p>
            <a:pPr algn="ctr"/>
            <a:endParaRPr lang="en-US" dirty="0"/>
          </a:p>
          <a:p>
            <a:pPr algn="ctr"/>
            <a:endParaRPr lang="en-US" dirty="0"/>
          </a:p>
          <a:p>
            <a:pPr marL="0" indent="0">
              <a:buNone/>
            </a:pPr>
            <a:r>
              <a:rPr lang="en-US" sz="2400" dirty="0"/>
              <a:t>§46.107 IRB membership. </a:t>
            </a:r>
            <a:r>
              <a:rPr lang="en-US" sz="2400" dirty="0">
                <a:latin typeface="+mj-lt"/>
              </a:rPr>
              <a:t>The IRB shall be sufficiently qualified through …the diversity of its members, including race, gender, and cultural backgrounds and sensitivity to such issues as community attitudes, to promote respect for its advice and counsel… </a:t>
            </a:r>
          </a:p>
          <a:p>
            <a:endParaRPr lang="en-US" dirty="0"/>
          </a:p>
          <a:p>
            <a:endParaRPr lang="en-US" dirty="0"/>
          </a:p>
          <a:p>
            <a:pPr marL="0" indent="0">
              <a:buNone/>
            </a:pPr>
            <a:endParaRPr lang="en-US" dirty="0"/>
          </a:p>
        </p:txBody>
      </p:sp>
      <p:sp>
        <p:nvSpPr>
          <p:cNvPr id="4" name="Footer Placeholder 3">
            <a:extLst>
              <a:ext uri="{FF2B5EF4-FFF2-40B4-BE49-F238E27FC236}">
                <a16:creationId xmlns:a16="http://schemas.microsoft.com/office/drawing/2014/main" id="{184C1887-9C4D-3148-AC62-FD06CD56EBD0}"/>
              </a:ext>
            </a:extLst>
          </p:cNvPr>
          <p:cNvSpPr>
            <a:spLocks noGrp="1"/>
          </p:cNvSpPr>
          <p:nvPr>
            <p:ph type="ftr" sz="quarter" idx="11"/>
          </p:nvPr>
        </p:nvSpPr>
        <p:spPr/>
        <p:txBody>
          <a:bodyPr/>
          <a:lstStyle/>
          <a:p>
            <a:r>
              <a:rPr lang="en-US"/>
              <a:t>Strauss 2023</a:t>
            </a:r>
            <a:endParaRPr lang="en-US" dirty="0"/>
          </a:p>
        </p:txBody>
      </p:sp>
      <p:sp>
        <p:nvSpPr>
          <p:cNvPr id="6" name="TextBox 5">
            <a:extLst>
              <a:ext uri="{FF2B5EF4-FFF2-40B4-BE49-F238E27FC236}">
                <a16:creationId xmlns:a16="http://schemas.microsoft.com/office/drawing/2014/main" id="{87FB9DD7-531E-CB47-9714-79C8D23E7824}"/>
              </a:ext>
            </a:extLst>
          </p:cNvPr>
          <p:cNvSpPr txBox="1"/>
          <p:nvPr/>
        </p:nvSpPr>
        <p:spPr>
          <a:xfrm>
            <a:off x="9265920" y="6193536"/>
            <a:ext cx="1326004" cy="369332"/>
          </a:xfrm>
          <a:prstGeom prst="rect">
            <a:avLst/>
          </a:prstGeom>
          <a:noFill/>
        </p:spPr>
        <p:txBody>
          <a:bodyPr wrap="none" rtlCol="0">
            <a:spAutoFit/>
          </a:bodyPr>
          <a:lstStyle/>
          <a:p>
            <a:r>
              <a:rPr lang="en-US" dirty="0"/>
              <a:t>Rand (2019)</a:t>
            </a:r>
          </a:p>
        </p:txBody>
      </p:sp>
      <p:sp>
        <p:nvSpPr>
          <p:cNvPr id="7" name="Slide Number Placeholder 6">
            <a:extLst>
              <a:ext uri="{FF2B5EF4-FFF2-40B4-BE49-F238E27FC236}">
                <a16:creationId xmlns:a16="http://schemas.microsoft.com/office/drawing/2014/main" id="{209ACECC-303B-2842-8058-17F2E59FBB54}"/>
              </a:ext>
            </a:extLst>
          </p:cNvPr>
          <p:cNvSpPr>
            <a:spLocks noGrp="1"/>
          </p:cNvSpPr>
          <p:nvPr>
            <p:ph type="sldNum" sz="quarter" idx="12"/>
          </p:nvPr>
        </p:nvSpPr>
        <p:spPr/>
        <p:txBody>
          <a:bodyPr/>
          <a:lstStyle/>
          <a:p>
            <a:fld id="{62E0C75B-227C-5D45-AEA8-705EB30AE2FB}" type="slidenum">
              <a:rPr lang="en-US" smtClean="0"/>
              <a:t>40</a:t>
            </a:fld>
            <a:endParaRPr lang="en-US"/>
          </a:p>
        </p:txBody>
      </p:sp>
    </p:spTree>
    <p:extLst>
      <p:ext uri="{BB962C8B-B14F-4D97-AF65-F5344CB8AC3E}">
        <p14:creationId xmlns:p14="http://schemas.microsoft.com/office/powerpoint/2010/main" val="2952071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26856E3-E04B-D7A6-CD94-285726D1B533}"/>
              </a:ext>
            </a:extLst>
          </p:cNvPr>
          <p:cNvSpPr>
            <a:spLocks noGrp="1"/>
          </p:cNvSpPr>
          <p:nvPr>
            <p:ph type="ftr" sz="quarter" idx="11"/>
          </p:nvPr>
        </p:nvSpPr>
        <p:spPr/>
        <p:txBody>
          <a:bodyPr/>
          <a:lstStyle/>
          <a:p>
            <a:r>
              <a:rPr lang="en-US"/>
              <a:t>Strauss 2023</a:t>
            </a:r>
          </a:p>
        </p:txBody>
      </p:sp>
      <p:sp>
        <p:nvSpPr>
          <p:cNvPr id="5" name="Slide Number Placeholder 4">
            <a:extLst>
              <a:ext uri="{FF2B5EF4-FFF2-40B4-BE49-F238E27FC236}">
                <a16:creationId xmlns:a16="http://schemas.microsoft.com/office/drawing/2014/main" id="{09D88D9B-3ED4-2085-829B-E2B06D2B325F}"/>
              </a:ext>
            </a:extLst>
          </p:cNvPr>
          <p:cNvSpPr>
            <a:spLocks noGrp="1"/>
          </p:cNvSpPr>
          <p:nvPr>
            <p:ph type="sldNum" sz="quarter" idx="12"/>
          </p:nvPr>
        </p:nvSpPr>
        <p:spPr/>
        <p:txBody>
          <a:bodyPr/>
          <a:lstStyle/>
          <a:p>
            <a:fld id="{62E0C75B-227C-5D45-AEA8-705EB30AE2FB}" type="slidenum">
              <a:rPr lang="en-US" smtClean="0"/>
              <a:t>41</a:t>
            </a:fld>
            <a:endParaRPr lang="en-US"/>
          </a:p>
        </p:txBody>
      </p:sp>
      <p:pic>
        <p:nvPicPr>
          <p:cNvPr id="6" name="Content Placeholder 4">
            <a:extLst>
              <a:ext uri="{FF2B5EF4-FFF2-40B4-BE49-F238E27FC236}">
                <a16:creationId xmlns:a16="http://schemas.microsoft.com/office/drawing/2014/main" id="{0E38016D-B09C-B41F-62E5-CF6574AA6C91}"/>
              </a:ext>
            </a:extLst>
          </p:cNvPr>
          <p:cNvPicPr>
            <a:picLocks noChangeAspect="1"/>
          </p:cNvPicPr>
          <p:nvPr/>
        </p:nvPicPr>
        <p:blipFill>
          <a:blip r:embed="rId2"/>
          <a:stretch>
            <a:fillRect/>
          </a:stretch>
        </p:blipFill>
        <p:spPr>
          <a:xfrm>
            <a:off x="236349" y="813306"/>
            <a:ext cx="11719302" cy="5231388"/>
          </a:xfrm>
          <a:prstGeom prst="rect">
            <a:avLst/>
          </a:prstGeom>
        </p:spPr>
      </p:pic>
    </p:spTree>
    <p:extLst>
      <p:ext uri="{BB962C8B-B14F-4D97-AF65-F5344CB8AC3E}">
        <p14:creationId xmlns:p14="http://schemas.microsoft.com/office/powerpoint/2010/main" val="9890189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DC1DC-5BF8-7E72-5E3F-914A0E81CDEC}"/>
              </a:ext>
            </a:extLst>
          </p:cNvPr>
          <p:cNvSpPr>
            <a:spLocks noGrp="1"/>
          </p:cNvSpPr>
          <p:nvPr>
            <p:ph type="title"/>
          </p:nvPr>
        </p:nvSpPr>
        <p:spPr/>
        <p:txBody>
          <a:bodyPr/>
          <a:lstStyle/>
          <a:p>
            <a:pPr algn="ctr"/>
            <a:r>
              <a:rPr lang="en-US" dirty="0"/>
              <a:t>In conclusion</a:t>
            </a:r>
          </a:p>
        </p:txBody>
      </p:sp>
      <p:sp>
        <p:nvSpPr>
          <p:cNvPr id="3" name="Content Placeholder 2">
            <a:extLst>
              <a:ext uri="{FF2B5EF4-FFF2-40B4-BE49-F238E27FC236}">
                <a16:creationId xmlns:a16="http://schemas.microsoft.com/office/drawing/2014/main" id="{D5F11B9D-34E4-BCFB-C272-7F8EBA9FE15D}"/>
              </a:ext>
            </a:extLst>
          </p:cNvPr>
          <p:cNvSpPr>
            <a:spLocks noGrp="1"/>
          </p:cNvSpPr>
          <p:nvPr>
            <p:ph idx="1"/>
          </p:nvPr>
        </p:nvSpPr>
        <p:spPr/>
        <p:txBody>
          <a:bodyPr/>
          <a:lstStyle/>
          <a:p>
            <a:r>
              <a:rPr lang="en-US" sz="3600" dirty="0"/>
              <a:t>There are limits to our ability to understand the “ethical conduct of research” from the perspective of the subject/participant and the public at large</a:t>
            </a:r>
          </a:p>
          <a:p>
            <a:pPr marL="0" indent="0">
              <a:buNone/>
            </a:pPr>
            <a:endParaRPr lang="en-US" sz="3600" dirty="0"/>
          </a:p>
          <a:p>
            <a:r>
              <a:rPr lang="en-US" sz="3600" dirty="0"/>
              <a:t>How can we effectively bring an outside perspective in to the human research protection enterprise? </a:t>
            </a:r>
          </a:p>
          <a:p>
            <a:pPr marL="0" indent="0">
              <a:buNone/>
            </a:pPr>
            <a:endParaRPr lang="en-US" dirty="0"/>
          </a:p>
        </p:txBody>
      </p:sp>
      <p:sp>
        <p:nvSpPr>
          <p:cNvPr id="4" name="Footer Placeholder 3">
            <a:extLst>
              <a:ext uri="{FF2B5EF4-FFF2-40B4-BE49-F238E27FC236}">
                <a16:creationId xmlns:a16="http://schemas.microsoft.com/office/drawing/2014/main" id="{ECD70976-49CA-32D6-D70D-FE1F2A8F3A3D}"/>
              </a:ext>
            </a:extLst>
          </p:cNvPr>
          <p:cNvSpPr>
            <a:spLocks noGrp="1"/>
          </p:cNvSpPr>
          <p:nvPr>
            <p:ph type="ftr" sz="quarter" idx="11"/>
          </p:nvPr>
        </p:nvSpPr>
        <p:spPr/>
        <p:txBody>
          <a:bodyPr/>
          <a:lstStyle/>
          <a:p>
            <a:r>
              <a:rPr lang="en-US"/>
              <a:t>Strauss 2023</a:t>
            </a:r>
          </a:p>
        </p:txBody>
      </p:sp>
      <p:sp>
        <p:nvSpPr>
          <p:cNvPr id="5" name="Slide Number Placeholder 4">
            <a:extLst>
              <a:ext uri="{FF2B5EF4-FFF2-40B4-BE49-F238E27FC236}">
                <a16:creationId xmlns:a16="http://schemas.microsoft.com/office/drawing/2014/main" id="{BC66C72C-8725-CDFD-63E1-175E5F650D78}"/>
              </a:ext>
            </a:extLst>
          </p:cNvPr>
          <p:cNvSpPr>
            <a:spLocks noGrp="1"/>
          </p:cNvSpPr>
          <p:nvPr>
            <p:ph type="sldNum" sz="quarter" idx="12"/>
          </p:nvPr>
        </p:nvSpPr>
        <p:spPr/>
        <p:txBody>
          <a:bodyPr/>
          <a:lstStyle/>
          <a:p>
            <a:fld id="{62E0C75B-227C-5D45-AEA8-705EB30AE2FB}" type="slidenum">
              <a:rPr lang="en-US" smtClean="0"/>
              <a:t>42</a:t>
            </a:fld>
            <a:endParaRPr lang="en-US"/>
          </a:p>
        </p:txBody>
      </p:sp>
    </p:spTree>
    <p:extLst>
      <p:ext uri="{BB962C8B-B14F-4D97-AF65-F5344CB8AC3E}">
        <p14:creationId xmlns:p14="http://schemas.microsoft.com/office/powerpoint/2010/main" val="2626120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F0985-6CAE-2825-7BF4-797EBA848D65}"/>
              </a:ext>
            </a:extLst>
          </p:cNvPr>
          <p:cNvSpPr>
            <a:spLocks noGrp="1"/>
          </p:cNvSpPr>
          <p:nvPr>
            <p:ph type="title"/>
          </p:nvPr>
        </p:nvSpPr>
        <p:spPr/>
        <p:txBody>
          <a:bodyPr>
            <a:normAutofit fontScale="90000"/>
          </a:bodyPr>
          <a:lstStyle/>
          <a:p>
            <a:br>
              <a:rPr lang="en-US" dirty="0">
                <a:effectLst/>
              </a:rPr>
            </a:br>
            <a:r>
              <a:rPr lang="en-US" sz="4400" b="1" dirty="0">
                <a:solidFill>
                  <a:srgbClr val="212121"/>
                </a:solidFill>
                <a:effectLst/>
              </a:rPr>
              <a:t>Institutional Review Boards: Actions Needed to Improve Federal Oversight and Examine Effectiveness*</a:t>
            </a:r>
            <a:br>
              <a:rPr lang="en-US" dirty="0"/>
            </a:br>
            <a:endParaRPr lang="en-US" dirty="0"/>
          </a:p>
        </p:txBody>
      </p:sp>
      <p:sp>
        <p:nvSpPr>
          <p:cNvPr id="3" name="Content Placeholder 2">
            <a:extLst>
              <a:ext uri="{FF2B5EF4-FFF2-40B4-BE49-F238E27FC236}">
                <a16:creationId xmlns:a16="http://schemas.microsoft.com/office/drawing/2014/main" id="{DB22DFE8-0EF0-1DC0-FDA6-AAE475CCA986}"/>
              </a:ext>
            </a:extLst>
          </p:cNvPr>
          <p:cNvSpPr>
            <a:spLocks noGrp="1"/>
          </p:cNvSpPr>
          <p:nvPr>
            <p:ph idx="1"/>
          </p:nvPr>
        </p:nvSpPr>
        <p:spPr/>
        <p:txBody>
          <a:bodyPr/>
          <a:lstStyle/>
          <a:p>
            <a:endParaRPr lang="en-US" b="0" i="0" dirty="0">
              <a:solidFill>
                <a:srgbClr val="212121"/>
              </a:solidFill>
              <a:effectLst/>
              <a:latin typeface="+mj-lt"/>
            </a:endParaRPr>
          </a:p>
          <a:p>
            <a:pPr marL="0" indent="0">
              <a:buNone/>
            </a:pPr>
            <a:r>
              <a:rPr lang="en-US" b="0" i="0" dirty="0">
                <a:solidFill>
                  <a:srgbClr val="212121"/>
                </a:solidFill>
                <a:effectLst/>
                <a:latin typeface="+mj-lt"/>
              </a:rPr>
              <a:t>The Secretary of Health and Human Services should ensure that OHRP and FDA convene stakeholders </a:t>
            </a:r>
            <a:r>
              <a:rPr lang="en-US" b="1" i="0" u="sng" dirty="0">
                <a:solidFill>
                  <a:srgbClr val="212121"/>
                </a:solidFill>
                <a:effectLst/>
                <a:latin typeface="+mj-lt"/>
              </a:rPr>
              <a:t>to examine approaches for measuring IRB effectiveness </a:t>
            </a:r>
            <a:r>
              <a:rPr lang="en-US" b="1" i="0" dirty="0">
                <a:solidFill>
                  <a:srgbClr val="212121"/>
                </a:solidFill>
                <a:effectLst/>
                <a:latin typeface="+mj-lt"/>
              </a:rPr>
              <a:t>in protecting human subjects</a:t>
            </a:r>
            <a:r>
              <a:rPr lang="en-US" b="0" i="0" dirty="0">
                <a:solidFill>
                  <a:srgbClr val="212121"/>
                </a:solidFill>
                <a:effectLst/>
                <a:latin typeface="+mj-lt"/>
              </a:rPr>
              <a:t> and implement the approaches as appropriate. </a:t>
            </a:r>
          </a:p>
          <a:p>
            <a:pPr marL="0" indent="0">
              <a:buNone/>
            </a:pPr>
            <a:endParaRPr lang="en-US" dirty="0">
              <a:solidFill>
                <a:srgbClr val="212121"/>
              </a:solidFill>
              <a:latin typeface="+mj-lt"/>
            </a:endParaRPr>
          </a:p>
          <a:p>
            <a:pPr marL="0" indent="0">
              <a:buNone/>
            </a:pPr>
            <a:r>
              <a:rPr lang="en-US" b="0" i="0" dirty="0">
                <a:solidFill>
                  <a:srgbClr val="212121"/>
                </a:solidFill>
                <a:effectLst/>
                <a:latin typeface="+mj-lt"/>
              </a:rPr>
              <a:t>These could include effectiveness measures; peer audits of IRB meetings and decisions; mock protocols; surveys of IRB members, investigators, and human research participants; or other approaches.</a:t>
            </a:r>
            <a:endParaRPr lang="en-US" dirty="0">
              <a:latin typeface="+mj-lt"/>
            </a:endParaRPr>
          </a:p>
        </p:txBody>
      </p:sp>
      <p:sp>
        <p:nvSpPr>
          <p:cNvPr id="5" name="TextBox 4">
            <a:extLst>
              <a:ext uri="{FF2B5EF4-FFF2-40B4-BE49-F238E27FC236}">
                <a16:creationId xmlns:a16="http://schemas.microsoft.com/office/drawing/2014/main" id="{9FEFF9EE-72BC-FB2A-6A0B-4C72612360E7}"/>
              </a:ext>
            </a:extLst>
          </p:cNvPr>
          <p:cNvSpPr txBox="1"/>
          <p:nvPr/>
        </p:nvSpPr>
        <p:spPr>
          <a:xfrm>
            <a:off x="4189018" y="5804992"/>
            <a:ext cx="7164782" cy="923330"/>
          </a:xfrm>
          <a:prstGeom prst="rect">
            <a:avLst/>
          </a:prstGeom>
          <a:noFill/>
        </p:spPr>
        <p:txBody>
          <a:bodyPr wrap="none" rtlCol="0">
            <a:spAutoFit/>
          </a:bodyPr>
          <a:lstStyle/>
          <a:p>
            <a:br>
              <a:rPr lang="en-US" sz="1800" b="1" dirty="0">
                <a:solidFill>
                  <a:srgbClr val="212121"/>
                </a:solidFill>
                <a:effectLst/>
                <a:latin typeface="Merriweather Bold"/>
              </a:rPr>
            </a:br>
            <a:r>
              <a:rPr lang="en-US" sz="1800" b="1" dirty="0">
                <a:solidFill>
                  <a:srgbClr val="212121"/>
                </a:solidFill>
                <a:effectLst/>
                <a:latin typeface="Merriweather Bold"/>
              </a:rPr>
              <a:t>*</a:t>
            </a:r>
            <a:r>
              <a:rPr lang="en-US" sz="1800" b="1" dirty="0">
                <a:effectLst/>
              </a:rPr>
              <a:t>GAO-23-104721</a:t>
            </a:r>
            <a:r>
              <a:rPr lang="en-US" sz="1800" dirty="0">
                <a:effectLst/>
              </a:rPr>
              <a:t>Published: Jan 17, 2023. Publicly Released: Feb 16, 2023.</a:t>
            </a:r>
            <a:endParaRPr lang="en-US" dirty="0"/>
          </a:p>
          <a:p>
            <a:endParaRPr lang="en-US" dirty="0"/>
          </a:p>
        </p:txBody>
      </p:sp>
      <p:sp>
        <p:nvSpPr>
          <p:cNvPr id="6" name="Footer Placeholder 5">
            <a:extLst>
              <a:ext uri="{FF2B5EF4-FFF2-40B4-BE49-F238E27FC236}">
                <a16:creationId xmlns:a16="http://schemas.microsoft.com/office/drawing/2014/main" id="{7CADE3EC-5FC0-EA15-B5D9-76BD04322829}"/>
              </a:ext>
            </a:extLst>
          </p:cNvPr>
          <p:cNvSpPr>
            <a:spLocks noGrp="1"/>
          </p:cNvSpPr>
          <p:nvPr>
            <p:ph type="ftr" sz="quarter" idx="11"/>
          </p:nvPr>
        </p:nvSpPr>
        <p:spPr/>
        <p:txBody>
          <a:bodyPr/>
          <a:lstStyle/>
          <a:p>
            <a:r>
              <a:rPr lang="en-US"/>
              <a:t>Strauss 2023</a:t>
            </a:r>
          </a:p>
        </p:txBody>
      </p:sp>
      <p:sp>
        <p:nvSpPr>
          <p:cNvPr id="7" name="Slide Number Placeholder 6">
            <a:extLst>
              <a:ext uri="{FF2B5EF4-FFF2-40B4-BE49-F238E27FC236}">
                <a16:creationId xmlns:a16="http://schemas.microsoft.com/office/drawing/2014/main" id="{5B64E9B6-5FA7-C1B9-D0E0-A65D4A3B65FB}"/>
              </a:ext>
            </a:extLst>
          </p:cNvPr>
          <p:cNvSpPr>
            <a:spLocks noGrp="1"/>
          </p:cNvSpPr>
          <p:nvPr>
            <p:ph type="sldNum" sz="quarter" idx="12"/>
          </p:nvPr>
        </p:nvSpPr>
        <p:spPr/>
        <p:txBody>
          <a:bodyPr/>
          <a:lstStyle/>
          <a:p>
            <a:fld id="{62E0C75B-227C-5D45-AEA8-705EB30AE2FB}" type="slidenum">
              <a:rPr lang="en-US" smtClean="0"/>
              <a:t>5</a:t>
            </a:fld>
            <a:endParaRPr lang="en-US"/>
          </a:p>
        </p:txBody>
      </p:sp>
    </p:spTree>
    <p:extLst>
      <p:ext uri="{BB962C8B-B14F-4D97-AF65-F5344CB8AC3E}">
        <p14:creationId xmlns:p14="http://schemas.microsoft.com/office/powerpoint/2010/main" val="672524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67339-AEBF-98D4-1002-A317C1F996A5}"/>
              </a:ext>
            </a:extLst>
          </p:cNvPr>
          <p:cNvSpPr>
            <a:spLocks noGrp="1"/>
          </p:cNvSpPr>
          <p:nvPr>
            <p:ph type="title"/>
          </p:nvPr>
        </p:nvSpPr>
        <p:spPr/>
        <p:txBody>
          <a:bodyPr>
            <a:normAutofit/>
          </a:bodyPr>
          <a:lstStyle/>
          <a:p>
            <a:pPr algn="ctr"/>
            <a:r>
              <a:rPr lang="en-US" sz="4800" dirty="0"/>
              <a:t>More Cynicism…</a:t>
            </a:r>
          </a:p>
        </p:txBody>
      </p:sp>
      <p:sp>
        <p:nvSpPr>
          <p:cNvPr id="3" name="Content Placeholder 2">
            <a:extLst>
              <a:ext uri="{FF2B5EF4-FFF2-40B4-BE49-F238E27FC236}">
                <a16:creationId xmlns:a16="http://schemas.microsoft.com/office/drawing/2014/main" id="{8DE0E62E-BACF-7735-792A-D88FE8C05A14}"/>
              </a:ext>
            </a:extLst>
          </p:cNvPr>
          <p:cNvSpPr>
            <a:spLocks noGrp="1"/>
          </p:cNvSpPr>
          <p:nvPr>
            <p:ph idx="1"/>
          </p:nvPr>
        </p:nvSpPr>
        <p:spPr/>
        <p:txBody>
          <a:bodyPr>
            <a:normAutofit/>
          </a:bodyPr>
          <a:lstStyle/>
          <a:p>
            <a:r>
              <a:rPr lang="en-US" sz="3600" dirty="0"/>
              <a:t>How capable of independent judgement are the federal oversight bodies given their reporting structures?  </a:t>
            </a:r>
          </a:p>
          <a:p>
            <a:pPr marL="0" indent="0">
              <a:buNone/>
            </a:pPr>
            <a:endParaRPr lang="en-US" sz="3600" dirty="0"/>
          </a:p>
          <a:p>
            <a:r>
              <a:rPr lang="en-US" sz="3600" dirty="0"/>
              <a:t>And SACHRP, AAHRPP, PRIMR…given their composition?</a:t>
            </a:r>
          </a:p>
        </p:txBody>
      </p:sp>
      <p:sp>
        <p:nvSpPr>
          <p:cNvPr id="4" name="Footer Placeholder 3">
            <a:extLst>
              <a:ext uri="{FF2B5EF4-FFF2-40B4-BE49-F238E27FC236}">
                <a16:creationId xmlns:a16="http://schemas.microsoft.com/office/drawing/2014/main" id="{79D3F7A7-84D7-1B86-C738-05437CAF7DE5}"/>
              </a:ext>
            </a:extLst>
          </p:cNvPr>
          <p:cNvSpPr>
            <a:spLocks noGrp="1"/>
          </p:cNvSpPr>
          <p:nvPr>
            <p:ph type="ftr" sz="quarter" idx="11"/>
          </p:nvPr>
        </p:nvSpPr>
        <p:spPr/>
        <p:txBody>
          <a:bodyPr/>
          <a:lstStyle/>
          <a:p>
            <a:r>
              <a:rPr lang="en-US"/>
              <a:t>Strauss 2023</a:t>
            </a:r>
          </a:p>
        </p:txBody>
      </p:sp>
      <p:sp>
        <p:nvSpPr>
          <p:cNvPr id="5" name="Slide Number Placeholder 4">
            <a:extLst>
              <a:ext uri="{FF2B5EF4-FFF2-40B4-BE49-F238E27FC236}">
                <a16:creationId xmlns:a16="http://schemas.microsoft.com/office/drawing/2014/main" id="{1A7DE559-47A0-FF2B-EA58-093B00D51B8E}"/>
              </a:ext>
            </a:extLst>
          </p:cNvPr>
          <p:cNvSpPr>
            <a:spLocks noGrp="1"/>
          </p:cNvSpPr>
          <p:nvPr>
            <p:ph type="sldNum" sz="quarter" idx="12"/>
          </p:nvPr>
        </p:nvSpPr>
        <p:spPr/>
        <p:txBody>
          <a:bodyPr/>
          <a:lstStyle/>
          <a:p>
            <a:fld id="{62E0C75B-227C-5D45-AEA8-705EB30AE2FB}" type="slidenum">
              <a:rPr lang="en-US" smtClean="0"/>
              <a:t>6</a:t>
            </a:fld>
            <a:endParaRPr lang="en-US"/>
          </a:p>
        </p:txBody>
      </p:sp>
    </p:spTree>
    <p:extLst>
      <p:ext uri="{BB962C8B-B14F-4D97-AF65-F5344CB8AC3E}">
        <p14:creationId xmlns:p14="http://schemas.microsoft.com/office/powerpoint/2010/main" val="359333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5477018-38F1-9B49-9880-45633E7E2C85}"/>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5">
            <a:extLst>
              <a:ext uri="{FF2B5EF4-FFF2-40B4-BE49-F238E27FC236}">
                <a16:creationId xmlns:a16="http://schemas.microsoft.com/office/drawing/2014/main" id="{46CA2B41-AE76-764B-A828-D298522C5348}"/>
              </a:ext>
            </a:extLst>
          </p:cNvPr>
          <p:cNvSpPr>
            <a:spLocks noGrp="1"/>
          </p:cNvSpPr>
          <p:nvPr>
            <p:ph type="title"/>
          </p:nvPr>
        </p:nvSpPr>
        <p:spPr/>
        <p:txBody>
          <a:bodyPr>
            <a:normAutofit fontScale="90000"/>
          </a:bodyPr>
          <a:lstStyle/>
          <a:p>
            <a:br>
              <a:rPr lang="en-US" dirty="0"/>
            </a:br>
            <a:r>
              <a:rPr lang="en-US" dirty="0"/>
              <a:t>OHRP Compliance Actions</a:t>
            </a:r>
            <a:br>
              <a:rPr lang="en-US" dirty="0"/>
            </a:br>
            <a:r>
              <a:rPr lang="en-US" dirty="0"/>
              <a:t>Allegations vs. For Cause Compliance Evaluations</a:t>
            </a:r>
            <a:br>
              <a:rPr lang="en-US" dirty="0"/>
            </a:br>
            <a:endParaRPr lang="en-US" dirty="0"/>
          </a:p>
        </p:txBody>
      </p:sp>
      <p:sp>
        <p:nvSpPr>
          <p:cNvPr id="2" name="Footer Placeholder 1">
            <a:extLst>
              <a:ext uri="{FF2B5EF4-FFF2-40B4-BE49-F238E27FC236}">
                <a16:creationId xmlns:a16="http://schemas.microsoft.com/office/drawing/2014/main" id="{8358EE33-69BC-0B48-A6E6-1CA7C9132115}"/>
              </a:ext>
            </a:extLst>
          </p:cNvPr>
          <p:cNvSpPr>
            <a:spLocks noGrp="1"/>
          </p:cNvSpPr>
          <p:nvPr>
            <p:ph type="ftr" sz="quarter" idx="11"/>
          </p:nvPr>
        </p:nvSpPr>
        <p:spPr/>
        <p:txBody>
          <a:bodyPr/>
          <a:lstStyle/>
          <a:p>
            <a:r>
              <a:rPr lang="en-US"/>
              <a:t>Strauss 2023</a:t>
            </a:r>
          </a:p>
        </p:txBody>
      </p:sp>
      <p:sp>
        <p:nvSpPr>
          <p:cNvPr id="3" name="Slide Number Placeholder 2">
            <a:extLst>
              <a:ext uri="{FF2B5EF4-FFF2-40B4-BE49-F238E27FC236}">
                <a16:creationId xmlns:a16="http://schemas.microsoft.com/office/drawing/2014/main" id="{43A18E7D-27CA-56FB-C74D-FDAF3FE74CDA}"/>
              </a:ext>
            </a:extLst>
          </p:cNvPr>
          <p:cNvSpPr>
            <a:spLocks noGrp="1"/>
          </p:cNvSpPr>
          <p:nvPr>
            <p:ph type="sldNum" sz="quarter" idx="12"/>
          </p:nvPr>
        </p:nvSpPr>
        <p:spPr/>
        <p:txBody>
          <a:bodyPr/>
          <a:lstStyle/>
          <a:p>
            <a:fld id="{62E0C75B-227C-5D45-AEA8-705EB30AE2FB}" type="slidenum">
              <a:rPr lang="en-US" smtClean="0"/>
              <a:t>7</a:t>
            </a:fld>
            <a:endParaRPr lang="en-US"/>
          </a:p>
        </p:txBody>
      </p:sp>
    </p:spTree>
    <p:extLst>
      <p:ext uri="{BB962C8B-B14F-4D97-AF65-F5344CB8AC3E}">
        <p14:creationId xmlns:p14="http://schemas.microsoft.com/office/powerpoint/2010/main" val="4262717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7747C3C-7150-F060-A38D-49F22569C553}"/>
              </a:ext>
            </a:extLst>
          </p:cNvPr>
          <p:cNvPicPr>
            <a:picLocks noChangeAspect="1"/>
          </p:cNvPicPr>
          <p:nvPr/>
        </p:nvPicPr>
        <p:blipFill>
          <a:blip r:embed="rId2"/>
          <a:stretch>
            <a:fillRect/>
          </a:stretch>
        </p:blipFill>
        <p:spPr>
          <a:xfrm>
            <a:off x="-132822" y="1449148"/>
            <a:ext cx="12457643" cy="3959703"/>
          </a:xfrm>
          <a:prstGeom prst="rect">
            <a:avLst/>
          </a:prstGeom>
        </p:spPr>
      </p:pic>
      <p:sp>
        <p:nvSpPr>
          <p:cNvPr id="3" name="Footer Placeholder 2">
            <a:extLst>
              <a:ext uri="{FF2B5EF4-FFF2-40B4-BE49-F238E27FC236}">
                <a16:creationId xmlns:a16="http://schemas.microsoft.com/office/drawing/2014/main" id="{1B7F115E-E179-4BE2-9C45-7674C7D31E09}"/>
              </a:ext>
            </a:extLst>
          </p:cNvPr>
          <p:cNvSpPr>
            <a:spLocks noGrp="1"/>
          </p:cNvSpPr>
          <p:nvPr>
            <p:ph type="ftr" sz="quarter" idx="11"/>
          </p:nvPr>
        </p:nvSpPr>
        <p:spPr/>
        <p:txBody>
          <a:bodyPr/>
          <a:lstStyle/>
          <a:p>
            <a:r>
              <a:rPr lang="en-US"/>
              <a:t>Strauss 2023</a:t>
            </a:r>
          </a:p>
        </p:txBody>
      </p:sp>
      <p:sp>
        <p:nvSpPr>
          <p:cNvPr id="4" name="Slide Number Placeholder 3">
            <a:extLst>
              <a:ext uri="{FF2B5EF4-FFF2-40B4-BE49-F238E27FC236}">
                <a16:creationId xmlns:a16="http://schemas.microsoft.com/office/drawing/2014/main" id="{63EB3687-1512-5F6D-7C29-9B72777E877A}"/>
              </a:ext>
            </a:extLst>
          </p:cNvPr>
          <p:cNvSpPr>
            <a:spLocks noGrp="1"/>
          </p:cNvSpPr>
          <p:nvPr>
            <p:ph type="sldNum" sz="quarter" idx="12"/>
          </p:nvPr>
        </p:nvSpPr>
        <p:spPr/>
        <p:txBody>
          <a:bodyPr/>
          <a:lstStyle/>
          <a:p>
            <a:fld id="{62E0C75B-227C-5D45-AEA8-705EB30AE2FB}" type="slidenum">
              <a:rPr lang="en-US" smtClean="0"/>
              <a:t>8</a:t>
            </a:fld>
            <a:endParaRPr lang="en-US"/>
          </a:p>
        </p:txBody>
      </p:sp>
    </p:spTree>
    <p:extLst>
      <p:ext uri="{BB962C8B-B14F-4D97-AF65-F5344CB8AC3E}">
        <p14:creationId xmlns:p14="http://schemas.microsoft.com/office/powerpoint/2010/main" val="163218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98C0E5-0890-1B45-9A15-2590A2AEE34C}"/>
              </a:ext>
            </a:extLst>
          </p:cNvPr>
          <p:cNvPicPr>
            <a:picLocks noChangeAspect="1"/>
          </p:cNvPicPr>
          <p:nvPr/>
        </p:nvPicPr>
        <p:blipFill>
          <a:blip r:embed="rId2"/>
          <a:stretch>
            <a:fillRect/>
          </a:stretch>
        </p:blipFill>
        <p:spPr>
          <a:xfrm>
            <a:off x="623754" y="136525"/>
            <a:ext cx="6607541" cy="6272571"/>
          </a:xfrm>
          <a:prstGeom prst="rect">
            <a:avLst/>
          </a:prstGeom>
          <a:ln>
            <a:solidFill>
              <a:schemeClr val="tx1"/>
            </a:solidFill>
          </a:ln>
        </p:spPr>
      </p:pic>
      <p:pic>
        <p:nvPicPr>
          <p:cNvPr id="4" name="Content Placeholder 3">
            <a:extLst>
              <a:ext uri="{FF2B5EF4-FFF2-40B4-BE49-F238E27FC236}">
                <a16:creationId xmlns:a16="http://schemas.microsoft.com/office/drawing/2014/main" id="{A453C5E9-792F-FE4F-AE2C-166EC55BE287}"/>
              </a:ext>
            </a:extLst>
          </p:cNvPr>
          <p:cNvPicPr>
            <a:picLocks noGrp="1" noChangeAspect="1"/>
          </p:cNvPicPr>
          <p:nvPr>
            <p:ph idx="1"/>
          </p:nvPr>
        </p:nvPicPr>
        <p:blipFill>
          <a:blip r:embed="rId3"/>
          <a:stretch>
            <a:fillRect/>
          </a:stretch>
        </p:blipFill>
        <p:spPr>
          <a:xfrm>
            <a:off x="3606229" y="1869593"/>
            <a:ext cx="7516616" cy="3395261"/>
          </a:xfrm>
          <a:prstGeom prst="rect">
            <a:avLst/>
          </a:prstGeom>
          <a:ln>
            <a:solidFill>
              <a:schemeClr val="tx1"/>
            </a:solidFill>
          </a:ln>
        </p:spPr>
      </p:pic>
      <p:sp>
        <p:nvSpPr>
          <p:cNvPr id="2" name="Footer Placeholder 1">
            <a:extLst>
              <a:ext uri="{FF2B5EF4-FFF2-40B4-BE49-F238E27FC236}">
                <a16:creationId xmlns:a16="http://schemas.microsoft.com/office/drawing/2014/main" id="{3CFE6D30-E24A-EC44-B8E9-C9B1D79CC647}"/>
              </a:ext>
            </a:extLst>
          </p:cNvPr>
          <p:cNvSpPr>
            <a:spLocks noGrp="1"/>
          </p:cNvSpPr>
          <p:nvPr>
            <p:ph type="ftr" sz="quarter" idx="11"/>
          </p:nvPr>
        </p:nvSpPr>
        <p:spPr/>
        <p:txBody>
          <a:bodyPr/>
          <a:lstStyle/>
          <a:p>
            <a:r>
              <a:rPr lang="en-US"/>
              <a:t>Strauss 2023</a:t>
            </a:r>
          </a:p>
        </p:txBody>
      </p:sp>
      <p:sp>
        <p:nvSpPr>
          <p:cNvPr id="3" name="Slide Number Placeholder 2">
            <a:extLst>
              <a:ext uri="{FF2B5EF4-FFF2-40B4-BE49-F238E27FC236}">
                <a16:creationId xmlns:a16="http://schemas.microsoft.com/office/drawing/2014/main" id="{802848A1-E68C-8EC0-422B-845308BD91C6}"/>
              </a:ext>
            </a:extLst>
          </p:cNvPr>
          <p:cNvSpPr>
            <a:spLocks noGrp="1"/>
          </p:cNvSpPr>
          <p:nvPr>
            <p:ph type="sldNum" sz="quarter" idx="12"/>
          </p:nvPr>
        </p:nvSpPr>
        <p:spPr/>
        <p:txBody>
          <a:bodyPr/>
          <a:lstStyle/>
          <a:p>
            <a:fld id="{62E0C75B-227C-5D45-AEA8-705EB30AE2FB}" type="slidenum">
              <a:rPr lang="en-US" smtClean="0"/>
              <a:t>9</a:t>
            </a:fld>
            <a:endParaRPr lang="en-US"/>
          </a:p>
        </p:txBody>
      </p:sp>
    </p:spTree>
    <p:extLst>
      <p:ext uri="{BB962C8B-B14F-4D97-AF65-F5344CB8AC3E}">
        <p14:creationId xmlns:p14="http://schemas.microsoft.com/office/powerpoint/2010/main" val="42287094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8297829D0C1C4EB3193ACC80C46A36" ma:contentTypeVersion="17" ma:contentTypeDescription="Create a new document." ma:contentTypeScope="" ma:versionID="774d07518b297626b4e7d11c6bccfafa">
  <xsd:schema xmlns:xsd="http://www.w3.org/2001/XMLSchema" xmlns:xs="http://www.w3.org/2001/XMLSchema" xmlns:p="http://schemas.microsoft.com/office/2006/metadata/properties" xmlns:ns2="3ca6847d-3f9c-4349-a6e3-60b55d2074b7" xmlns:ns3="8a0e4d58-e775-4cb3-a47d-aeeefdd6f813" targetNamespace="http://schemas.microsoft.com/office/2006/metadata/properties" ma:root="true" ma:fieldsID="b197114c2479810fbcdbffad32ff5957" ns2:_="" ns3:_="">
    <xsd:import namespace="3ca6847d-3f9c-4349-a6e3-60b55d2074b7"/>
    <xsd:import namespace="8a0e4d58-e775-4cb3-a47d-aeeefdd6f81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a6847d-3f9c-4349-a6e3-60b55d2074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a1d4a69-9812-4340-96bf-3c602401902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a0e4d58-e775-4cb3-a47d-aeeefdd6f81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91ca95a-2488-413a-b102-5bd600ddd36b}" ma:internalName="TaxCatchAll" ma:showField="CatchAllData" ma:web="8a0e4d58-e775-4cb3-a47d-aeeefdd6f81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ca6847d-3f9c-4349-a6e3-60b55d2074b7">
      <Terms xmlns="http://schemas.microsoft.com/office/infopath/2007/PartnerControls"/>
    </lcf76f155ced4ddcb4097134ff3c332f>
    <TaxCatchAll xmlns="8a0e4d58-e775-4cb3-a47d-aeeefdd6f813" xsi:nil="true"/>
  </documentManagement>
</p:properties>
</file>

<file path=customXml/itemProps1.xml><?xml version="1.0" encoding="utf-8"?>
<ds:datastoreItem xmlns:ds="http://schemas.openxmlformats.org/officeDocument/2006/customXml" ds:itemID="{1569FC0A-0F36-4DB5-8685-91769D0421E3}"/>
</file>

<file path=customXml/itemProps2.xml><?xml version="1.0" encoding="utf-8"?>
<ds:datastoreItem xmlns:ds="http://schemas.openxmlformats.org/officeDocument/2006/customXml" ds:itemID="{6DE127EB-050D-4283-9EDF-EEF525A8DF34}"/>
</file>

<file path=customXml/itemProps3.xml><?xml version="1.0" encoding="utf-8"?>
<ds:datastoreItem xmlns:ds="http://schemas.openxmlformats.org/officeDocument/2006/customXml" ds:itemID="{9F7AACE5-4159-48D7-B676-0FE44C117271}"/>
</file>

<file path=docProps/app.xml><?xml version="1.0" encoding="utf-8"?>
<Properties xmlns="http://schemas.openxmlformats.org/officeDocument/2006/extended-properties" xmlns:vt="http://schemas.openxmlformats.org/officeDocument/2006/docPropsVTypes">
  <TotalTime>4220</TotalTime>
  <Words>2486</Words>
  <Application>Microsoft Macintosh PowerPoint</Application>
  <PresentationFormat>Widescreen</PresentationFormat>
  <Paragraphs>296</Paragraphs>
  <Slides>42</Slides>
  <Notes>13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-apple-system</vt:lpstr>
      <vt:lpstr>Arial</vt:lpstr>
      <vt:lpstr>Calibri</vt:lpstr>
      <vt:lpstr>Calibri Light</vt:lpstr>
      <vt:lpstr>Fira Sans</vt:lpstr>
      <vt:lpstr>Google Sans</vt:lpstr>
      <vt:lpstr>Helvetica</vt:lpstr>
      <vt:lpstr>Merriweather Bold</vt:lpstr>
      <vt:lpstr>Myriad Pro</vt:lpstr>
      <vt:lpstr>Times New Roman</vt:lpstr>
      <vt:lpstr>Wingdings</vt:lpstr>
      <vt:lpstr>Office Theme</vt:lpstr>
      <vt:lpstr>Re-examining the IRB’s Role in Protecting Research Subjects</vt:lpstr>
      <vt:lpstr>From an IRB-approved recent consent form:</vt:lpstr>
      <vt:lpstr>PowerPoint Presentation</vt:lpstr>
      <vt:lpstr>  Who decides what is reasonable? (An Overly Cynical Perspective)  </vt:lpstr>
      <vt:lpstr> Institutional Review Boards: Actions Needed to Improve Federal Oversight and Examine Effectiveness* </vt:lpstr>
      <vt:lpstr>More Cynicism…</vt:lpstr>
      <vt:lpstr> OHRP Compliance Actions Allegations vs. For Cause Compliance Evaluations </vt:lpstr>
      <vt:lpstr>PowerPoint Presentation</vt:lpstr>
      <vt:lpstr>PowerPoint Presentation</vt:lpstr>
      <vt:lpstr>Self-Serving Bias</vt:lpstr>
      <vt:lpstr>“Self-serving bias”</vt:lpstr>
      <vt:lpstr>PowerPoint Presentation</vt:lpstr>
      <vt:lpstr>PowerPoint Presentation</vt:lpstr>
      <vt:lpstr>PowerPoint Presentation</vt:lpstr>
      <vt:lpstr>PowerPoint Presentation</vt:lpstr>
      <vt:lpstr>Brooklyn Jewish Chronic Disease Hospital </vt:lpstr>
      <vt:lpstr>WHAT WE DON’T KNOW CAN HURT US</vt:lpstr>
      <vt:lpstr>PowerPoint Presentation</vt:lpstr>
      <vt:lpstr>The “fenfluramine study”</vt:lpstr>
      <vt:lpstr>A Perfect Storm</vt:lpstr>
      <vt:lpstr>PowerPoint Presentation</vt:lpstr>
      <vt:lpstr>PowerPoint Presentation</vt:lpstr>
      <vt:lpstr>Regulatory Findings</vt:lpstr>
      <vt:lpstr>PowerPoint Presentation</vt:lpstr>
      <vt:lpstr>Harms introduced by the research</vt:lpstr>
      <vt:lpstr>SACHRP on “group harm”</vt:lpstr>
      <vt:lpstr>Impact on our IRB Practice</vt:lpstr>
      <vt:lpstr>PowerPoint Presentation</vt:lpstr>
      <vt:lpstr>FAST FORWARD</vt:lpstr>
      <vt:lpstr>Prostate Cancer (CDC, 2017)</vt:lpstr>
      <vt:lpstr>Drug Trial Snapshots: US Food and Drug Administration </vt:lpstr>
      <vt:lpstr>Drug Trial Snapshots (2019): US Food and Drug Administration </vt:lpstr>
      <vt:lpstr>PowerPoint Presentation</vt:lpstr>
      <vt:lpstr>Race and ethnicity widens the gap in mortality  compared to Whites from COVID-19 (adjusted for age) </vt:lpstr>
      <vt:lpstr>PowerPoint Presentation</vt:lpstr>
      <vt:lpstr>PowerPoint Presentation</vt:lpstr>
      <vt:lpstr>PowerPoint Presentation</vt:lpstr>
      <vt:lpstr> Justice </vt:lpstr>
      <vt:lpstr>The importance of inclusion </vt:lpstr>
      <vt:lpstr>Diversity and IRB membership</vt:lpstr>
      <vt:lpstr>PowerPoint Presentation</vt:lpstr>
      <vt:lpstr>In 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Strauss, David H.</dc:creator>
  <cp:lastModifiedBy>Strauss, David H.</cp:lastModifiedBy>
  <cp:revision>19</cp:revision>
  <dcterms:created xsi:type="dcterms:W3CDTF">2023-09-12T15:31:17Z</dcterms:created>
  <dcterms:modified xsi:type="dcterms:W3CDTF">2023-09-15T13:54:34Z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0x010100878297829D0C1C4EB3193ACC80C46A36</vt:lpwstr>
  </property>
</Properties>
</file>