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4"/>
  </p:sldMasterIdLst>
  <p:notesMasterIdLst>
    <p:notesMasterId r:id="rId34"/>
  </p:notesMasterIdLst>
  <p:sldIdLst>
    <p:sldId id="256" r:id="rId5"/>
    <p:sldId id="259" r:id="rId6"/>
    <p:sldId id="260" r:id="rId7"/>
    <p:sldId id="261" r:id="rId8"/>
    <p:sldId id="262" r:id="rId9"/>
    <p:sldId id="263" r:id="rId10"/>
    <p:sldId id="264" r:id="rId11"/>
    <p:sldId id="265" r:id="rId12"/>
    <p:sldId id="267" r:id="rId13"/>
    <p:sldId id="268" r:id="rId14"/>
    <p:sldId id="266" r:id="rId15"/>
    <p:sldId id="269" r:id="rId16"/>
    <p:sldId id="270" r:id="rId17"/>
    <p:sldId id="271" r:id="rId18"/>
    <p:sldId id="272" r:id="rId19"/>
    <p:sldId id="273" r:id="rId20"/>
    <p:sldId id="274" r:id="rId21"/>
    <p:sldId id="275" r:id="rId22"/>
    <p:sldId id="276" r:id="rId23"/>
    <p:sldId id="278" r:id="rId24"/>
    <p:sldId id="279" r:id="rId25"/>
    <p:sldId id="280" r:id="rId26"/>
    <p:sldId id="281" r:id="rId27"/>
    <p:sldId id="282" r:id="rId28"/>
    <p:sldId id="283" r:id="rId29"/>
    <p:sldId id="284" r:id="rId30"/>
    <p:sldId id="285" r:id="rId31"/>
    <p:sldId id="286" r:id="rId32"/>
    <p:sldId id="258"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83C3C-B47A-43AC-8543-B05718589B11}" v="1" dt="2023-03-02T19:36:18.4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varScale="1">
        <p:scale>
          <a:sx n="88" d="100"/>
          <a:sy n="88" d="100"/>
        </p:scale>
        <p:origin x="33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7B4A23-1F2B-48D4-93AA-40C5CA716C36}" type="datetimeFigureOut">
              <a:rPr lang="en-US" smtClean="0"/>
              <a:t>3/2/2023</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5420BF-67C4-4971-82E4-754312F9BDB2}" type="slidenum">
              <a:rPr lang="en-US" smtClean="0"/>
              <a:t>‹#›</a:t>
            </a:fld>
            <a:endParaRPr lang="en-US" dirty="0"/>
          </a:p>
        </p:txBody>
      </p:sp>
    </p:spTree>
    <p:extLst>
      <p:ext uri="{BB962C8B-B14F-4D97-AF65-F5344CB8AC3E}">
        <p14:creationId xmlns:p14="http://schemas.microsoft.com/office/powerpoint/2010/main" val="3591437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5420BF-67C4-4971-82E4-754312F9BDB2}" type="slidenum">
              <a:rPr lang="en-US" smtClean="0"/>
              <a:t>16</a:t>
            </a:fld>
            <a:endParaRPr lang="en-US" dirty="0"/>
          </a:p>
        </p:txBody>
      </p:sp>
    </p:spTree>
    <p:extLst>
      <p:ext uri="{BB962C8B-B14F-4D97-AF65-F5344CB8AC3E}">
        <p14:creationId xmlns:p14="http://schemas.microsoft.com/office/powerpoint/2010/main" val="957028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Cover_bkg_Acrony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3/2/2023</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3/2/2023</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Closing_bkg.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a:t>Headline</a:t>
            </a:r>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6720" y="394369"/>
            <a:ext cx="6480951" cy="3430796"/>
          </a:xfrm>
        </p:spPr>
        <p:txBody>
          <a:bodyPr>
            <a:normAutofit/>
          </a:bodyPr>
          <a:lstStyle/>
          <a:p>
            <a:r>
              <a:rPr lang="en-US" altLang="en-US" sz="3600" dirty="0">
                <a:latin typeface="Arial" panose="020B0604020202020204" pitchFamily="34" charset="0"/>
                <a:cs typeface="Arial" panose="020B0604020202020204" pitchFamily="34" charset="0"/>
              </a:rPr>
              <a:t>Performance Management</a:t>
            </a:r>
            <a:endParaRPr lang="en-US" sz="36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916720" y="3971190"/>
            <a:ext cx="6400800" cy="1358455"/>
          </a:xfrm>
        </p:spPr>
        <p:txBody>
          <a:bodyPr>
            <a:normAutofit fontScale="55000" lnSpcReduction="20000"/>
          </a:bodyPr>
          <a:lstStyle/>
          <a:p>
            <a:r>
              <a:rPr lang="en-US" altLang="en-US" sz="5800" dirty="0">
                <a:latin typeface="Arial" panose="020B0604020202020204" pitchFamily="34" charset="0"/>
                <a:cs typeface="Arial" panose="020B0604020202020204" pitchFamily="34" charset="0"/>
              </a:rPr>
              <a:t>The Nuts and Bolts</a:t>
            </a:r>
          </a:p>
          <a:p>
            <a:endParaRPr lang="en-US" altLang="en-US" sz="2400" dirty="0"/>
          </a:p>
          <a:p>
            <a:r>
              <a:rPr lang="en-US" altLang="en-US" sz="3300" dirty="0">
                <a:latin typeface="Arial Black" panose="020B0A04020102020204" pitchFamily="34" charset="0"/>
              </a:rPr>
              <a:t>Carmen Sirizzotti, Associate Director Compensation, Staffing, Records, HRIS &amp; Payroll</a:t>
            </a:r>
          </a:p>
          <a:p>
            <a:endParaRPr lang="en-US" sz="1600" dirty="0"/>
          </a:p>
        </p:txBody>
      </p:sp>
      <p:pic>
        <p:nvPicPr>
          <p:cNvPr id="4" name="Picture 10" descr="MPj030945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3691" y="540395"/>
            <a:ext cx="3657600" cy="24193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73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Coaching And Feedback</a:t>
            </a:r>
          </a:p>
        </p:txBody>
      </p:sp>
      <p:pic>
        <p:nvPicPr>
          <p:cNvPr id="4" name="Content Placeholder 3"/>
          <p:cNvPicPr>
            <a:picLocks noGrp="1" noChangeAspect="1"/>
          </p:cNvPicPr>
          <p:nvPr>
            <p:ph idx="1"/>
          </p:nvPr>
        </p:nvPicPr>
        <p:blipFill>
          <a:blip r:embed="rId2"/>
          <a:stretch>
            <a:fillRect/>
          </a:stretch>
        </p:blipFill>
        <p:spPr>
          <a:xfrm>
            <a:off x="1058654" y="1882775"/>
            <a:ext cx="7616713" cy="4249668"/>
          </a:xfrm>
          <a:prstGeom prst="rect">
            <a:avLst/>
          </a:prstGeom>
        </p:spPr>
      </p:pic>
    </p:spTree>
    <p:extLst>
      <p:ext uri="{BB962C8B-B14F-4D97-AF65-F5344CB8AC3E}">
        <p14:creationId xmlns:p14="http://schemas.microsoft.com/office/powerpoint/2010/main" val="29022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Coaching And Feedback</a:t>
            </a:r>
          </a:p>
        </p:txBody>
      </p:sp>
      <p:pic>
        <p:nvPicPr>
          <p:cNvPr id="4" name="Content Placeholder 3"/>
          <p:cNvPicPr>
            <a:picLocks noGrp="1" noChangeAspect="1"/>
          </p:cNvPicPr>
          <p:nvPr>
            <p:ph idx="1"/>
          </p:nvPr>
        </p:nvPicPr>
        <p:blipFill>
          <a:blip r:embed="rId2"/>
          <a:stretch>
            <a:fillRect/>
          </a:stretch>
        </p:blipFill>
        <p:spPr>
          <a:xfrm>
            <a:off x="1411979" y="1882774"/>
            <a:ext cx="6966708" cy="4318041"/>
          </a:xfrm>
          <a:prstGeom prst="rect">
            <a:avLst/>
          </a:prstGeom>
        </p:spPr>
      </p:pic>
    </p:spTree>
    <p:extLst>
      <p:ext uri="{BB962C8B-B14F-4D97-AF65-F5344CB8AC3E}">
        <p14:creationId xmlns:p14="http://schemas.microsoft.com/office/powerpoint/2010/main" val="3228089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978612" cy="684032"/>
          </a:xfrm>
        </p:spPr>
        <p:txBody>
          <a:bodyPr>
            <a:normAutofit/>
          </a:bodyPr>
          <a:lstStyle/>
          <a:p>
            <a:r>
              <a:rPr lang="en-US" sz="4000" dirty="0"/>
              <a:t>Annual Performance Appraisal</a:t>
            </a:r>
          </a:p>
        </p:txBody>
      </p:sp>
      <p:pic>
        <p:nvPicPr>
          <p:cNvPr id="4" name="Content Placeholder 3"/>
          <p:cNvPicPr>
            <a:picLocks noGrp="1" noChangeAspect="1"/>
          </p:cNvPicPr>
          <p:nvPr>
            <p:ph idx="1"/>
          </p:nvPr>
        </p:nvPicPr>
        <p:blipFill>
          <a:blip r:embed="rId2"/>
          <a:stretch>
            <a:fillRect/>
          </a:stretch>
        </p:blipFill>
        <p:spPr>
          <a:xfrm>
            <a:off x="1078586" y="1480457"/>
            <a:ext cx="7630196" cy="4319452"/>
          </a:xfrm>
          <a:prstGeom prst="rect">
            <a:avLst/>
          </a:prstGeom>
        </p:spPr>
      </p:pic>
    </p:spTree>
    <p:extLst>
      <p:ext uri="{BB962C8B-B14F-4D97-AF65-F5344CB8AC3E}">
        <p14:creationId xmlns:p14="http://schemas.microsoft.com/office/powerpoint/2010/main" val="2226562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1341468" y="1882775"/>
            <a:ext cx="7663754" cy="4647234"/>
          </a:xfrm>
          <a:prstGeom prst="rect">
            <a:avLst/>
          </a:prstGeom>
        </p:spPr>
      </p:pic>
    </p:spTree>
    <p:extLst>
      <p:ext uri="{BB962C8B-B14F-4D97-AF65-F5344CB8AC3E}">
        <p14:creationId xmlns:p14="http://schemas.microsoft.com/office/powerpoint/2010/main" val="347886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1039033" y="1882775"/>
            <a:ext cx="7118322" cy="3551374"/>
          </a:xfrm>
          <a:prstGeom prst="rect">
            <a:avLst/>
          </a:prstGeom>
        </p:spPr>
      </p:pic>
    </p:spTree>
    <p:extLst>
      <p:ext uri="{BB962C8B-B14F-4D97-AF65-F5344CB8AC3E}">
        <p14:creationId xmlns:p14="http://schemas.microsoft.com/office/powerpoint/2010/main" val="81142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Writing the appraisal</a:t>
            </a:r>
          </a:p>
        </p:txBody>
      </p:sp>
      <p:pic>
        <p:nvPicPr>
          <p:cNvPr id="6" name="Content Placeholder 5"/>
          <p:cNvPicPr>
            <a:picLocks noGrp="1" noChangeAspect="1"/>
          </p:cNvPicPr>
          <p:nvPr>
            <p:ph idx="1"/>
          </p:nvPr>
        </p:nvPicPr>
        <p:blipFill>
          <a:blip r:embed="rId2"/>
          <a:stretch>
            <a:fillRect/>
          </a:stretch>
        </p:blipFill>
        <p:spPr>
          <a:xfrm>
            <a:off x="1758952" y="1882774"/>
            <a:ext cx="7152879" cy="4975225"/>
          </a:xfrm>
          <a:prstGeom prst="rect">
            <a:avLst/>
          </a:prstGeom>
        </p:spPr>
      </p:pic>
    </p:spTree>
    <p:extLst>
      <p:ext uri="{BB962C8B-B14F-4D97-AF65-F5344CB8AC3E}">
        <p14:creationId xmlns:p14="http://schemas.microsoft.com/office/powerpoint/2010/main" val="4054601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stretch>
            <a:fillRect/>
          </a:stretch>
        </p:blipFill>
        <p:spPr>
          <a:xfrm>
            <a:off x="946727" y="316325"/>
            <a:ext cx="7281862" cy="1738014"/>
          </a:xfrm>
          <a:prstGeom prst="rect">
            <a:avLst/>
          </a:prstGeom>
        </p:spPr>
      </p:pic>
      <p:pic>
        <p:nvPicPr>
          <p:cNvPr id="9" name="Picture 8"/>
          <p:cNvPicPr>
            <a:picLocks noChangeAspect="1"/>
          </p:cNvPicPr>
          <p:nvPr/>
        </p:nvPicPr>
        <p:blipFill>
          <a:blip r:embed="rId4"/>
          <a:stretch>
            <a:fillRect/>
          </a:stretch>
        </p:blipFill>
        <p:spPr>
          <a:xfrm>
            <a:off x="946727" y="2054339"/>
            <a:ext cx="2755631" cy="377985"/>
          </a:xfrm>
          <a:prstGeom prst="rect">
            <a:avLst/>
          </a:prstGeom>
        </p:spPr>
      </p:pic>
      <p:pic>
        <p:nvPicPr>
          <p:cNvPr id="10" name="Picture 9"/>
          <p:cNvPicPr>
            <a:picLocks noChangeAspect="1"/>
          </p:cNvPicPr>
          <p:nvPr/>
        </p:nvPicPr>
        <p:blipFill>
          <a:blip r:embed="rId5"/>
          <a:stretch>
            <a:fillRect/>
          </a:stretch>
        </p:blipFill>
        <p:spPr>
          <a:xfrm>
            <a:off x="946727" y="2544397"/>
            <a:ext cx="8068064" cy="457240"/>
          </a:xfrm>
          <a:prstGeom prst="rect">
            <a:avLst/>
          </a:prstGeom>
        </p:spPr>
      </p:pic>
      <p:sp>
        <p:nvSpPr>
          <p:cNvPr id="15" name="TextBox 14"/>
          <p:cNvSpPr txBox="1"/>
          <p:nvPr/>
        </p:nvSpPr>
        <p:spPr>
          <a:xfrm>
            <a:off x="3359426" y="3369365"/>
            <a:ext cx="184731" cy="369332"/>
          </a:xfrm>
          <a:prstGeom prst="rect">
            <a:avLst/>
          </a:prstGeom>
          <a:noFill/>
        </p:spPr>
        <p:txBody>
          <a:bodyPr wrap="none" rtlCol="0">
            <a:spAutoFit/>
          </a:bodyPr>
          <a:lstStyle/>
          <a:p>
            <a:endParaRPr lang="en-US" dirty="0"/>
          </a:p>
        </p:txBody>
      </p:sp>
      <p:sp>
        <p:nvSpPr>
          <p:cNvPr id="16" name="TextBox 15"/>
          <p:cNvSpPr txBox="1"/>
          <p:nvPr/>
        </p:nvSpPr>
        <p:spPr>
          <a:xfrm>
            <a:off x="5675244" y="3001637"/>
            <a:ext cx="3339548" cy="267765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Review opportunities</a:t>
            </a:r>
          </a:p>
          <a:p>
            <a:r>
              <a:rPr lang="en-US" sz="1200" dirty="0">
                <a:latin typeface="Arial" panose="020B0604020202020204" pitchFamily="34" charset="0"/>
                <a:cs typeface="Arial" panose="020B0604020202020204" pitchFamily="34" charset="0"/>
              </a:rPr>
              <a:t>Make development plans</a:t>
            </a:r>
          </a:p>
          <a:p>
            <a:r>
              <a:rPr lang="en-US" sz="1200" dirty="0">
                <a:latin typeface="Arial" panose="020B0604020202020204" pitchFamily="34" charset="0"/>
                <a:cs typeface="Arial" panose="020B0604020202020204" pitchFamily="34" charset="0"/>
              </a:rPr>
              <a:t>Review possibility of extending responsibility</a:t>
            </a:r>
          </a:p>
          <a:p>
            <a:r>
              <a:rPr lang="en-US" sz="1200" dirty="0">
                <a:latin typeface="Arial" panose="020B0604020202020204" pitchFamily="34" charset="0"/>
                <a:cs typeface="Arial" panose="020B0604020202020204" pitchFamily="34" charset="0"/>
              </a:rPr>
              <a:t>Decide how to maintain current level</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Review opportunities</a:t>
            </a:r>
          </a:p>
          <a:p>
            <a:r>
              <a:rPr lang="en-US" sz="1200" dirty="0">
                <a:latin typeface="Arial" panose="020B0604020202020204" pitchFamily="34" charset="0"/>
                <a:cs typeface="Arial" panose="020B0604020202020204" pitchFamily="34" charset="0"/>
              </a:rPr>
              <a:t>Make development plans</a:t>
            </a:r>
          </a:p>
          <a:p>
            <a:r>
              <a:rPr lang="en-US" sz="1200" dirty="0">
                <a:latin typeface="Arial" panose="020B0604020202020204" pitchFamily="34" charset="0"/>
                <a:cs typeface="Arial" panose="020B0604020202020204" pitchFamily="34" charset="0"/>
              </a:rPr>
              <a:t>Decide how to maintain/improve current level</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Plan correction/gain commitment</a:t>
            </a:r>
          </a:p>
          <a:p>
            <a:r>
              <a:rPr lang="en-US" sz="1200" dirty="0">
                <a:latin typeface="Arial" panose="020B0604020202020204" pitchFamily="34" charset="0"/>
                <a:cs typeface="Arial" panose="020B0604020202020204" pitchFamily="34" charset="0"/>
              </a:rPr>
              <a:t>Consider reassignment and/or prepare for termination</a:t>
            </a:r>
          </a:p>
        </p:txBody>
      </p:sp>
      <p:sp>
        <p:nvSpPr>
          <p:cNvPr id="17" name="TextBox 16"/>
          <p:cNvSpPr txBox="1"/>
          <p:nvPr/>
        </p:nvSpPr>
        <p:spPr>
          <a:xfrm>
            <a:off x="2723322" y="3012429"/>
            <a:ext cx="2951922" cy="267765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Promotion</a:t>
            </a:r>
          </a:p>
          <a:p>
            <a:r>
              <a:rPr lang="en-US" sz="1200" dirty="0">
                <a:latin typeface="Arial" panose="020B0604020202020204" pitchFamily="34" charset="0"/>
                <a:cs typeface="Arial" panose="020B0604020202020204" pitchFamily="34" charset="0"/>
              </a:rPr>
              <a:t>Growth in present assignment (vertical load)</a:t>
            </a:r>
          </a:p>
          <a:p>
            <a:r>
              <a:rPr lang="en-US" sz="1200" dirty="0">
                <a:latin typeface="Arial" panose="020B0604020202020204" pitchFamily="34" charset="0"/>
                <a:cs typeface="Arial" panose="020B0604020202020204" pitchFamily="34" charset="0"/>
              </a:rPr>
              <a:t>Broadened assignment (horizontal load)</a:t>
            </a:r>
          </a:p>
          <a:p>
            <a:r>
              <a:rPr lang="en-US" sz="1200" dirty="0">
                <a:latin typeface="Arial" panose="020B0604020202020204" pitchFamily="34" charset="0"/>
                <a:cs typeface="Arial" panose="020B0604020202020204" pitchFamily="34" charset="0"/>
              </a:rPr>
              <a:t>No change in responsibilities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Promotion</a:t>
            </a:r>
          </a:p>
          <a:p>
            <a:r>
              <a:rPr lang="en-US" sz="1200" dirty="0">
                <a:latin typeface="Arial" panose="020B0604020202020204" pitchFamily="34" charset="0"/>
                <a:cs typeface="Arial" panose="020B0604020202020204" pitchFamily="34" charset="0"/>
              </a:rPr>
              <a:t>Growth in present assignment</a:t>
            </a:r>
          </a:p>
          <a:p>
            <a:r>
              <a:rPr lang="en-US" sz="1200" dirty="0">
                <a:latin typeface="Arial" panose="020B0604020202020204" pitchFamily="34" charset="0"/>
                <a:cs typeface="Arial" panose="020B0604020202020204" pitchFamily="34" charset="0"/>
              </a:rPr>
              <a:t>No change in responsibilities</a:t>
            </a:r>
          </a:p>
          <a:p>
            <a:endParaRPr 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Performance correctable</a:t>
            </a:r>
          </a:p>
          <a:p>
            <a:r>
              <a:rPr lang="en-US" sz="1200" dirty="0">
                <a:latin typeface="Arial" panose="020B0604020202020204" pitchFamily="34" charset="0"/>
                <a:cs typeface="Arial" panose="020B0604020202020204" pitchFamily="34" charset="0"/>
              </a:rPr>
              <a:t>Performance uncorrectable</a:t>
            </a:r>
          </a:p>
        </p:txBody>
      </p:sp>
      <p:sp>
        <p:nvSpPr>
          <p:cNvPr id="18" name="TextBox 17"/>
          <p:cNvSpPr txBox="1"/>
          <p:nvPr/>
        </p:nvSpPr>
        <p:spPr>
          <a:xfrm>
            <a:off x="946727" y="3234128"/>
            <a:ext cx="1846169" cy="369332"/>
          </a:xfrm>
          <a:prstGeom prst="rect">
            <a:avLst/>
          </a:prstGeom>
          <a:noFill/>
        </p:spPr>
        <p:txBody>
          <a:bodyPr wrap="square" rtlCol="0">
            <a:spAutoFit/>
          </a:bodyPr>
          <a:lstStyle/>
          <a:p>
            <a:r>
              <a:rPr lang="en-US" b="1" dirty="0"/>
              <a:t>Superior</a:t>
            </a:r>
          </a:p>
        </p:txBody>
      </p:sp>
      <p:sp>
        <p:nvSpPr>
          <p:cNvPr id="19" name="TextBox 18"/>
          <p:cNvSpPr txBox="1"/>
          <p:nvPr/>
        </p:nvSpPr>
        <p:spPr>
          <a:xfrm>
            <a:off x="946726" y="4380142"/>
            <a:ext cx="1567873" cy="369332"/>
          </a:xfrm>
          <a:prstGeom prst="rect">
            <a:avLst/>
          </a:prstGeom>
          <a:noFill/>
        </p:spPr>
        <p:txBody>
          <a:bodyPr wrap="square" rtlCol="0">
            <a:spAutoFit/>
          </a:bodyPr>
          <a:lstStyle/>
          <a:p>
            <a:r>
              <a:rPr lang="en-US" b="1" dirty="0"/>
              <a:t>Satisfactory</a:t>
            </a:r>
          </a:p>
        </p:txBody>
      </p:sp>
      <p:sp>
        <p:nvSpPr>
          <p:cNvPr id="20" name="TextBox 19"/>
          <p:cNvSpPr txBox="1"/>
          <p:nvPr/>
        </p:nvSpPr>
        <p:spPr>
          <a:xfrm>
            <a:off x="946725" y="5206520"/>
            <a:ext cx="1567873" cy="369332"/>
          </a:xfrm>
          <a:prstGeom prst="rect">
            <a:avLst/>
          </a:prstGeom>
          <a:noFill/>
        </p:spPr>
        <p:txBody>
          <a:bodyPr wrap="square" rtlCol="0">
            <a:spAutoFit/>
          </a:bodyPr>
          <a:lstStyle/>
          <a:p>
            <a:r>
              <a:rPr lang="en-US" b="1" dirty="0"/>
              <a:t>Unsatisfactory</a:t>
            </a:r>
          </a:p>
        </p:txBody>
      </p:sp>
      <p:cxnSp>
        <p:nvCxnSpPr>
          <p:cNvPr id="22" name="Straight Connector 21"/>
          <p:cNvCxnSpPr/>
          <p:nvPr/>
        </p:nvCxnSpPr>
        <p:spPr>
          <a:xfrm flipV="1">
            <a:off x="1901287" y="3157513"/>
            <a:ext cx="890584" cy="291365"/>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V="1">
            <a:off x="1901287" y="3328690"/>
            <a:ext cx="891609" cy="1201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1901287" y="3448878"/>
            <a:ext cx="899791" cy="221699"/>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901287" y="3474504"/>
            <a:ext cx="891609" cy="410823"/>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2186609" y="4428548"/>
            <a:ext cx="614469" cy="109032"/>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2186609" y="4558698"/>
            <a:ext cx="606287" cy="45999"/>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2186609" y="4564808"/>
            <a:ext cx="614469" cy="233072"/>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a:stCxn id="20" idx="3"/>
          </p:cNvCxnSpPr>
          <p:nvPr/>
        </p:nvCxnSpPr>
        <p:spPr>
          <a:xfrm flipV="1">
            <a:off x="2514598" y="5327440"/>
            <a:ext cx="286480" cy="63746"/>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a:stCxn id="20" idx="3"/>
          </p:cNvCxnSpPr>
          <p:nvPr/>
        </p:nvCxnSpPr>
        <p:spPr>
          <a:xfrm>
            <a:off x="2514598" y="5391186"/>
            <a:ext cx="286480" cy="116259"/>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983357" y="6076026"/>
            <a:ext cx="3776869" cy="215444"/>
          </a:xfrm>
          <a:prstGeom prst="rect">
            <a:avLst/>
          </a:prstGeom>
          <a:noFill/>
        </p:spPr>
        <p:txBody>
          <a:bodyPr wrap="square" rtlCol="0">
            <a:spAutoFit/>
          </a:bodyPr>
          <a:lstStyle/>
          <a:p>
            <a:pPr>
              <a:lnSpc>
                <a:spcPct val="80000"/>
              </a:lnSpc>
              <a:spcBef>
                <a:spcPct val="20000"/>
              </a:spcBef>
            </a:pPr>
            <a:r>
              <a:rPr lang="en-US" altLang="en-US" sz="1000" b="1" dirty="0">
                <a:latin typeface="Times New Roman" panose="02020603050405020304" pitchFamily="18" charset="0"/>
              </a:rPr>
              <a:t>*  Source: (Grote, 1996, p.  153).</a:t>
            </a:r>
          </a:p>
        </p:txBody>
      </p:sp>
      <p:cxnSp>
        <p:nvCxnSpPr>
          <p:cNvPr id="46" name="Straight Connector 45"/>
          <p:cNvCxnSpPr/>
          <p:nvPr/>
        </p:nvCxnSpPr>
        <p:spPr>
          <a:xfrm flipV="1">
            <a:off x="1938130" y="3208502"/>
            <a:ext cx="785192" cy="240376"/>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5347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17723" y="874643"/>
            <a:ext cx="7557402" cy="4957832"/>
          </a:xfrm>
          <a:prstGeom prst="rect">
            <a:avLst/>
          </a:prstGeom>
        </p:spPr>
      </p:pic>
    </p:spTree>
    <p:extLst>
      <p:ext uri="{BB962C8B-B14F-4D97-AF65-F5344CB8AC3E}">
        <p14:creationId xmlns:p14="http://schemas.microsoft.com/office/powerpoint/2010/main" val="550139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941668" y="675861"/>
            <a:ext cx="7824158" cy="5059017"/>
          </a:xfrm>
          <a:prstGeom prst="rect">
            <a:avLst/>
          </a:prstGeom>
        </p:spPr>
      </p:pic>
    </p:spTree>
    <p:extLst>
      <p:ext uri="{BB962C8B-B14F-4D97-AF65-F5344CB8AC3E}">
        <p14:creationId xmlns:p14="http://schemas.microsoft.com/office/powerpoint/2010/main" val="81816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1067209"/>
          </a:xfrm>
        </p:spPr>
        <p:txBody>
          <a:bodyPr>
            <a:noAutofit/>
          </a:bodyPr>
          <a:lstStyle/>
          <a:p>
            <a:r>
              <a:rPr lang="en-US" sz="4000" dirty="0"/>
              <a:t>Annual Performance Appraisal</a:t>
            </a:r>
          </a:p>
        </p:txBody>
      </p:sp>
      <p:sp>
        <p:nvSpPr>
          <p:cNvPr id="5" name="TextBox 4"/>
          <p:cNvSpPr txBox="1"/>
          <p:nvPr/>
        </p:nvSpPr>
        <p:spPr>
          <a:xfrm>
            <a:off x="956666" y="1977887"/>
            <a:ext cx="3458818" cy="523220"/>
          </a:xfrm>
          <a:prstGeom prst="rect">
            <a:avLst/>
          </a:prstGeom>
          <a:noFill/>
        </p:spPr>
        <p:txBody>
          <a:bodyPr wrap="square" rtlCol="0">
            <a:spAutoFit/>
          </a:bodyPr>
          <a:lstStyle/>
          <a:p>
            <a:r>
              <a:rPr lang="en-US" altLang="en-US" sz="2800" dirty="0">
                <a:solidFill>
                  <a:schemeClr val="tx2"/>
                </a:solidFill>
                <a:latin typeface="Arial" panose="020B0604020202020204" pitchFamily="34" charset="0"/>
                <a:cs typeface="Arial" panose="020B0604020202020204" pitchFamily="34" charset="0"/>
              </a:rPr>
              <a:t>Rating Scale</a:t>
            </a:r>
          </a:p>
        </p:txBody>
      </p:sp>
      <p:sp>
        <p:nvSpPr>
          <p:cNvPr id="6" name="Content Placeholder 5">
            <a:extLst>
              <a:ext uri="{FF2B5EF4-FFF2-40B4-BE49-F238E27FC236}">
                <a16:creationId xmlns:a16="http://schemas.microsoft.com/office/drawing/2014/main" id="{9A2E417D-BAD0-7D39-CDE2-58C857BDD3BE}"/>
              </a:ext>
            </a:extLst>
          </p:cNvPr>
          <p:cNvSpPr>
            <a:spLocks noGrp="1"/>
          </p:cNvSpPr>
          <p:nvPr>
            <p:ph idx="1"/>
          </p:nvPr>
        </p:nvSpPr>
        <p:spPr>
          <a:xfrm>
            <a:off x="956667" y="1741714"/>
            <a:ext cx="7282212" cy="4815840"/>
          </a:xfrm>
        </p:spPr>
        <p:txBody>
          <a:bodyPr>
            <a:normAutofit fontScale="77500" lnSpcReduction="20000"/>
          </a:bodyPr>
          <a:lstStyle/>
          <a:p>
            <a:endParaRPr lang="en-US" dirty="0"/>
          </a:p>
          <a:p>
            <a:endParaRPr lang="en-US" sz="1800" b="0" i="0" u="none" strike="noStrike" baseline="0" dirty="0">
              <a:latin typeface="Arial" panose="020B0604020202020204" pitchFamily="34" charset="0"/>
            </a:endParaRPr>
          </a:p>
          <a:p>
            <a:endParaRPr lang="en-US" sz="1600" b="1" i="0" u="none" strike="noStrike" baseline="0" dirty="0">
              <a:solidFill>
                <a:srgbClr val="001F5F"/>
              </a:solidFill>
              <a:latin typeface="Arial" panose="020B0604020202020204" pitchFamily="34" charset="0"/>
            </a:endParaRPr>
          </a:p>
          <a:p>
            <a:endParaRPr lang="en-US" sz="2000" b="1" i="0" u="none" strike="noStrike" baseline="0" dirty="0">
              <a:solidFill>
                <a:srgbClr val="001F5F"/>
              </a:solidFill>
              <a:latin typeface="Arial" panose="020B0604020202020204" pitchFamily="34" charset="0"/>
            </a:endParaRPr>
          </a:p>
          <a:p>
            <a:r>
              <a:rPr lang="en-US" sz="2000" b="1" i="0" u="none" strike="noStrike" baseline="0" dirty="0">
                <a:solidFill>
                  <a:srgbClr val="001F5F"/>
                </a:solidFill>
                <a:latin typeface="Arial" panose="020B0604020202020204" pitchFamily="34" charset="0"/>
              </a:rPr>
              <a:t>0 Not Applicable/Insufficient Information: </a:t>
            </a:r>
            <a:r>
              <a:rPr lang="en-US" sz="2000" b="0" i="0" u="none" strike="noStrike" baseline="0" dirty="0">
                <a:solidFill>
                  <a:srgbClr val="000000"/>
                </a:solidFill>
                <a:latin typeface="Arial" panose="020B0604020202020204" pitchFamily="34" charset="0"/>
              </a:rPr>
              <a:t>Not Rated due to Applicability or insufficient Information </a:t>
            </a:r>
          </a:p>
          <a:p>
            <a:endParaRPr lang="en-US" sz="2000" b="0" i="0" u="none" strike="noStrike" baseline="0" dirty="0">
              <a:solidFill>
                <a:srgbClr val="000000"/>
              </a:solidFill>
              <a:latin typeface="Arial" panose="020B0604020202020204" pitchFamily="34" charset="0"/>
            </a:endParaRPr>
          </a:p>
          <a:p>
            <a:r>
              <a:rPr lang="en-US" sz="2000" b="1" i="0" u="none" strike="noStrike" baseline="0" dirty="0">
                <a:solidFill>
                  <a:srgbClr val="001F5F"/>
                </a:solidFill>
                <a:latin typeface="Arial" panose="020B0604020202020204" pitchFamily="34" charset="0"/>
              </a:rPr>
              <a:t>1 Unsatisfactory Performance: </a:t>
            </a:r>
            <a:r>
              <a:rPr lang="en-US" sz="2000" b="0" i="0" u="none" strike="noStrike" baseline="0" dirty="0">
                <a:solidFill>
                  <a:srgbClr val="000000"/>
                </a:solidFill>
                <a:latin typeface="Arial" panose="020B0604020202020204" pitchFamily="34" charset="0"/>
              </a:rPr>
              <a:t>Seldom meets established standards; must improve for continued employment </a:t>
            </a:r>
          </a:p>
          <a:p>
            <a:endParaRPr lang="en-US" sz="2000" b="0" i="0" u="none" strike="noStrike" baseline="0" dirty="0">
              <a:solidFill>
                <a:srgbClr val="000000"/>
              </a:solidFill>
              <a:latin typeface="Arial" panose="020B0604020202020204" pitchFamily="34" charset="0"/>
            </a:endParaRPr>
          </a:p>
          <a:p>
            <a:r>
              <a:rPr lang="en-US" sz="2000" b="1" i="0" u="none" strike="noStrike" baseline="0" dirty="0">
                <a:solidFill>
                  <a:srgbClr val="001F5F"/>
                </a:solidFill>
                <a:latin typeface="Arial" panose="020B0604020202020204" pitchFamily="34" charset="0"/>
              </a:rPr>
              <a:t>2 Needs Improvement: </a:t>
            </a:r>
            <a:r>
              <a:rPr lang="en-US" sz="2000" b="0" i="0" u="none" strike="noStrike" baseline="0" dirty="0">
                <a:solidFill>
                  <a:srgbClr val="000000"/>
                </a:solidFill>
                <a:latin typeface="Arial" panose="020B0604020202020204" pitchFamily="34" charset="0"/>
              </a:rPr>
              <a:t>Sometimes meets established standards but lack consistency; seldom exceeds and often falls short of desired results; must improve for continued employment. </a:t>
            </a:r>
          </a:p>
          <a:p>
            <a:endParaRPr lang="en-US" sz="2000" b="0" i="0" u="none" strike="noStrike" baseline="0" dirty="0">
              <a:solidFill>
                <a:srgbClr val="000000"/>
              </a:solidFill>
              <a:latin typeface="Arial" panose="020B0604020202020204" pitchFamily="34" charset="0"/>
            </a:endParaRPr>
          </a:p>
          <a:p>
            <a:r>
              <a:rPr lang="en-US" sz="2000" b="1" i="0" u="none" strike="noStrike" baseline="0" dirty="0">
                <a:solidFill>
                  <a:srgbClr val="001F5F"/>
                </a:solidFill>
                <a:latin typeface="Arial" panose="020B0604020202020204" pitchFamily="34" charset="0"/>
              </a:rPr>
              <a:t>3 Meets Expectations: </a:t>
            </a:r>
            <a:r>
              <a:rPr lang="en-US" sz="2000" b="0" i="0" u="none" strike="noStrike" baseline="0" dirty="0">
                <a:solidFill>
                  <a:srgbClr val="000000"/>
                </a:solidFill>
                <a:latin typeface="Arial" panose="020B0604020202020204" pitchFamily="34" charset="0"/>
              </a:rPr>
              <a:t>Meets and occasionally exceeds established standards. </a:t>
            </a:r>
          </a:p>
          <a:p>
            <a:endParaRPr lang="en-US" sz="2000" b="0" i="0" u="none" strike="noStrike" baseline="0" dirty="0">
              <a:solidFill>
                <a:srgbClr val="000000"/>
              </a:solidFill>
              <a:latin typeface="Arial" panose="020B0604020202020204" pitchFamily="34" charset="0"/>
            </a:endParaRPr>
          </a:p>
          <a:p>
            <a:r>
              <a:rPr lang="en-US" sz="2000" b="1" i="0" u="none" strike="noStrike" baseline="0" dirty="0">
                <a:solidFill>
                  <a:srgbClr val="001F5F"/>
                </a:solidFill>
                <a:latin typeface="Arial" panose="020B0604020202020204" pitchFamily="34" charset="0"/>
              </a:rPr>
              <a:t>4 Exceeds Expectations: </a:t>
            </a:r>
            <a:r>
              <a:rPr lang="en-US" sz="2000" b="0" i="0" u="none" strike="noStrike" baseline="0" dirty="0">
                <a:solidFill>
                  <a:srgbClr val="000000"/>
                </a:solidFill>
                <a:latin typeface="Arial" panose="020B0604020202020204" pitchFamily="34" charset="0"/>
              </a:rPr>
              <a:t>Consistently meets </a:t>
            </a:r>
          </a:p>
          <a:p>
            <a:endParaRPr lang="en-US" sz="2000" b="0" i="0" u="none" strike="noStrike" baseline="0" dirty="0">
              <a:solidFill>
                <a:srgbClr val="000000"/>
              </a:solidFill>
              <a:latin typeface="Arial" panose="020B0604020202020204" pitchFamily="34" charset="0"/>
            </a:endParaRPr>
          </a:p>
          <a:p>
            <a:r>
              <a:rPr lang="en-US" sz="2000" b="0" i="0" u="none" strike="noStrike" baseline="0" dirty="0">
                <a:solidFill>
                  <a:srgbClr val="000000"/>
                </a:solidFill>
                <a:latin typeface="Arial" panose="020B0604020202020204" pitchFamily="34" charset="0"/>
              </a:rPr>
              <a:t>The rating scale is used in performance evaluations to indicate an employee’s level of performance or achievement. The rating scale is used because it provides quantitative assessments, and it assists in differentiating performance between employees.</a:t>
            </a:r>
          </a:p>
          <a:p>
            <a:r>
              <a:rPr lang="en-US" sz="1600" b="0" i="0" u="none" strike="noStrike" baseline="0" dirty="0">
                <a:solidFill>
                  <a:srgbClr val="000000"/>
                </a:solidFill>
                <a:latin typeface="Arial" panose="020B0604020202020204" pitchFamily="34" charset="0"/>
              </a:rPr>
              <a:t>	</a:t>
            </a:r>
          </a:p>
          <a:p>
            <a:endParaRPr lang="en-US" dirty="0"/>
          </a:p>
        </p:txBody>
      </p:sp>
    </p:spTree>
    <p:extLst>
      <p:ext uri="{BB962C8B-B14F-4D97-AF65-F5344CB8AC3E}">
        <p14:creationId xmlns:p14="http://schemas.microsoft.com/office/powerpoint/2010/main" val="15696888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866912"/>
          </a:xfrm>
        </p:spPr>
        <p:txBody>
          <a:bodyPr/>
          <a:lstStyle/>
          <a:p>
            <a:r>
              <a:rPr lang="en-US" altLang="en-US" dirty="0"/>
              <a:t>Today’s Agenda</a:t>
            </a:r>
            <a:endParaRPr lang="en-US" dirty="0"/>
          </a:p>
        </p:txBody>
      </p:sp>
      <p:sp>
        <p:nvSpPr>
          <p:cNvPr id="3" name="Content Placeholder 2"/>
          <p:cNvSpPr>
            <a:spLocks noGrp="1"/>
          </p:cNvSpPr>
          <p:nvPr>
            <p:ph idx="1"/>
          </p:nvPr>
        </p:nvSpPr>
        <p:spPr>
          <a:xfrm>
            <a:off x="956666" y="1541417"/>
            <a:ext cx="7490647" cy="5016137"/>
          </a:xfrm>
        </p:spPr>
        <p:txBody>
          <a:bodyPr>
            <a:normAutofit fontScale="77500" lnSpcReduction="20000"/>
          </a:bodyPr>
          <a:lstStyle/>
          <a:p>
            <a:pPr>
              <a:lnSpc>
                <a:spcPct val="150000"/>
              </a:lnSpc>
              <a:buFontTx/>
              <a:buChar char="•"/>
            </a:pPr>
            <a:r>
              <a:rPr lang="en-US" altLang="en-US" sz="2800" dirty="0"/>
              <a:t> Overview of Staff Performance Management</a:t>
            </a:r>
          </a:p>
          <a:p>
            <a:pPr>
              <a:lnSpc>
                <a:spcPct val="150000"/>
              </a:lnSpc>
              <a:buFontTx/>
              <a:buChar char="•"/>
            </a:pPr>
            <a:r>
              <a:rPr lang="en-US" altLang="en-US" sz="2800" dirty="0"/>
              <a:t> Setting accountabilities, duties, and goals</a:t>
            </a:r>
          </a:p>
          <a:p>
            <a:pPr>
              <a:lnSpc>
                <a:spcPct val="150000"/>
              </a:lnSpc>
              <a:buFontTx/>
              <a:buChar char="•"/>
            </a:pPr>
            <a:r>
              <a:rPr lang="en-US" altLang="en-US" sz="2800" dirty="0"/>
              <a:t> Developing measures</a:t>
            </a:r>
          </a:p>
          <a:p>
            <a:pPr>
              <a:lnSpc>
                <a:spcPct val="150000"/>
              </a:lnSpc>
              <a:buFontTx/>
              <a:buChar char="•"/>
            </a:pPr>
            <a:r>
              <a:rPr lang="en-US" altLang="en-US" sz="2800" dirty="0"/>
              <a:t> Ongoing coaching and feedback</a:t>
            </a:r>
          </a:p>
          <a:p>
            <a:pPr>
              <a:lnSpc>
                <a:spcPct val="150000"/>
              </a:lnSpc>
              <a:buFontTx/>
              <a:buChar char="•"/>
            </a:pPr>
            <a:r>
              <a:rPr lang="en-US" altLang="en-US" sz="2800" dirty="0"/>
              <a:t> How to conduct the annual performance appraisal </a:t>
            </a:r>
          </a:p>
          <a:p>
            <a:pPr>
              <a:lnSpc>
                <a:spcPct val="150000"/>
              </a:lnSpc>
              <a:buFontTx/>
              <a:buChar char="•"/>
            </a:pPr>
            <a:endParaRPr lang="en-US" altLang="en-US" dirty="0"/>
          </a:p>
          <a:p>
            <a:r>
              <a:rPr lang="en-US" sz="2600" b="0" i="0" u="none" strike="noStrike" baseline="0" dirty="0">
                <a:solidFill>
                  <a:srgbClr val="002060"/>
                </a:solidFill>
                <a:latin typeface="Arial" panose="020B0604020202020204" pitchFamily="34" charset="0"/>
              </a:rPr>
              <a:t>Notes:</a:t>
            </a:r>
          </a:p>
          <a:p>
            <a:pPr marL="514350" indent="-514350">
              <a:buFont typeface="+mj-lt"/>
              <a:buAutoNum type="arabicPeriod"/>
            </a:pPr>
            <a:r>
              <a:rPr lang="en-US" sz="2600" b="0" i="0" u="none" strike="noStrike" baseline="0" dirty="0">
                <a:latin typeface="Arial" panose="020B0604020202020204" pitchFamily="34" charset="0"/>
              </a:rPr>
              <a:t>The Performance Evaluation Policy #1097 (based on BOR) </a:t>
            </a:r>
            <a:r>
              <a:rPr lang="en-US" sz="2600" b="0" i="0" u="none" strike="noStrike" baseline="0" dirty="0">
                <a:solidFill>
                  <a:srgbClr val="000000"/>
                </a:solidFill>
                <a:latin typeface="Arial" panose="020B0604020202020204" pitchFamily="34" charset="0"/>
              </a:rPr>
              <a:t>indicates “The University of Nebraska Medical Center requires that management annually evaluate, in writing, the performance of employees.” </a:t>
            </a:r>
          </a:p>
          <a:p>
            <a:pPr marL="514350" indent="-514350">
              <a:buFont typeface="+mj-lt"/>
              <a:buAutoNum type="arabicPeriod"/>
            </a:pPr>
            <a:r>
              <a:rPr lang="en-US" sz="2600" b="0" i="0" u="none" strike="noStrike" baseline="0" dirty="0">
                <a:solidFill>
                  <a:srgbClr val="000000"/>
                </a:solidFill>
                <a:latin typeface="Arial" panose="020B0604020202020204" pitchFamily="34" charset="0"/>
              </a:rPr>
              <a:t>Annual online performance evaluations need to be completed by June 15 of every year.</a:t>
            </a:r>
          </a:p>
          <a:p>
            <a:pPr marL="514350" indent="-514350">
              <a:buFont typeface="+mj-lt"/>
              <a:buAutoNum type="arabicPeriod"/>
            </a:pPr>
            <a:r>
              <a:rPr lang="en-US" sz="2600" dirty="0">
                <a:solidFill>
                  <a:srgbClr val="000000"/>
                </a:solidFill>
                <a:latin typeface="Arial" panose="020B0604020202020204" pitchFamily="34" charset="0"/>
              </a:rPr>
              <a:t>Online Staff Performance Evaluations are housed in UNeVal</a:t>
            </a:r>
            <a:endParaRPr lang="en-US" sz="2600" b="0" i="0" u="none" strike="noStrike" baseline="0" dirty="0">
              <a:solidFill>
                <a:srgbClr val="000000"/>
              </a:solidFill>
              <a:latin typeface="Arial" panose="020B0604020202020204" pitchFamily="34" charset="0"/>
            </a:endParaRPr>
          </a:p>
          <a:p>
            <a:pPr>
              <a:lnSpc>
                <a:spcPct val="150000"/>
              </a:lnSpc>
              <a:buFontTx/>
              <a:buChar char="•"/>
            </a:pPr>
            <a:endParaRPr lang="en-US" altLang="en-US" sz="2800" dirty="0"/>
          </a:p>
        </p:txBody>
      </p:sp>
    </p:spTree>
    <p:extLst>
      <p:ext uri="{BB962C8B-B14F-4D97-AF65-F5344CB8AC3E}">
        <p14:creationId xmlns:p14="http://schemas.microsoft.com/office/powerpoint/2010/main" val="1447445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956666" y="2205277"/>
            <a:ext cx="6653229" cy="4362694"/>
          </a:xfrm>
          <a:prstGeom prst="rect">
            <a:avLst/>
          </a:prstGeom>
        </p:spPr>
      </p:pic>
    </p:spTree>
    <p:extLst>
      <p:ext uri="{BB962C8B-B14F-4D97-AF65-F5344CB8AC3E}">
        <p14:creationId xmlns:p14="http://schemas.microsoft.com/office/powerpoint/2010/main" val="188516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956666" y="1754984"/>
            <a:ext cx="7140030" cy="4864179"/>
          </a:xfrm>
          <a:prstGeom prst="rect">
            <a:avLst/>
          </a:prstGeom>
        </p:spPr>
      </p:pic>
    </p:spTree>
    <p:extLst>
      <p:ext uri="{BB962C8B-B14F-4D97-AF65-F5344CB8AC3E}">
        <p14:creationId xmlns:p14="http://schemas.microsoft.com/office/powerpoint/2010/main" val="635419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956666" y="1846532"/>
            <a:ext cx="6898397" cy="4603963"/>
          </a:xfrm>
          <a:prstGeom prst="rect">
            <a:avLst/>
          </a:prstGeom>
        </p:spPr>
      </p:pic>
    </p:spTree>
    <p:extLst>
      <p:ext uri="{BB962C8B-B14F-4D97-AF65-F5344CB8AC3E}">
        <p14:creationId xmlns:p14="http://schemas.microsoft.com/office/powerpoint/2010/main" val="7042448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955596" y="1882774"/>
            <a:ext cx="7282397" cy="4667113"/>
          </a:xfrm>
          <a:prstGeom prst="rect">
            <a:avLst/>
          </a:prstGeom>
        </p:spPr>
      </p:pic>
    </p:spTree>
    <p:extLst>
      <p:ext uri="{BB962C8B-B14F-4D97-AF65-F5344CB8AC3E}">
        <p14:creationId xmlns:p14="http://schemas.microsoft.com/office/powerpoint/2010/main" val="5671947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960245" y="1882775"/>
            <a:ext cx="7602848" cy="4388816"/>
          </a:xfrm>
          <a:prstGeom prst="rect">
            <a:avLst/>
          </a:prstGeom>
        </p:spPr>
      </p:pic>
    </p:spTree>
    <p:extLst>
      <p:ext uri="{BB962C8B-B14F-4D97-AF65-F5344CB8AC3E}">
        <p14:creationId xmlns:p14="http://schemas.microsoft.com/office/powerpoint/2010/main" val="3833262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2126179" y="2365574"/>
            <a:ext cx="4693736" cy="1358141"/>
          </a:xfrm>
          <a:prstGeom prst="rect">
            <a:avLst/>
          </a:prstGeom>
        </p:spPr>
      </p:pic>
      <p:pic>
        <p:nvPicPr>
          <p:cNvPr id="5" name="Picture 4"/>
          <p:cNvPicPr>
            <a:picLocks noChangeAspect="1"/>
          </p:cNvPicPr>
          <p:nvPr/>
        </p:nvPicPr>
        <p:blipFill>
          <a:blip r:embed="rId3"/>
          <a:stretch>
            <a:fillRect/>
          </a:stretch>
        </p:blipFill>
        <p:spPr>
          <a:xfrm>
            <a:off x="1470231" y="4033557"/>
            <a:ext cx="6579294" cy="2290912"/>
          </a:xfrm>
          <a:prstGeom prst="rect">
            <a:avLst/>
          </a:prstGeom>
        </p:spPr>
      </p:pic>
      <p:sp>
        <p:nvSpPr>
          <p:cNvPr id="6" name="TextBox 5"/>
          <p:cNvSpPr txBox="1"/>
          <p:nvPr/>
        </p:nvSpPr>
        <p:spPr>
          <a:xfrm>
            <a:off x="1054005" y="1818540"/>
            <a:ext cx="4362821" cy="954107"/>
          </a:xfrm>
          <a:prstGeom prst="rect">
            <a:avLst/>
          </a:prstGeom>
          <a:noFill/>
        </p:spPr>
        <p:txBody>
          <a:bodyPr wrap="square" rtlCol="0">
            <a:spAutoFit/>
          </a:bodyPr>
          <a:lstStyle/>
          <a:p>
            <a:r>
              <a:rPr lang="en-US" altLang="en-US" sz="2800" dirty="0">
                <a:solidFill>
                  <a:schemeClr val="tx2"/>
                </a:solidFill>
                <a:latin typeface="Arial" panose="020B0604020202020204" pitchFamily="34" charset="0"/>
                <a:cs typeface="Arial" panose="020B0604020202020204" pitchFamily="34" charset="0"/>
              </a:rPr>
              <a:t>Rewards and Recognition</a:t>
            </a:r>
          </a:p>
          <a:p>
            <a:endParaRPr lang="en-US" sz="2800" dirty="0">
              <a:solidFill>
                <a:schemeClr val="tx2"/>
              </a:solidFill>
              <a:latin typeface="Arial" panose="020B0604020202020204" pitchFamily="34" charset="0"/>
              <a:cs typeface="Arial" panose="020B0604020202020204" pitchFamily="34" charset="0"/>
            </a:endParaRPr>
          </a:p>
        </p:txBody>
      </p:sp>
      <p:sp>
        <p:nvSpPr>
          <p:cNvPr id="7" name="TextBox 6"/>
          <p:cNvSpPr txBox="1"/>
          <p:nvPr/>
        </p:nvSpPr>
        <p:spPr>
          <a:xfrm>
            <a:off x="2928639" y="2858016"/>
            <a:ext cx="139814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Money</a:t>
            </a:r>
          </a:p>
        </p:txBody>
      </p:sp>
      <p:sp>
        <p:nvSpPr>
          <p:cNvPr id="8" name="TextBox 7"/>
          <p:cNvSpPr txBox="1"/>
          <p:nvPr/>
        </p:nvSpPr>
        <p:spPr>
          <a:xfrm>
            <a:off x="4958048" y="2641642"/>
            <a:ext cx="1003801"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Fun</a:t>
            </a:r>
          </a:p>
        </p:txBody>
      </p:sp>
      <p:sp>
        <p:nvSpPr>
          <p:cNvPr id="9" name="TextBox 8"/>
          <p:cNvSpPr txBox="1"/>
          <p:nvPr/>
        </p:nvSpPr>
        <p:spPr>
          <a:xfrm>
            <a:off x="4958048" y="3096358"/>
            <a:ext cx="1329210" cy="461665"/>
          </a:xfrm>
          <a:prstGeom prst="rect">
            <a:avLst/>
          </a:prstGeom>
          <a:noFill/>
        </p:spPr>
        <p:txBody>
          <a:bodyPr wrap="none" rtlCol="0">
            <a:spAutoFit/>
          </a:bodyPr>
          <a:lstStyle/>
          <a:p>
            <a:pPr marL="285750" indent="-285750">
              <a:buFont typeface="Arial" panose="020B0604020202020204" pitchFamily="34" charset="0"/>
              <a:buChar char="•"/>
            </a:pPr>
            <a:r>
              <a:rPr lang="en-US" sz="2400" dirty="0">
                <a:latin typeface="Arial" panose="020B0604020202020204" pitchFamily="34" charset="0"/>
                <a:cs typeface="Arial" panose="020B0604020202020204" pitchFamily="34" charset="0"/>
              </a:rPr>
              <a:t>Prizes</a:t>
            </a:r>
          </a:p>
        </p:txBody>
      </p:sp>
      <p:sp>
        <p:nvSpPr>
          <p:cNvPr id="10" name="TextBox 9"/>
          <p:cNvSpPr txBox="1"/>
          <p:nvPr/>
        </p:nvSpPr>
        <p:spPr>
          <a:xfrm>
            <a:off x="1411357" y="4343400"/>
            <a:ext cx="2761333" cy="1948226"/>
          </a:xfrm>
          <a:prstGeom prst="rect">
            <a:avLst/>
          </a:prstGeom>
          <a:noFill/>
        </p:spPr>
        <p:txBody>
          <a:bodyPr wrap="none" rtlCol="0">
            <a:spAutoFit/>
          </a:bodyPr>
          <a:lstStyle/>
          <a:p>
            <a:pPr>
              <a:spcBef>
                <a:spcPct val="20000"/>
              </a:spcBef>
              <a:buClr>
                <a:schemeClr val="tx2"/>
              </a:buClr>
              <a:buSzPct val="70000"/>
              <a:buFont typeface="Wingdings" panose="05000000000000000000" pitchFamily="2" charset="2"/>
              <a:buChar char="l"/>
            </a:pPr>
            <a:r>
              <a:rPr lang="en-US" altLang="en-US" b="1" dirty="0">
                <a:solidFill>
                  <a:srgbClr val="003399"/>
                </a:solidFill>
              </a:rPr>
              <a:t>Recognition</a:t>
            </a:r>
          </a:p>
          <a:p>
            <a:pPr>
              <a:spcBef>
                <a:spcPct val="20000"/>
              </a:spcBef>
              <a:buClr>
                <a:schemeClr val="tx2"/>
              </a:buClr>
              <a:buSzPct val="70000"/>
            </a:pPr>
            <a:endParaRPr lang="en-US" altLang="en-US" b="1" dirty="0">
              <a:solidFill>
                <a:srgbClr val="003399"/>
              </a:solidFill>
            </a:endParaRPr>
          </a:p>
          <a:p>
            <a:pPr>
              <a:lnSpc>
                <a:spcPct val="90000"/>
              </a:lnSpc>
              <a:spcBef>
                <a:spcPct val="20000"/>
              </a:spcBef>
              <a:buClr>
                <a:schemeClr val="tx2"/>
              </a:buClr>
              <a:buSzPct val="70000"/>
              <a:buFont typeface="Wingdings" panose="05000000000000000000" pitchFamily="2" charset="2"/>
              <a:buChar char="l"/>
            </a:pPr>
            <a:r>
              <a:rPr lang="en-US" altLang="en-US" b="1" dirty="0">
                <a:solidFill>
                  <a:srgbClr val="003399"/>
                </a:solidFill>
              </a:rPr>
              <a:t>Assign a favorable project</a:t>
            </a:r>
          </a:p>
          <a:p>
            <a:pPr>
              <a:spcBef>
                <a:spcPct val="20000"/>
              </a:spcBef>
              <a:buClr>
                <a:schemeClr val="tx2"/>
              </a:buClr>
              <a:buSzPct val="70000"/>
              <a:buFont typeface="Wingdings" panose="05000000000000000000" pitchFamily="2" charset="2"/>
              <a:buChar char="l"/>
            </a:pPr>
            <a:endParaRPr lang="en-US" altLang="en-US" b="1" dirty="0">
              <a:solidFill>
                <a:srgbClr val="003399"/>
              </a:solidFill>
            </a:endParaRPr>
          </a:p>
          <a:p>
            <a:pPr>
              <a:spcBef>
                <a:spcPct val="20000"/>
              </a:spcBef>
              <a:buClr>
                <a:schemeClr val="tx2"/>
              </a:buClr>
              <a:buSzPct val="70000"/>
              <a:buFont typeface="Wingdings" panose="05000000000000000000" pitchFamily="2" charset="2"/>
              <a:buChar char="l"/>
            </a:pPr>
            <a:r>
              <a:rPr lang="en-US" altLang="en-US" b="1" dirty="0">
                <a:solidFill>
                  <a:srgbClr val="003399"/>
                </a:solidFill>
              </a:rPr>
              <a:t>Increased freedom</a:t>
            </a:r>
          </a:p>
          <a:p>
            <a:endParaRPr lang="en-US" dirty="0"/>
          </a:p>
        </p:txBody>
      </p:sp>
      <p:sp>
        <p:nvSpPr>
          <p:cNvPr id="11" name="TextBox 10"/>
          <p:cNvSpPr txBox="1"/>
          <p:nvPr/>
        </p:nvSpPr>
        <p:spPr>
          <a:xfrm>
            <a:off x="4759878" y="4343400"/>
            <a:ext cx="2227331" cy="1671227"/>
          </a:xfrm>
          <a:prstGeom prst="rect">
            <a:avLst/>
          </a:prstGeom>
          <a:noFill/>
        </p:spPr>
        <p:txBody>
          <a:bodyPr wrap="square" rtlCol="0">
            <a:spAutoFit/>
          </a:bodyPr>
          <a:lstStyle/>
          <a:p>
            <a:pPr>
              <a:spcBef>
                <a:spcPct val="20000"/>
              </a:spcBef>
              <a:buClr>
                <a:schemeClr val="tx2"/>
              </a:buClr>
              <a:buSzPct val="70000"/>
              <a:buFont typeface="Wingdings" panose="05000000000000000000" pitchFamily="2" charset="2"/>
              <a:buChar char="l"/>
            </a:pPr>
            <a:r>
              <a:rPr lang="en-US" altLang="en-US" b="1" dirty="0">
                <a:solidFill>
                  <a:srgbClr val="003399"/>
                </a:solidFill>
              </a:rPr>
              <a:t>Personal growth</a:t>
            </a:r>
          </a:p>
          <a:p>
            <a:pPr>
              <a:spcBef>
                <a:spcPct val="20000"/>
              </a:spcBef>
              <a:buClr>
                <a:schemeClr val="tx2"/>
              </a:buClr>
              <a:buSzPct val="70000"/>
              <a:buFont typeface="Wingdings" panose="05000000000000000000" pitchFamily="2" charset="2"/>
              <a:buChar char="l"/>
            </a:pPr>
            <a:endParaRPr lang="en-US" altLang="en-US" b="1" dirty="0">
              <a:solidFill>
                <a:srgbClr val="003399"/>
              </a:solidFill>
            </a:endParaRPr>
          </a:p>
          <a:p>
            <a:pPr>
              <a:spcBef>
                <a:spcPct val="20000"/>
              </a:spcBef>
              <a:buClr>
                <a:schemeClr val="tx2"/>
              </a:buClr>
              <a:buSzPct val="70000"/>
              <a:buFont typeface="Wingdings" panose="05000000000000000000" pitchFamily="2" charset="2"/>
              <a:buChar char="l"/>
            </a:pPr>
            <a:r>
              <a:rPr lang="en-US" altLang="en-US" b="1" dirty="0">
                <a:solidFill>
                  <a:srgbClr val="003399"/>
                </a:solidFill>
              </a:rPr>
              <a:t>Delegate Authority</a:t>
            </a:r>
          </a:p>
          <a:p>
            <a:pPr>
              <a:lnSpc>
                <a:spcPct val="90000"/>
              </a:lnSpc>
              <a:spcBef>
                <a:spcPct val="20000"/>
              </a:spcBef>
              <a:buClr>
                <a:schemeClr val="tx2"/>
              </a:buClr>
              <a:buSzPct val="70000"/>
              <a:buFont typeface="Wingdings" panose="05000000000000000000" pitchFamily="2" charset="2"/>
              <a:buChar char="l"/>
            </a:pPr>
            <a:endParaRPr lang="en-US" altLang="en-US" b="1" dirty="0">
              <a:solidFill>
                <a:srgbClr val="003399"/>
              </a:solidFill>
            </a:endParaRPr>
          </a:p>
          <a:p>
            <a:pPr>
              <a:spcBef>
                <a:spcPct val="20000"/>
              </a:spcBef>
              <a:buClr>
                <a:schemeClr val="tx2"/>
              </a:buClr>
              <a:buSzPct val="70000"/>
              <a:buFont typeface="Wingdings" panose="05000000000000000000" pitchFamily="2" charset="2"/>
              <a:buChar char="l"/>
            </a:pPr>
            <a:r>
              <a:rPr lang="en-US" altLang="en-US" b="1" dirty="0">
                <a:solidFill>
                  <a:srgbClr val="003399"/>
                </a:solidFill>
              </a:rPr>
              <a:t>Advancement</a:t>
            </a:r>
          </a:p>
        </p:txBody>
      </p:sp>
    </p:spTree>
    <p:extLst>
      <p:ext uri="{BB962C8B-B14F-4D97-AF65-F5344CB8AC3E}">
        <p14:creationId xmlns:p14="http://schemas.microsoft.com/office/powerpoint/2010/main" val="13504108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sp>
        <p:nvSpPr>
          <p:cNvPr id="3" name="Content Placeholder 2"/>
          <p:cNvSpPr>
            <a:spLocks noGrp="1"/>
          </p:cNvSpPr>
          <p:nvPr>
            <p:ph idx="1"/>
          </p:nvPr>
        </p:nvSpPr>
        <p:spPr>
          <a:xfrm>
            <a:off x="956667" y="1882619"/>
            <a:ext cx="7700316" cy="4687145"/>
          </a:xfrm>
        </p:spPr>
        <p:txBody>
          <a:bodyPr>
            <a:normAutofit/>
          </a:bodyPr>
          <a:lstStyle/>
          <a:p>
            <a:pPr marL="571500" indent="-571500">
              <a:lnSpc>
                <a:spcPct val="80000"/>
              </a:lnSpc>
              <a:defRPr/>
            </a:pPr>
            <a:r>
              <a:rPr lang="en-US" sz="2800" dirty="0">
                <a:solidFill>
                  <a:schemeClr val="tx2"/>
                </a:solidFill>
              </a:rPr>
              <a:t>Rewards and Recognition</a:t>
            </a:r>
          </a:p>
          <a:p>
            <a:pPr marL="571500" indent="-571500">
              <a:lnSpc>
                <a:spcPct val="80000"/>
              </a:lnSpc>
              <a:defRPr/>
            </a:pPr>
            <a:endParaRPr lang="en-US" sz="2100" dirty="0">
              <a:solidFill>
                <a:schemeClr val="accent2"/>
              </a:solidFill>
            </a:endParaRPr>
          </a:p>
          <a:p>
            <a:pPr marL="571500" indent="-571500">
              <a:lnSpc>
                <a:spcPct val="80000"/>
              </a:lnSpc>
              <a:defRPr/>
            </a:pPr>
            <a:r>
              <a:rPr lang="en-US" sz="2100" dirty="0">
                <a:solidFill>
                  <a:srgbClr val="003399"/>
                </a:solidFill>
              </a:rPr>
              <a:t>Gallup’s Study</a:t>
            </a:r>
          </a:p>
          <a:p>
            <a:pPr marL="571500" indent="-571500">
              <a:lnSpc>
                <a:spcPct val="80000"/>
              </a:lnSpc>
              <a:defRPr/>
            </a:pPr>
            <a:endParaRPr lang="en-US" sz="2100" dirty="0">
              <a:solidFill>
                <a:srgbClr val="003399"/>
              </a:solidFill>
            </a:endParaRPr>
          </a:p>
          <a:p>
            <a:pPr marL="571500" indent="-571500">
              <a:lnSpc>
                <a:spcPct val="80000"/>
              </a:lnSpc>
              <a:defRPr/>
            </a:pPr>
            <a:r>
              <a:rPr lang="en-US" sz="2100" dirty="0">
                <a:solidFill>
                  <a:srgbClr val="C00000"/>
                </a:solidFill>
              </a:rPr>
              <a:t>Looked at over 80,000 managers in 400 companies to determine what keeps your   </a:t>
            </a:r>
            <a:r>
              <a:rPr lang="en-US" sz="2100" b="1" dirty="0">
                <a:solidFill>
                  <a:srgbClr val="C00000"/>
                </a:solidFill>
                <a:effectLst>
                  <a:outerShdw blurRad="38100" dist="38100" dir="2700000" algn="tl">
                    <a:srgbClr val="000000"/>
                  </a:outerShdw>
                </a:effectLst>
              </a:rPr>
              <a:t>BEST PEOPLE</a:t>
            </a:r>
            <a:r>
              <a:rPr lang="en-US" sz="2100" dirty="0">
                <a:solidFill>
                  <a:srgbClr val="C00000"/>
                </a:solidFill>
              </a:rPr>
              <a:t> satisfied and came up with 12 factors – 3 of which relate to recognition!</a:t>
            </a:r>
          </a:p>
          <a:p>
            <a:pPr marL="571500" indent="-571500">
              <a:lnSpc>
                <a:spcPct val="80000"/>
              </a:lnSpc>
              <a:defRPr/>
            </a:pPr>
            <a:endParaRPr lang="en-US" sz="2100" dirty="0">
              <a:solidFill>
                <a:srgbClr val="003399"/>
              </a:solidFill>
            </a:endParaRPr>
          </a:p>
          <a:p>
            <a:pPr marL="839788" lvl="1" indent="-495300">
              <a:lnSpc>
                <a:spcPct val="80000"/>
              </a:lnSpc>
              <a:buFont typeface="Wingdings" pitchFamily="2" charset="2"/>
              <a:buAutoNum type="arabicPeriod"/>
              <a:defRPr/>
            </a:pPr>
            <a:r>
              <a:rPr lang="en-US" sz="1900" dirty="0"/>
              <a:t>In the last 7 days, have you received recognition or praise for a job well done?</a:t>
            </a:r>
          </a:p>
          <a:p>
            <a:pPr marL="839788" lvl="1" indent="-495300">
              <a:lnSpc>
                <a:spcPct val="80000"/>
              </a:lnSpc>
              <a:buFont typeface="Wingdings" pitchFamily="2" charset="2"/>
              <a:buAutoNum type="arabicPeriod"/>
              <a:defRPr/>
            </a:pPr>
            <a:endParaRPr lang="en-US" sz="1900" dirty="0"/>
          </a:p>
          <a:p>
            <a:pPr marL="839788" lvl="1" indent="-495300">
              <a:lnSpc>
                <a:spcPct val="80000"/>
              </a:lnSpc>
              <a:buFont typeface="Wingdings" pitchFamily="2" charset="2"/>
              <a:buAutoNum type="arabicPeriod"/>
              <a:defRPr/>
            </a:pPr>
            <a:r>
              <a:rPr lang="en-US" sz="1900" dirty="0"/>
              <a:t>Does your supervisor seem to care about you as a person?</a:t>
            </a:r>
          </a:p>
          <a:p>
            <a:pPr marL="839788" lvl="1" indent="-495300">
              <a:lnSpc>
                <a:spcPct val="80000"/>
              </a:lnSpc>
              <a:buFont typeface="Wingdings" pitchFamily="2" charset="2"/>
              <a:buAutoNum type="arabicPeriod"/>
              <a:defRPr/>
            </a:pPr>
            <a:endParaRPr lang="en-US" sz="1900" dirty="0"/>
          </a:p>
          <a:p>
            <a:pPr marL="839788" lvl="1" indent="-495300">
              <a:lnSpc>
                <a:spcPct val="80000"/>
              </a:lnSpc>
              <a:buFont typeface="Wingdings" pitchFamily="2" charset="2"/>
              <a:buAutoNum type="arabicPeriod"/>
              <a:defRPr/>
            </a:pPr>
            <a:r>
              <a:rPr lang="en-US" sz="1900" dirty="0"/>
              <a:t>Is there someone at work who encourages your development?</a:t>
            </a:r>
          </a:p>
          <a:p>
            <a:endParaRPr lang="en-US" dirty="0"/>
          </a:p>
        </p:txBody>
      </p:sp>
    </p:spTree>
    <p:extLst>
      <p:ext uri="{BB962C8B-B14F-4D97-AF65-F5344CB8AC3E}">
        <p14:creationId xmlns:p14="http://schemas.microsoft.com/office/powerpoint/2010/main" val="37049071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Annual Performance Appraisal</a:t>
            </a:r>
          </a:p>
        </p:txBody>
      </p:sp>
      <p:pic>
        <p:nvPicPr>
          <p:cNvPr id="4" name="Content Placeholder 3"/>
          <p:cNvPicPr>
            <a:picLocks noGrp="1" noChangeAspect="1"/>
          </p:cNvPicPr>
          <p:nvPr>
            <p:ph idx="1"/>
          </p:nvPr>
        </p:nvPicPr>
        <p:blipFill>
          <a:blip r:embed="rId2"/>
          <a:stretch>
            <a:fillRect/>
          </a:stretch>
        </p:blipFill>
        <p:spPr>
          <a:xfrm>
            <a:off x="1109474" y="1882775"/>
            <a:ext cx="6977439" cy="3949700"/>
          </a:xfrm>
          <a:prstGeom prst="rect">
            <a:avLst/>
          </a:prstGeom>
        </p:spPr>
      </p:pic>
    </p:spTree>
    <p:extLst>
      <p:ext uri="{BB962C8B-B14F-4D97-AF65-F5344CB8AC3E}">
        <p14:creationId xmlns:p14="http://schemas.microsoft.com/office/powerpoint/2010/main" val="9912359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463287" y="849604"/>
            <a:ext cx="2737341" cy="1158340"/>
          </a:xfrm>
          <a:prstGeom prst="rect">
            <a:avLst/>
          </a:prstGeom>
        </p:spPr>
      </p:pic>
      <p:pic>
        <p:nvPicPr>
          <p:cNvPr id="4" name="Content Placeholder 3"/>
          <p:cNvPicPr>
            <a:picLocks noGrp="1" noChangeAspect="1"/>
          </p:cNvPicPr>
          <p:nvPr>
            <p:ph idx="1"/>
          </p:nvPr>
        </p:nvPicPr>
        <p:blipFill>
          <a:blip r:embed="rId3"/>
          <a:stretch>
            <a:fillRect/>
          </a:stretch>
        </p:blipFill>
        <p:spPr>
          <a:xfrm>
            <a:off x="1521204" y="2196787"/>
            <a:ext cx="5358848" cy="1731414"/>
          </a:xfrm>
          <a:prstGeom prst="rect">
            <a:avLst/>
          </a:prstGeom>
        </p:spPr>
      </p:pic>
      <p:pic>
        <p:nvPicPr>
          <p:cNvPr id="6" name="Picture 5"/>
          <p:cNvPicPr>
            <a:picLocks noChangeAspect="1"/>
          </p:cNvPicPr>
          <p:nvPr/>
        </p:nvPicPr>
        <p:blipFill>
          <a:blip r:embed="rId4"/>
          <a:stretch>
            <a:fillRect/>
          </a:stretch>
        </p:blipFill>
        <p:spPr>
          <a:xfrm>
            <a:off x="2547505" y="3928201"/>
            <a:ext cx="5182049" cy="1042506"/>
          </a:xfrm>
          <a:prstGeom prst="rect">
            <a:avLst/>
          </a:prstGeom>
        </p:spPr>
      </p:pic>
    </p:spTree>
    <p:extLst>
      <p:ext uri="{BB962C8B-B14F-4D97-AF65-F5344CB8AC3E}">
        <p14:creationId xmlns:p14="http://schemas.microsoft.com/office/powerpoint/2010/main" val="3287479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685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Management Overview </a:t>
            </a:r>
          </a:p>
        </p:txBody>
      </p:sp>
      <p:pic>
        <p:nvPicPr>
          <p:cNvPr id="4" name="Content Placeholder 3"/>
          <p:cNvPicPr>
            <a:picLocks noGrp="1" noChangeAspect="1"/>
          </p:cNvPicPr>
          <p:nvPr>
            <p:ph idx="1"/>
          </p:nvPr>
        </p:nvPicPr>
        <p:blipFill>
          <a:blip r:embed="rId2"/>
          <a:stretch>
            <a:fillRect/>
          </a:stretch>
        </p:blipFill>
        <p:spPr>
          <a:xfrm>
            <a:off x="3193071" y="2112785"/>
            <a:ext cx="3133616" cy="1322947"/>
          </a:xfrm>
          <a:prstGeom prst="rect">
            <a:avLst/>
          </a:prstGeom>
        </p:spPr>
      </p:pic>
      <p:pic>
        <p:nvPicPr>
          <p:cNvPr id="5" name="Picture 4"/>
          <p:cNvPicPr>
            <a:picLocks noChangeAspect="1"/>
          </p:cNvPicPr>
          <p:nvPr/>
        </p:nvPicPr>
        <p:blipFill>
          <a:blip r:embed="rId3"/>
          <a:stretch>
            <a:fillRect/>
          </a:stretch>
        </p:blipFill>
        <p:spPr>
          <a:xfrm>
            <a:off x="1040996" y="1847585"/>
            <a:ext cx="2152075" cy="1853345"/>
          </a:xfrm>
          <a:prstGeom prst="rect">
            <a:avLst/>
          </a:prstGeom>
        </p:spPr>
      </p:pic>
      <p:pic>
        <p:nvPicPr>
          <p:cNvPr id="6" name="Picture 5"/>
          <p:cNvPicPr>
            <a:picLocks noChangeAspect="1"/>
          </p:cNvPicPr>
          <p:nvPr/>
        </p:nvPicPr>
        <p:blipFill>
          <a:blip r:embed="rId4"/>
          <a:stretch>
            <a:fillRect/>
          </a:stretch>
        </p:blipFill>
        <p:spPr>
          <a:xfrm>
            <a:off x="6326687" y="2006095"/>
            <a:ext cx="2469094" cy="1694835"/>
          </a:xfrm>
          <a:prstGeom prst="rect">
            <a:avLst/>
          </a:prstGeom>
        </p:spPr>
      </p:pic>
      <p:pic>
        <p:nvPicPr>
          <p:cNvPr id="7" name="Picture 6"/>
          <p:cNvPicPr>
            <a:picLocks noChangeAspect="1"/>
          </p:cNvPicPr>
          <p:nvPr/>
        </p:nvPicPr>
        <p:blipFill>
          <a:blip r:embed="rId5"/>
          <a:stretch>
            <a:fillRect/>
          </a:stretch>
        </p:blipFill>
        <p:spPr>
          <a:xfrm>
            <a:off x="6326687" y="3744999"/>
            <a:ext cx="2658086" cy="713294"/>
          </a:xfrm>
          <a:prstGeom prst="rect">
            <a:avLst/>
          </a:prstGeom>
        </p:spPr>
      </p:pic>
      <p:pic>
        <p:nvPicPr>
          <p:cNvPr id="8" name="Picture 7"/>
          <p:cNvPicPr>
            <a:picLocks noChangeAspect="1"/>
          </p:cNvPicPr>
          <p:nvPr/>
        </p:nvPicPr>
        <p:blipFill>
          <a:blip r:embed="rId6"/>
          <a:stretch>
            <a:fillRect/>
          </a:stretch>
        </p:blipFill>
        <p:spPr>
          <a:xfrm>
            <a:off x="6326687" y="4456240"/>
            <a:ext cx="1926503" cy="1932599"/>
          </a:xfrm>
          <a:prstGeom prst="rect">
            <a:avLst/>
          </a:prstGeom>
        </p:spPr>
      </p:pic>
      <p:pic>
        <p:nvPicPr>
          <p:cNvPr id="9" name="Picture 8"/>
          <p:cNvPicPr>
            <a:picLocks noChangeAspect="1"/>
          </p:cNvPicPr>
          <p:nvPr/>
        </p:nvPicPr>
        <p:blipFill>
          <a:blip r:embed="rId7"/>
          <a:stretch>
            <a:fillRect/>
          </a:stretch>
        </p:blipFill>
        <p:spPr>
          <a:xfrm>
            <a:off x="2711445" y="5169534"/>
            <a:ext cx="4096867" cy="1042506"/>
          </a:xfrm>
          <a:prstGeom prst="rect">
            <a:avLst/>
          </a:prstGeom>
        </p:spPr>
      </p:pic>
      <p:pic>
        <p:nvPicPr>
          <p:cNvPr id="10" name="Picture 9"/>
          <p:cNvPicPr>
            <a:picLocks noChangeAspect="1"/>
          </p:cNvPicPr>
          <p:nvPr/>
        </p:nvPicPr>
        <p:blipFill>
          <a:blip r:embed="rId8"/>
          <a:stretch>
            <a:fillRect/>
          </a:stretch>
        </p:blipFill>
        <p:spPr>
          <a:xfrm>
            <a:off x="803232" y="4466179"/>
            <a:ext cx="2389839" cy="1621677"/>
          </a:xfrm>
          <a:prstGeom prst="rect">
            <a:avLst/>
          </a:prstGeom>
        </p:spPr>
      </p:pic>
      <p:pic>
        <p:nvPicPr>
          <p:cNvPr id="11" name="Picture 10"/>
          <p:cNvPicPr>
            <a:picLocks noChangeAspect="1"/>
          </p:cNvPicPr>
          <p:nvPr/>
        </p:nvPicPr>
        <p:blipFill>
          <a:blip r:embed="rId9"/>
          <a:stretch>
            <a:fillRect/>
          </a:stretch>
        </p:blipFill>
        <p:spPr>
          <a:xfrm>
            <a:off x="803232" y="3672702"/>
            <a:ext cx="2414225" cy="932769"/>
          </a:xfrm>
          <a:prstGeom prst="rect">
            <a:avLst/>
          </a:prstGeom>
        </p:spPr>
      </p:pic>
      <p:pic>
        <p:nvPicPr>
          <p:cNvPr id="12" name="Picture 11"/>
          <p:cNvPicPr>
            <a:picLocks noChangeAspect="1"/>
          </p:cNvPicPr>
          <p:nvPr/>
        </p:nvPicPr>
        <p:blipFill>
          <a:blip r:embed="rId10"/>
          <a:stretch>
            <a:fillRect/>
          </a:stretch>
        </p:blipFill>
        <p:spPr>
          <a:xfrm>
            <a:off x="2561910" y="2592515"/>
            <a:ext cx="4462659" cy="2719052"/>
          </a:xfrm>
          <a:prstGeom prst="rect">
            <a:avLst/>
          </a:prstGeom>
        </p:spPr>
      </p:pic>
    </p:spTree>
    <p:extLst>
      <p:ext uri="{BB962C8B-B14F-4D97-AF65-F5344CB8AC3E}">
        <p14:creationId xmlns:p14="http://schemas.microsoft.com/office/powerpoint/2010/main" val="24619751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Accountabilities, Duties and Goals</a:t>
            </a:r>
          </a:p>
        </p:txBody>
      </p:sp>
      <p:pic>
        <p:nvPicPr>
          <p:cNvPr id="4" name="Content Placeholder 3"/>
          <p:cNvPicPr>
            <a:picLocks noGrp="1" noChangeAspect="1"/>
          </p:cNvPicPr>
          <p:nvPr>
            <p:ph idx="1"/>
          </p:nvPr>
        </p:nvPicPr>
        <p:blipFill>
          <a:blip r:embed="rId2"/>
          <a:stretch>
            <a:fillRect/>
          </a:stretch>
        </p:blipFill>
        <p:spPr>
          <a:xfrm>
            <a:off x="1281800" y="1882775"/>
            <a:ext cx="6632788" cy="3949700"/>
          </a:xfrm>
          <a:prstGeom prst="rect">
            <a:avLst/>
          </a:prstGeom>
        </p:spPr>
      </p:pic>
    </p:spTree>
    <p:extLst>
      <p:ext uri="{BB962C8B-B14F-4D97-AF65-F5344CB8AC3E}">
        <p14:creationId xmlns:p14="http://schemas.microsoft.com/office/powerpoint/2010/main" val="3170024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Accountabilities, Duties and Goals</a:t>
            </a:r>
          </a:p>
        </p:txBody>
      </p:sp>
      <p:pic>
        <p:nvPicPr>
          <p:cNvPr id="4" name="Content Placeholder 3"/>
          <p:cNvPicPr>
            <a:picLocks noGrp="1" noChangeAspect="1"/>
          </p:cNvPicPr>
          <p:nvPr>
            <p:ph idx="1"/>
          </p:nvPr>
        </p:nvPicPr>
        <p:blipFill>
          <a:blip r:embed="rId2"/>
          <a:stretch>
            <a:fillRect/>
          </a:stretch>
        </p:blipFill>
        <p:spPr>
          <a:xfrm>
            <a:off x="1069542" y="1882775"/>
            <a:ext cx="7057304" cy="3949700"/>
          </a:xfrm>
          <a:prstGeom prst="rect">
            <a:avLst/>
          </a:prstGeom>
        </p:spPr>
      </p:pic>
    </p:spTree>
    <p:extLst>
      <p:ext uri="{BB962C8B-B14F-4D97-AF65-F5344CB8AC3E}">
        <p14:creationId xmlns:p14="http://schemas.microsoft.com/office/powerpoint/2010/main" val="1501378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Accountabilities, Duties and Goals</a:t>
            </a:r>
          </a:p>
        </p:txBody>
      </p:sp>
      <p:pic>
        <p:nvPicPr>
          <p:cNvPr id="4" name="Content Placeholder 3"/>
          <p:cNvPicPr>
            <a:picLocks noGrp="1" noChangeAspect="1"/>
          </p:cNvPicPr>
          <p:nvPr>
            <p:ph idx="1"/>
          </p:nvPr>
        </p:nvPicPr>
        <p:blipFill>
          <a:blip r:embed="rId2"/>
          <a:stretch>
            <a:fillRect/>
          </a:stretch>
        </p:blipFill>
        <p:spPr>
          <a:xfrm>
            <a:off x="1232029" y="1882775"/>
            <a:ext cx="7633281" cy="4478268"/>
          </a:xfrm>
          <a:prstGeom prst="rect">
            <a:avLst/>
          </a:prstGeom>
        </p:spPr>
      </p:pic>
    </p:spTree>
    <p:extLst>
      <p:ext uri="{BB962C8B-B14F-4D97-AF65-F5344CB8AC3E}">
        <p14:creationId xmlns:p14="http://schemas.microsoft.com/office/powerpoint/2010/main" val="5411287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Accountabilities, Duties and Goals</a:t>
            </a:r>
          </a:p>
        </p:txBody>
      </p:sp>
      <p:pic>
        <p:nvPicPr>
          <p:cNvPr id="4" name="Content Placeholder 3"/>
          <p:cNvPicPr>
            <a:picLocks noGrp="1" noChangeAspect="1"/>
          </p:cNvPicPr>
          <p:nvPr>
            <p:ph idx="1"/>
          </p:nvPr>
        </p:nvPicPr>
        <p:blipFill>
          <a:blip r:embed="rId2"/>
          <a:stretch>
            <a:fillRect/>
          </a:stretch>
        </p:blipFill>
        <p:spPr>
          <a:xfrm>
            <a:off x="956666" y="1866440"/>
            <a:ext cx="7281862" cy="1477710"/>
          </a:xfrm>
          <a:prstGeom prst="rect">
            <a:avLst/>
          </a:prstGeom>
        </p:spPr>
      </p:pic>
      <p:sp>
        <p:nvSpPr>
          <p:cNvPr id="6" name="TextBox 5"/>
          <p:cNvSpPr txBox="1"/>
          <p:nvPr/>
        </p:nvSpPr>
        <p:spPr>
          <a:xfrm>
            <a:off x="1411357" y="3455605"/>
            <a:ext cx="2971799" cy="2308324"/>
          </a:xfrm>
          <a:prstGeom prst="rect">
            <a:avLst/>
          </a:prstGeom>
          <a:noFill/>
        </p:spPr>
        <p:txBody>
          <a:bodyPr wrap="square" rtlCol="0">
            <a:spAutoFit/>
          </a:bodyPr>
          <a:lstStyle/>
          <a:p>
            <a:pPr>
              <a:buFontTx/>
              <a:buChar char="•"/>
            </a:pPr>
            <a:r>
              <a:rPr lang="en-US" altLang="en-US" b="1" dirty="0"/>
              <a:t>Accountability</a:t>
            </a:r>
          </a:p>
          <a:p>
            <a:pPr>
              <a:buFontTx/>
              <a:buChar char="•"/>
            </a:pPr>
            <a:endParaRPr lang="en-US" altLang="en-US" b="1" dirty="0"/>
          </a:p>
          <a:p>
            <a:pPr>
              <a:buFontTx/>
              <a:buChar char="•"/>
            </a:pPr>
            <a:r>
              <a:rPr lang="en-US" altLang="en-US" b="1" dirty="0"/>
              <a:t>Adaptability</a:t>
            </a:r>
          </a:p>
          <a:p>
            <a:pPr>
              <a:buFontTx/>
              <a:buChar char="•"/>
            </a:pPr>
            <a:endParaRPr lang="en-US" altLang="en-US" dirty="0"/>
          </a:p>
          <a:p>
            <a:pPr>
              <a:buFontTx/>
              <a:buChar char="•"/>
            </a:pPr>
            <a:r>
              <a:rPr lang="en-US" altLang="en-US" b="1" dirty="0"/>
              <a:t>Communication</a:t>
            </a:r>
            <a:r>
              <a:rPr lang="en-US" altLang="en-US" dirty="0"/>
              <a:t>  </a:t>
            </a:r>
          </a:p>
          <a:p>
            <a:pPr>
              <a:buFontTx/>
              <a:buChar char="•"/>
            </a:pPr>
            <a:endParaRPr lang="en-US" altLang="en-US" dirty="0"/>
          </a:p>
          <a:p>
            <a:pPr>
              <a:buFontTx/>
              <a:buChar char="•"/>
            </a:pPr>
            <a:r>
              <a:rPr lang="en-US" altLang="en-US" b="1" dirty="0"/>
              <a:t>Customer/Quality    </a:t>
            </a:r>
          </a:p>
          <a:p>
            <a:r>
              <a:rPr lang="en-US" altLang="en-US" b="1" dirty="0"/>
              <a:t> Focus</a:t>
            </a:r>
            <a:endParaRPr lang="en-US" altLang="en-US" sz="1100" dirty="0"/>
          </a:p>
        </p:txBody>
      </p:sp>
      <p:sp>
        <p:nvSpPr>
          <p:cNvPr id="7" name="TextBox 6"/>
          <p:cNvSpPr txBox="1"/>
          <p:nvPr/>
        </p:nvSpPr>
        <p:spPr>
          <a:xfrm>
            <a:off x="4383156" y="3344150"/>
            <a:ext cx="4179937" cy="2308324"/>
          </a:xfrm>
          <a:prstGeom prst="rect">
            <a:avLst/>
          </a:prstGeom>
          <a:noFill/>
        </p:spPr>
        <p:txBody>
          <a:bodyPr wrap="square" rtlCol="0">
            <a:spAutoFit/>
          </a:bodyPr>
          <a:lstStyle/>
          <a:p>
            <a:pPr>
              <a:buFontTx/>
              <a:buChar char="•"/>
            </a:pPr>
            <a:r>
              <a:rPr lang="en-US" altLang="en-US" b="1" dirty="0"/>
              <a:t>Inclusiveness</a:t>
            </a:r>
            <a:r>
              <a:rPr lang="en-US" altLang="en-US" dirty="0"/>
              <a:t> </a:t>
            </a:r>
          </a:p>
          <a:p>
            <a:pPr>
              <a:buFontTx/>
              <a:buChar char="•"/>
            </a:pPr>
            <a:endParaRPr lang="en-US" altLang="en-US" dirty="0"/>
          </a:p>
          <a:p>
            <a:pPr>
              <a:buFontTx/>
              <a:buChar char="•"/>
            </a:pPr>
            <a:r>
              <a:rPr lang="en-US" altLang="en-US" b="1" dirty="0"/>
              <a:t>Occupational Knowledge/Technology   </a:t>
            </a:r>
          </a:p>
          <a:p>
            <a:r>
              <a:rPr lang="en-US" altLang="en-US" b="1" dirty="0"/>
              <a:t> Orientation</a:t>
            </a:r>
          </a:p>
          <a:p>
            <a:r>
              <a:rPr lang="en-US" altLang="en-US" dirty="0"/>
              <a:t> </a:t>
            </a:r>
          </a:p>
          <a:p>
            <a:pPr>
              <a:buFontTx/>
              <a:buChar char="•"/>
            </a:pPr>
            <a:r>
              <a:rPr lang="en-US" altLang="en-US" b="1" dirty="0"/>
              <a:t>Team Focus</a:t>
            </a:r>
            <a:r>
              <a:rPr lang="en-US" altLang="en-US" dirty="0"/>
              <a:t> </a:t>
            </a:r>
          </a:p>
          <a:p>
            <a:pPr>
              <a:buFontTx/>
              <a:buChar char="•"/>
            </a:pPr>
            <a:endParaRPr lang="en-US" altLang="en-US" dirty="0"/>
          </a:p>
          <a:p>
            <a:pPr>
              <a:buFontTx/>
              <a:buChar char="•"/>
            </a:pPr>
            <a:r>
              <a:rPr lang="en-US" altLang="en-US" b="1" dirty="0"/>
              <a:t>Leadership</a:t>
            </a:r>
            <a:r>
              <a:rPr lang="en-US" altLang="en-US" dirty="0"/>
              <a:t> </a:t>
            </a:r>
          </a:p>
        </p:txBody>
      </p:sp>
    </p:spTree>
    <p:extLst>
      <p:ext uri="{BB962C8B-B14F-4D97-AF65-F5344CB8AC3E}">
        <p14:creationId xmlns:p14="http://schemas.microsoft.com/office/powerpoint/2010/main" val="112254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a:t>
            </a:r>
          </a:p>
        </p:txBody>
      </p:sp>
      <p:pic>
        <p:nvPicPr>
          <p:cNvPr id="4" name="Content Placeholder 3"/>
          <p:cNvPicPr>
            <a:picLocks noGrp="1" noChangeAspect="1"/>
          </p:cNvPicPr>
          <p:nvPr>
            <p:ph idx="1"/>
          </p:nvPr>
        </p:nvPicPr>
        <p:blipFill>
          <a:blip r:embed="rId2"/>
          <a:stretch>
            <a:fillRect/>
          </a:stretch>
        </p:blipFill>
        <p:spPr>
          <a:xfrm>
            <a:off x="1262891" y="1882774"/>
            <a:ext cx="7225125" cy="4278035"/>
          </a:xfrm>
          <a:prstGeom prst="rect">
            <a:avLst/>
          </a:prstGeom>
        </p:spPr>
      </p:pic>
    </p:spTree>
    <p:extLst>
      <p:ext uri="{BB962C8B-B14F-4D97-AF65-F5344CB8AC3E}">
        <p14:creationId xmlns:p14="http://schemas.microsoft.com/office/powerpoint/2010/main" val="2219041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Measures continued…</a:t>
            </a:r>
          </a:p>
        </p:txBody>
      </p:sp>
      <p:pic>
        <p:nvPicPr>
          <p:cNvPr id="4" name="Content Placeholder 3"/>
          <p:cNvPicPr>
            <a:picLocks noGrp="1" noChangeAspect="1"/>
          </p:cNvPicPr>
          <p:nvPr>
            <p:ph idx="1"/>
          </p:nvPr>
        </p:nvPicPr>
        <p:blipFill>
          <a:blip r:embed="rId2"/>
          <a:stretch>
            <a:fillRect/>
          </a:stretch>
        </p:blipFill>
        <p:spPr>
          <a:xfrm>
            <a:off x="1137318" y="1882774"/>
            <a:ext cx="7241369" cy="4567721"/>
          </a:xfrm>
          <a:prstGeom prst="rect">
            <a:avLst/>
          </a:prstGeom>
        </p:spPr>
      </p:pic>
    </p:spTree>
    <p:extLst>
      <p:ext uri="{BB962C8B-B14F-4D97-AF65-F5344CB8AC3E}">
        <p14:creationId xmlns:p14="http://schemas.microsoft.com/office/powerpoint/2010/main" val="3522736628"/>
      </p:ext>
    </p:extLst>
  </p:cSld>
  <p:clrMapOvr>
    <a:masterClrMapping/>
  </p:clrMapOvr>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6D541146199D4CA9911DCF6D8EA208" ma:contentTypeVersion="3" ma:contentTypeDescription="Create a new document." ma:contentTypeScope="" ma:versionID="5856eb161b9d1583df084f5511b11865">
  <xsd:schema xmlns:xsd="http://www.w3.org/2001/XMLSchema" xmlns:xs="http://www.w3.org/2001/XMLSchema" xmlns:p="http://schemas.microsoft.com/office/2006/metadata/properties" xmlns:ns2="a785ad58-1d57-4f8a-aa71-77170459bd0d" xmlns:ns3="f7645f8f-1316-43f5-b20c-d0946e8cf851" targetNamespace="http://schemas.microsoft.com/office/2006/metadata/properties" ma:root="true" ma:fieldsID="2f9450d4c74a401fe06307110b3f5541" ns2:_="" ns3:_="">
    <xsd:import namespace="a785ad58-1d57-4f8a-aa71-77170459bd0d"/>
    <xsd:import namespace="f7645f8f-1316-43f5-b20c-d0946e8cf851"/>
    <xsd:element name="properties">
      <xsd:complexType>
        <xsd:sequence>
          <xsd:element name="documentManagement">
            <xsd:complexType>
              <xsd:all>
                <xsd:element ref="ns2:SharedWithUser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85ad58-1d57-4f8a-aa71-77170459bd0d" elementFormDefault="qualified">
    <xsd:import namespace="http://schemas.microsoft.com/office/2006/documentManagement/types"/>
    <xsd:import namespace="http://schemas.microsoft.com/office/infopath/2007/PartnerControls"/>
    <xsd:element name="SharedWithUsers" ma:index="8" nillable="true" ma:displayName="Shared With" ma:internalName="_x0024_Resources_x003a_core_x002c_SharedWithFieldDisplayName_x003b_"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7645f8f-1316-43f5-b20c-d0946e8cf851"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51712B8-563C-46A8-95B7-188D826415F3}">
  <ds:schemaRefs>
    <ds:schemaRef ds:uri="http://schemas.microsoft.com/sharepoint/v3/contenttype/forms"/>
  </ds:schemaRefs>
</ds:datastoreItem>
</file>

<file path=customXml/itemProps2.xml><?xml version="1.0" encoding="utf-8"?>
<ds:datastoreItem xmlns:ds="http://schemas.openxmlformats.org/officeDocument/2006/customXml" ds:itemID="{10655FE0-3BBE-45FD-816A-DE08144E09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85ad58-1d57-4f8a-aa71-77170459bd0d"/>
    <ds:schemaRef ds:uri="f7645f8f-1316-43f5-b20c-d0946e8cf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C85B761-1851-417E-A0CF-4FFE763CBC3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264</TotalTime>
  <Words>501</Words>
  <Application>Microsoft Office PowerPoint</Application>
  <PresentationFormat>On-screen Show (4:3)</PresentationFormat>
  <Paragraphs>126</Paragraphs>
  <Slides>29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 Black</vt:lpstr>
      <vt:lpstr>Arial-BoldMT</vt:lpstr>
      <vt:lpstr>Calibri</vt:lpstr>
      <vt:lpstr>Times New Roman</vt:lpstr>
      <vt:lpstr>Wingdings</vt:lpstr>
      <vt:lpstr>NeMed_Presentation</vt:lpstr>
      <vt:lpstr>Performance Management</vt:lpstr>
      <vt:lpstr>Today’s Agenda</vt:lpstr>
      <vt:lpstr>Performance Management Overview </vt:lpstr>
      <vt:lpstr>Accountabilities, Duties and Goals</vt:lpstr>
      <vt:lpstr>Accountabilities, Duties and Goals</vt:lpstr>
      <vt:lpstr>Accountabilities, Duties and Goals</vt:lpstr>
      <vt:lpstr>Accountabilities, Duties and Goals</vt:lpstr>
      <vt:lpstr>Measures</vt:lpstr>
      <vt:lpstr>Measures continued…</vt:lpstr>
      <vt:lpstr>Ongoing Coaching And Feedback</vt:lpstr>
      <vt:lpstr>Ongoing Coaching And Feedback</vt:lpstr>
      <vt:lpstr>Annual Performance Appraisal</vt:lpstr>
      <vt:lpstr>Annual Performance Appraisal</vt:lpstr>
      <vt:lpstr>Annual Performance Appraisal</vt:lpstr>
      <vt:lpstr>Writing the appraisal</vt:lpstr>
      <vt:lpstr>PowerPoint Presentation</vt:lpstr>
      <vt:lpstr>PowerPoint Presentation</vt:lpstr>
      <vt:lpstr>PowerPoint Presentation</vt:lpstr>
      <vt:lpstr>Annual Performance Appraisal</vt:lpstr>
      <vt:lpstr>Annual Performance Appraisal</vt:lpstr>
      <vt:lpstr>Annual Performance Appraisal</vt:lpstr>
      <vt:lpstr>Annual Performance Appraisal</vt:lpstr>
      <vt:lpstr>Annual Performance Appraisal</vt:lpstr>
      <vt:lpstr>Annual Performance Appraisal</vt:lpstr>
      <vt:lpstr>Annual Performance Appraisal</vt:lpstr>
      <vt:lpstr>Annual Performance Appraisal</vt:lpstr>
      <vt:lpstr>Annual Performance Appraisal</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Sirizzotti, Carmen N</cp:lastModifiedBy>
  <cp:revision>40</cp:revision>
  <dcterms:created xsi:type="dcterms:W3CDTF">2014-09-17T15:14:42Z</dcterms:created>
  <dcterms:modified xsi:type="dcterms:W3CDTF">2023-03-02T19:36:38Z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0x0101008E6D541146199D4CA9911DCF6D8EA208</vt:lpwstr>
  </property>
  <property fmtid="{D5CDD505-2E9C-101B-9397-08002B2CF9AE}" pid="3" name="Order">
    <vt:r8>32900</vt:r8>
  </property>
</Properties>
</file>