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2" r:id="rId10"/>
    <p:sldId id="263" r:id="rId11"/>
    <p:sldId id="265" r:id="rId12"/>
    <p:sldId id="266" r:id="rId13"/>
    <p:sldId id="267" r:id="rId14"/>
    <p:sldId id="268" r:id="rId15"/>
    <p:sldId id="273" r:id="rId16"/>
    <p:sldId id="269" r:id="rId17"/>
  </p:sldIdLst>
  <p:sldSz cx="18288000" cy="10287000"/>
  <p:notesSz cx="6858000" cy="9144000"/>
  <p:embeddedFontLst>
    <p:embeddedFont>
      <p:font typeface="Arimo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Glacial Indifference" panose="020B0604020202020204" charset="0"/>
      <p:regular r:id="rId24"/>
    </p:embeddedFont>
    <p:embeddedFont>
      <p:font typeface="Glacial Indifference Bold" panose="020B0604020202020204" charset="0"/>
      <p:regular r:id="rId25"/>
    </p:embeddedFont>
    <p:embeddedFont>
      <p:font typeface="Open Sans Extra Bold" panose="020B0604020202020204" charset="0"/>
      <p:regular r:id="rId26"/>
    </p:embeddedFont>
    <p:embeddedFont>
      <p:font typeface="Open Sauce Light Bold" panose="020B0604020202020204" charset="0"/>
      <p:regular r:id="rId27"/>
    </p:embeddedFont>
    <p:embeddedFont>
      <p:font typeface="Permanent Marker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060" y="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CA038-2C02-4B4A-A8BB-1D78C5F52983}" type="datetimeFigureOut">
              <a:rPr lang="en-US" smtClean="0"/>
              <a:t>6/22/2021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B7A7F-E88D-4CFF-8939-3AD1D12D0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B7A7F-E88D-4CFF-8939-3AD1D12D00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10.jpe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eLlpWsIC4uE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05399" y="4240105"/>
            <a:ext cx="10477203" cy="7615617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28700" y="1028700"/>
            <a:ext cx="5100206" cy="5174790"/>
            <a:chOff x="0" y="0"/>
            <a:chExt cx="2952750" cy="2995930"/>
          </a:xfrm>
        </p:grpSpPr>
        <p:sp>
          <p:nvSpPr>
            <p:cNvPr id="4" name="Freeform 4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3"/>
              <a:stretch>
                <a:fillRect l="-26045" t="7" r="-26022" b="74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159094" y="1028700"/>
            <a:ext cx="5100206" cy="5174790"/>
            <a:chOff x="0" y="0"/>
            <a:chExt cx="2952750" cy="2995930"/>
          </a:xfrm>
        </p:grpSpPr>
        <p:sp>
          <p:nvSpPr>
            <p:cNvPr id="6" name="Freeform 6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4"/>
              <a:stretch>
                <a:fillRect l="-26045" t="7" r="-26022" b="74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6593897" y="1028700"/>
            <a:ext cx="5100206" cy="5174790"/>
            <a:chOff x="0" y="0"/>
            <a:chExt cx="2952750" cy="2995930"/>
          </a:xfrm>
        </p:grpSpPr>
        <p:sp>
          <p:nvSpPr>
            <p:cNvPr id="8" name="Freeform 8"/>
            <p:cNvSpPr/>
            <p:nvPr/>
          </p:nvSpPr>
          <p:spPr>
            <a:xfrm>
              <a:off x="-2540" y="-5080"/>
              <a:ext cx="2962910" cy="3004820"/>
            </a:xfrm>
            <a:custGeom>
              <a:avLst/>
              <a:gdLst/>
              <a:ahLst/>
              <a:cxnLst/>
              <a:rect l="l" t="t" r="r" b="b"/>
              <a:pathLst>
                <a:path w="2962910" h="3004820">
                  <a:moveTo>
                    <a:pt x="2936240" y="16510"/>
                  </a:moveTo>
                  <a:lnTo>
                    <a:pt x="2926080" y="16510"/>
                  </a:lnTo>
                  <a:cubicBezTo>
                    <a:pt x="2684780" y="16510"/>
                    <a:pt x="2443480" y="19050"/>
                    <a:pt x="2203450" y="21590"/>
                  </a:cubicBezTo>
                  <a:cubicBezTo>
                    <a:pt x="1775460" y="26670"/>
                    <a:pt x="1346200" y="34290"/>
                    <a:pt x="918210" y="35560"/>
                  </a:cubicBezTo>
                  <a:cubicBezTo>
                    <a:pt x="751840" y="35560"/>
                    <a:pt x="585470" y="26670"/>
                    <a:pt x="419100" y="16510"/>
                  </a:cubicBezTo>
                  <a:cubicBezTo>
                    <a:pt x="281940" y="7620"/>
                    <a:pt x="142240" y="0"/>
                    <a:pt x="5080" y="10160"/>
                  </a:cubicBezTo>
                  <a:cubicBezTo>
                    <a:pt x="6350" y="210820"/>
                    <a:pt x="7620" y="411480"/>
                    <a:pt x="10160" y="610870"/>
                  </a:cubicBezTo>
                  <a:cubicBezTo>
                    <a:pt x="13970" y="1056640"/>
                    <a:pt x="20320" y="1502410"/>
                    <a:pt x="16510" y="1948180"/>
                  </a:cubicBezTo>
                  <a:cubicBezTo>
                    <a:pt x="15240" y="2169160"/>
                    <a:pt x="6350" y="2390140"/>
                    <a:pt x="2540" y="2611120"/>
                  </a:cubicBezTo>
                  <a:cubicBezTo>
                    <a:pt x="0" y="2730500"/>
                    <a:pt x="10160" y="2849880"/>
                    <a:pt x="17780" y="2967990"/>
                  </a:cubicBezTo>
                  <a:cubicBezTo>
                    <a:pt x="77470" y="2962910"/>
                    <a:pt x="138430" y="2966720"/>
                    <a:pt x="196850" y="2971800"/>
                  </a:cubicBezTo>
                  <a:cubicBezTo>
                    <a:pt x="287020" y="2979420"/>
                    <a:pt x="375920" y="2988310"/>
                    <a:pt x="466090" y="2992120"/>
                  </a:cubicBezTo>
                  <a:cubicBezTo>
                    <a:pt x="882650" y="3004820"/>
                    <a:pt x="1300480" y="2997200"/>
                    <a:pt x="1717040" y="2987040"/>
                  </a:cubicBezTo>
                  <a:cubicBezTo>
                    <a:pt x="2127250" y="2975610"/>
                    <a:pt x="2538730" y="2962910"/>
                    <a:pt x="2950210" y="2961640"/>
                  </a:cubicBezTo>
                  <a:cubicBezTo>
                    <a:pt x="2942590" y="2794000"/>
                    <a:pt x="2933700" y="2626360"/>
                    <a:pt x="2928620" y="2457450"/>
                  </a:cubicBezTo>
                  <a:cubicBezTo>
                    <a:pt x="2915920" y="2034540"/>
                    <a:pt x="2933700" y="1612900"/>
                    <a:pt x="2945130" y="1189990"/>
                  </a:cubicBezTo>
                  <a:cubicBezTo>
                    <a:pt x="2956560" y="800100"/>
                    <a:pt x="2962910" y="407670"/>
                    <a:pt x="2936240" y="16510"/>
                  </a:cubicBezTo>
                  <a:close/>
                </a:path>
              </a:pathLst>
            </a:custGeom>
            <a:blipFill>
              <a:blip r:embed="rId5"/>
              <a:stretch>
                <a:fillRect l="-26045" t="7" r="-26022" b="74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057470" y="3170214"/>
            <a:ext cx="10165" cy="12799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 rot="-5400000">
            <a:off x="10410049" y="3170214"/>
            <a:ext cx="10165" cy="12799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AutoShape 4"/>
          <p:cNvSpPr/>
          <p:nvPr/>
        </p:nvSpPr>
        <p:spPr>
          <a:xfrm rot="-5400000">
            <a:off x="6733759" y="3170214"/>
            <a:ext cx="10165" cy="127998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 rot="-5400000">
            <a:off x="14086339" y="3170214"/>
            <a:ext cx="10165" cy="1279988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6502">
            <a:off x="2352537" y="3636323"/>
            <a:ext cx="1420030" cy="49572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173193" y="3819443"/>
            <a:ext cx="2160168" cy="178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3201">
                <a:solidFill>
                  <a:srgbClr val="FFFFFF"/>
                </a:solidFill>
                <a:latin typeface="Glacial Indifference"/>
              </a:rPr>
              <a:t>Complete pre-service training </a:t>
            </a:r>
          </a:p>
          <a:p>
            <a:pPr algn="ctr">
              <a:lnSpc>
                <a:spcPts val="3521"/>
              </a:lnSpc>
            </a:pPr>
            <a:r>
              <a:rPr lang="en-US" sz="3201">
                <a:solidFill>
                  <a:srgbClr val="FFFFFF"/>
                </a:solidFill>
                <a:latin typeface="Glacial Indifference"/>
              </a:rPr>
              <a:t>(30 hours)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6502">
            <a:off x="6061165" y="3604875"/>
            <a:ext cx="1420030" cy="49572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6502">
            <a:off x="9809896" y="3636323"/>
            <a:ext cx="1420030" cy="4957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76502">
            <a:off x="13486185" y="3604875"/>
            <a:ext cx="1420030" cy="4957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377481">
            <a:off x="12650175" y="5701324"/>
            <a:ext cx="4851617" cy="35284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60263" y="937824"/>
            <a:ext cx="15567475" cy="932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84"/>
              </a:lnSpc>
            </a:pPr>
            <a:r>
              <a:rPr lang="en-US" sz="7200" spc="827">
                <a:solidFill>
                  <a:srgbClr val="FFFFFF"/>
                </a:solidFill>
                <a:latin typeface="Glacial Indifference"/>
              </a:rPr>
              <a:t>CASA VOLUNTEER APPLICATION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28813" y="7541749"/>
            <a:ext cx="9902463" cy="129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FFFFFF"/>
                </a:solidFill>
                <a:latin typeface="Glacial Indifference Bold"/>
              </a:rPr>
              <a:t>CASE ASSIGNED!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96903" y="3779491"/>
            <a:ext cx="2160168" cy="1341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3201">
                <a:solidFill>
                  <a:srgbClr val="FFFFFF"/>
                </a:solidFill>
                <a:latin typeface="Glacial Indifference"/>
              </a:rPr>
              <a:t>Pass background check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5075983" y="2973792"/>
            <a:ext cx="1707166" cy="2146949"/>
            <a:chOff x="0" y="0"/>
            <a:chExt cx="2276222" cy="2862599"/>
          </a:xfrm>
        </p:grpSpPr>
        <p:sp>
          <p:nvSpPr>
            <p:cNvPr id="16" name="TextBox 16"/>
            <p:cNvSpPr txBox="1"/>
            <p:nvPr/>
          </p:nvSpPr>
          <p:spPr>
            <a:xfrm>
              <a:off x="649320" y="38100"/>
              <a:ext cx="977581" cy="801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43"/>
                </a:lnSpc>
              </a:pPr>
              <a:r>
                <a:rPr lang="en-US" sz="4130">
                  <a:solidFill>
                    <a:srgbClr val="FFFFFF"/>
                  </a:solidFill>
                  <a:latin typeface="Glacial Indifference Bold"/>
                </a:rPr>
                <a:t>05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064740"/>
              <a:ext cx="2276222" cy="1797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21"/>
                </a:lnSpc>
              </a:pPr>
              <a:r>
                <a:rPr lang="en-US" sz="3201">
                  <a:solidFill>
                    <a:srgbClr val="FFFFFF"/>
                  </a:solidFill>
                  <a:latin typeface="Glacial Indifference"/>
                </a:rPr>
                <a:t>Sworn in by the court 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4047114" y="3912758"/>
            <a:ext cx="1707166" cy="178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3201">
                <a:solidFill>
                  <a:srgbClr val="FFFFFF"/>
                </a:solidFill>
                <a:latin typeface="Glacial Indifference"/>
              </a:rPr>
              <a:t>Interview with CASA staff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95627" y="3014200"/>
            <a:ext cx="733186" cy="59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130">
                <a:solidFill>
                  <a:srgbClr val="FFFFFF"/>
                </a:solidFill>
                <a:latin typeface="Glacial Indifference Bold"/>
              </a:rPr>
              <a:t>01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08637" y="3779491"/>
            <a:ext cx="1707166" cy="455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1"/>
              </a:lnSpc>
            </a:pPr>
            <a:r>
              <a:rPr lang="en-US" sz="3201">
                <a:solidFill>
                  <a:srgbClr val="FFFFFF"/>
                </a:solidFill>
                <a:latin typeface="Glacial Indifference"/>
              </a:rPr>
              <a:t>Apply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34104" y="3011892"/>
            <a:ext cx="733186" cy="59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130">
                <a:solidFill>
                  <a:srgbClr val="FFFFFF"/>
                </a:solidFill>
                <a:latin typeface="Glacial Indifference Bold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886684" y="3016508"/>
            <a:ext cx="733186" cy="58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130">
                <a:solidFill>
                  <a:srgbClr val="FFFFFF"/>
                </a:solidFill>
                <a:latin typeface="Glacial Indifference Bold"/>
              </a:rPr>
              <a:t>04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210394" y="3016508"/>
            <a:ext cx="733186" cy="586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3"/>
              </a:lnSpc>
            </a:pPr>
            <a:r>
              <a:rPr lang="en-US" sz="4130">
                <a:solidFill>
                  <a:srgbClr val="FFFFFF"/>
                </a:solidFill>
                <a:latin typeface="Glacial Indifference Bold"/>
              </a:rPr>
              <a:t>03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7110" y="7652375"/>
            <a:ext cx="6374227" cy="928640"/>
            <a:chOff x="0" y="0"/>
            <a:chExt cx="8498969" cy="1238187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35239" y="-135239"/>
              <a:ext cx="1238187" cy="1508665"/>
              <a:chOff x="0" y="0"/>
              <a:chExt cx="2354580" cy="2868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467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7125543" y="-135239"/>
              <a:ext cx="1238187" cy="1508665"/>
              <a:chOff x="0" y="0"/>
              <a:chExt cx="2354580" cy="28689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467E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966369" y="0"/>
              <a:ext cx="6778268" cy="1238187"/>
              <a:chOff x="0" y="0"/>
              <a:chExt cx="1133005" cy="20696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33005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133005" h="206966">
                    <a:moveTo>
                      <a:pt x="0" y="0"/>
                    </a:moveTo>
                    <a:lnTo>
                      <a:pt x="1133005" y="0"/>
                    </a:lnTo>
                    <a:lnTo>
                      <a:pt x="1133005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00467E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9259" y="4207538"/>
            <a:ext cx="542317" cy="2798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9259" y="4782621"/>
            <a:ext cx="542317" cy="2798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9259" y="5333612"/>
            <a:ext cx="542317" cy="2798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 t="62" b="62"/>
          <a:stretch>
            <a:fillRect/>
          </a:stretch>
        </p:blipFill>
        <p:spPr>
          <a:xfrm>
            <a:off x="10659985" y="1028700"/>
            <a:ext cx="3977318" cy="26515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 t="27777" b="27777"/>
          <a:stretch>
            <a:fillRect/>
          </a:stretch>
        </p:blipFill>
        <p:spPr>
          <a:xfrm>
            <a:off x="10659985" y="6790923"/>
            <a:ext cx="3977318" cy="265154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 l="738" r="738"/>
          <a:stretch>
            <a:fillRect/>
          </a:stretch>
        </p:blipFill>
        <p:spPr>
          <a:xfrm>
            <a:off x="10659985" y="3881303"/>
            <a:ext cx="3977318" cy="2691318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028700" y="1046541"/>
            <a:ext cx="10024463" cy="1156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467E"/>
                </a:solidFill>
                <a:latin typeface="Glacial Indifference"/>
              </a:rPr>
              <a:t>Child Demographics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20611" y="7907433"/>
            <a:ext cx="6040842" cy="38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12"/>
              </a:lnSpc>
            </a:pPr>
            <a:r>
              <a:rPr lang="en-US" sz="2394" spc="95">
                <a:solidFill>
                  <a:srgbClr val="FFFFFF"/>
                </a:solidFill>
                <a:latin typeface="Open Sauce Light Bold"/>
              </a:rPr>
              <a:t>THERE IS NO "AVERAGE" CHILD!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79030" y="4158125"/>
            <a:ext cx="535230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 identify as male | 55% identify as female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79030" y="4725471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68% of kids are ages 0-13 years old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2521153"/>
            <a:ext cx="12878091" cy="401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3"/>
              </a:lnSpc>
            </a:pPr>
            <a:r>
              <a:rPr lang="en-US" sz="2195">
                <a:solidFill>
                  <a:srgbClr val="000000"/>
                </a:solidFill>
                <a:latin typeface="Glacial Indifference Bold"/>
              </a:rPr>
              <a:t>85% of CASA-appointed kids have been removed from neglectful homes.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69505" y="5276462"/>
            <a:ext cx="5051071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 identify as Caucasian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69505" y="5594398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44% identify as African American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569505" y="5923647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identify as Hispanic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579030" y="6243371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14% identify as Native American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5000"/>
          </a:blip>
          <a:srcRect/>
          <a:stretch>
            <a:fillRect/>
          </a:stretch>
        </p:blipFill>
        <p:spPr>
          <a:xfrm rot="-647328">
            <a:off x="9892431" y="83707"/>
            <a:ext cx="8623082" cy="105159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028700" y="1085850"/>
            <a:ext cx="8624332" cy="2269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467E"/>
                </a:solidFill>
                <a:latin typeface="Glacial Indifference Bold"/>
              </a:rPr>
              <a:t>CASA volunteers have real impact.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337065" y="3622272"/>
            <a:ext cx="9489852" cy="885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44"/>
              </a:lnSpc>
            </a:pPr>
            <a:r>
              <a:rPr lang="en-US" sz="2400" spc="48" dirty="0">
                <a:solidFill>
                  <a:srgbClr val="000000"/>
                </a:solidFill>
                <a:latin typeface="Glacial Indifference Bold"/>
              </a:rPr>
              <a:t>In FY 2019-2020, 520 children were served by 296 CASAs.  81 New CASA Volunteers were sworn in by the court and 82% of CASA’s recommendations were accepted by the court. </a:t>
            </a: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3144"/>
              </a:lnSpc>
            </a:pPr>
            <a:r>
              <a:rPr lang="en-US" sz="2400" spc="48" dirty="0">
                <a:solidFill>
                  <a:srgbClr val="000000"/>
                </a:solidFill>
                <a:latin typeface="Glacial Indifference Bold"/>
              </a:rPr>
              <a:t>Children with CASAs spend less time in foster care.</a:t>
            </a:r>
          </a:p>
          <a:p>
            <a:pPr>
              <a:lnSpc>
                <a:spcPts val="3144"/>
              </a:lnSpc>
            </a:pPr>
            <a:r>
              <a:rPr lang="en-US" sz="2400" spc="48" dirty="0">
                <a:solidFill>
                  <a:srgbClr val="000000"/>
                </a:solidFill>
                <a:latin typeface="Glacial Indifference Bold"/>
              </a:rPr>
              <a:t>They are also more likely to find a safe, permanent home.</a:t>
            </a: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 Bold"/>
            </a:endParaRPr>
          </a:p>
          <a:p>
            <a:pPr>
              <a:lnSpc>
                <a:spcPts val="3144"/>
              </a:lnSpc>
            </a:pPr>
            <a:r>
              <a:rPr lang="en-US" sz="2400" spc="48" dirty="0">
                <a:solidFill>
                  <a:srgbClr val="000000"/>
                </a:solidFill>
                <a:latin typeface="Glacial Indifference"/>
              </a:rPr>
              <a:t>The kids also benefit from: </a:t>
            </a: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 marL="518160" lvl="1" indent="-259080">
              <a:lnSpc>
                <a:spcPts val="3144"/>
              </a:lnSpc>
              <a:buFont typeface="Arial"/>
              <a:buChar char="•"/>
            </a:pPr>
            <a:r>
              <a:rPr lang="en-US" sz="2400" spc="48" dirty="0">
                <a:solidFill>
                  <a:srgbClr val="000000"/>
                </a:solidFill>
                <a:latin typeface="Glacial Indifference"/>
              </a:rPr>
              <a:t>more help, support and guidance while in the care system.</a:t>
            </a: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 marL="518160" lvl="1" indent="-259080">
              <a:lnSpc>
                <a:spcPts val="3144"/>
              </a:lnSpc>
              <a:buFont typeface="Arial"/>
              <a:buChar char="•"/>
            </a:pPr>
            <a:r>
              <a:rPr lang="en-US" sz="2400" spc="48" dirty="0">
                <a:solidFill>
                  <a:srgbClr val="000000"/>
                </a:solidFill>
                <a:latin typeface="Glacial Indifference"/>
              </a:rPr>
              <a:t>a consistent, responsible adult presence. </a:t>
            </a: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 marL="518160" lvl="1" indent="-259080">
              <a:lnSpc>
                <a:spcPts val="3144"/>
              </a:lnSpc>
              <a:buFont typeface="Arial"/>
              <a:buChar char="•"/>
            </a:pPr>
            <a:r>
              <a:rPr lang="en-US" sz="2400" spc="48" dirty="0">
                <a:solidFill>
                  <a:srgbClr val="000000"/>
                </a:solidFill>
                <a:latin typeface="Glacial Indifference"/>
              </a:rPr>
              <a:t>positive behavioral and educational outcomes.</a:t>
            </a: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3144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180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180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180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180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180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180"/>
              </a:lnSpc>
            </a:pPr>
            <a:endParaRPr lang="en-US" sz="2400" spc="48" dirty="0">
              <a:solidFill>
                <a:srgbClr val="000000"/>
              </a:solidFill>
              <a:latin typeface="Glacial Indifference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4899809" y="5209260"/>
            <a:ext cx="4729410" cy="264847"/>
            <a:chOff x="0" y="0"/>
            <a:chExt cx="6350000" cy="355600"/>
          </a:xfrm>
        </p:grpSpPr>
        <p:sp>
          <p:nvSpPr>
            <p:cNvPr id="7" name="Freeform 7"/>
            <p:cNvSpPr/>
            <p:nvPr/>
          </p:nvSpPr>
          <p:spPr>
            <a:xfrm>
              <a:off x="92710" y="21590"/>
              <a:ext cx="6217920" cy="293370"/>
            </a:xfrm>
            <a:custGeom>
              <a:avLst/>
              <a:gdLst/>
              <a:ahLst/>
              <a:cxnLst/>
              <a:rect l="l" t="t" r="r" b="b"/>
              <a:pathLst>
                <a:path w="6217920" h="293370">
                  <a:moveTo>
                    <a:pt x="5815330" y="33020"/>
                  </a:moveTo>
                  <a:cubicBezTo>
                    <a:pt x="5768340" y="36830"/>
                    <a:pt x="5707380" y="45720"/>
                    <a:pt x="5664200" y="36830"/>
                  </a:cubicBezTo>
                  <a:cubicBezTo>
                    <a:pt x="5482590" y="41910"/>
                    <a:pt x="5300980" y="0"/>
                    <a:pt x="5115560" y="17780"/>
                  </a:cubicBezTo>
                  <a:cubicBezTo>
                    <a:pt x="5125720" y="24130"/>
                    <a:pt x="5115560" y="34290"/>
                    <a:pt x="5105400" y="38100"/>
                  </a:cubicBezTo>
                  <a:lnTo>
                    <a:pt x="5102860" y="31750"/>
                  </a:lnTo>
                  <a:lnTo>
                    <a:pt x="5088890" y="44450"/>
                  </a:lnTo>
                  <a:cubicBezTo>
                    <a:pt x="5074920" y="45720"/>
                    <a:pt x="5081270" y="29210"/>
                    <a:pt x="5092700" y="26670"/>
                  </a:cubicBezTo>
                  <a:cubicBezTo>
                    <a:pt x="5019040" y="26670"/>
                    <a:pt x="4953000" y="33020"/>
                    <a:pt x="4880610" y="29210"/>
                  </a:cubicBezTo>
                  <a:cubicBezTo>
                    <a:pt x="4875530" y="49530"/>
                    <a:pt x="4843780" y="30480"/>
                    <a:pt x="4841240" y="50800"/>
                  </a:cubicBezTo>
                  <a:cubicBezTo>
                    <a:pt x="4837430" y="46990"/>
                    <a:pt x="4841240" y="45720"/>
                    <a:pt x="4842510" y="41910"/>
                  </a:cubicBezTo>
                  <a:cubicBezTo>
                    <a:pt x="4828540" y="44450"/>
                    <a:pt x="4818380" y="46990"/>
                    <a:pt x="4809490" y="48260"/>
                  </a:cubicBezTo>
                  <a:cubicBezTo>
                    <a:pt x="4787900" y="50800"/>
                    <a:pt x="4776470" y="45720"/>
                    <a:pt x="4743450" y="27940"/>
                  </a:cubicBezTo>
                  <a:cubicBezTo>
                    <a:pt x="4549140" y="11430"/>
                    <a:pt x="4362450" y="25400"/>
                    <a:pt x="4171950" y="19050"/>
                  </a:cubicBezTo>
                  <a:cubicBezTo>
                    <a:pt x="3978910" y="22860"/>
                    <a:pt x="3788410" y="40640"/>
                    <a:pt x="3590290" y="45720"/>
                  </a:cubicBezTo>
                  <a:cubicBezTo>
                    <a:pt x="3559810" y="77470"/>
                    <a:pt x="3517900" y="62230"/>
                    <a:pt x="3482340" y="90170"/>
                  </a:cubicBezTo>
                  <a:lnTo>
                    <a:pt x="3484880" y="80010"/>
                  </a:lnTo>
                  <a:cubicBezTo>
                    <a:pt x="3454400" y="93980"/>
                    <a:pt x="3446780" y="77470"/>
                    <a:pt x="3407410" y="66040"/>
                  </a:cubicBezTo>
                  <a:cubicBezTo>
                    <a:pt x="3407410" y="77470"/>
                    <a:pt x="3392170" y="68580"/>
                    <a:pt x="3398520" y="87630"/>
                  </a:cubicBezTo>
                  <a:cubicBezTo>
                    <a:pt x="3384550" y="102870"/>
                    <a:pt x="3374390" y="60960"/>
                    <a:pt x="3355340" y="69850"/>
                  </a:cubicBezTo>
                  <a:cubicBezTo>
                    <a:pt x="3354070" y="63500"/>
                    <a:pt x="3355340" y="81280"/>
                    <a:pt x="3351530" y="74930"/>
                  </a:cubicBezTo>
                  <a:cubicBezTo>
                    <a:pt x="3302000" y="97790"/>
                    <a:pt x="3361690" y="64770"/>
                    <a:pt x="3296920" y="46990"/>
                  </a:cubicBezTo>
                  <a:cubicBezTo>
                    <a:pt x="3208020" y="53340"/>
                    <a:pt x="3117850" y="72390"/>
                    <a:pt x="3032760" y="60960"/>
                  </a:cubicBezTo>
                  <a:cubicBezTo>
                    <a:pt x="3037840" y="59690"/>
                    <a:pt x="3040380" y="74930"/>
                    <a:pt x="3031490" y="74930"/>
                  </a:cubicBezTo>
                  <a:cubicBezTo>
                    <a:pt x="3022600" y="44450"/>
                    <a:pt x="3002280" y="82550"/>
                    <a:pt x="2987040" y="71120"/>
                  </a:cubicBezTo>
                  <a:cubicBezTo>
                    <a:pt x="2988310" y="64770"/>
                    <a:pt x="2995930" y="63500"/>
                    <a:pt x="2999740" y="59690"/>
                  </a:cubicBezTo>
                  <a:cubicBezTo>
                    <a:pt x="2961640" y="46990"/>
                    <a:pt x="2928620" y="66040"/>
                    <a:pt x="2893060" y="53340"/>
                  </a:cubicBezTo>
                  <a:cubicBezTo>
                    <a:pt x="2858770" y="66040"/>
                    <a:pt x="2816860" y="39370"/>
                    <a:pt x="2794000" y="54610"/>
                  </a:cubicBezTo>
                  <a:cubicBezTo>
                    <a:pt x="2799080" y="43180"/>
                    <a:pt x="2778760" y="45720"/>
                    <a:pt x="2771140" y="39370"/>
                  </a:cubicBezTo>
                  <a:cubicBezTo>
                    <a:pt x="2745740" y="74930"/>
                    <a:pt x="2702560" y="26670"/>
                    <a:pt x="2672080" y="50800"/>
                  </a:cubicBezTo>
                  <a:lnTo>
                    <a:pt x="2673350" y="44450"/>
                  </a:lnTo>
                  <a:cubicBezTo>
                    <a:pt x="2578100" y="46990"/>
                    <a:pt x="2475230" y="39370"/>
                    <a:pt x="2377440" y="55880"/>
                  </a:cubicBezTo>
                  <a:cubicBezTo>
                    <a:pt x="2321560" y="59690"/>
                    <a:pt x="2259330" y="27940"/>
                    <a:pt x="2198370" y="43180"/>
                  </a:cubicBezTo>
                  <a:cubicBezTo>
                    <a:pt x="2186940" y="48260"/>
                    <a:pt x="2195830" y="55880"/>
                    <a:pt x="2186940" y="58420"/>
                  </a:cubicBezTo>
                  <a:cubicBezTo>
                    <a:pt x="2171700" y="57150"/>
                    <a:pt x="2186940" y="46990"/>
                    <a:pt x="2180590" y="43180"/>
                  </a:cubicBezTo>
                  <a:cubicBezTo>
                    <a:pt x="2150110" y="57150"/>
                    <a:pt x="2110740" y="40640"/>
                    <a:pt x="2072640" y="40640"/>
                  </a:cubicBezTo>
                  <a:cubicBezTo>
                    <a:pt x="2067560" y="45720"/>
                    <a:pt x="2057400" y="48260"/>
                    <a:pt x="2061210" y="55880"/>
                  </a:cubicBezTo>
                  <a:cubicBezTo>
                    <a:pt x="2019300" y="31750"/>
                    <a:pt x="1962150" y="64770"/>
                    <a:pt x="1918970" y="45720"/>
                  </a:cubicBezTo>
                  <a:cubicBezTo>
                    <a:pt x="1934210" y="76200"/>
                    <a:pt x="1893570" y="62230"/>
                    <a:pt x="1878330" y="69850"/>
                  </a:cubicBezTo>
                  <a:cubicBezTo>
                    <a:pt x="1869440" y="68580"/>
                    <a:pt x="1869440" y="60960"/>
                    <a:pt x="1871980" y="54610"/>
                  </a:cubicBezTo>
                  <a:cubicBezTo>
                    <a:pt x="1840230" y="58420"/>
                    <a:pt x="1823720" y="59690"/>
                    <a:pt x="1784350" y="50800"/>
                  </a:cubicBezTo>
                  <a:cubicBezTo>
                    <a:pt x="1766570" y="54610"/>
                    <a:pt x="1761490" y="71120"/>
                    <a:pt x="1739900" y="66040"/>
                  </a:cubicBezTo>
                  <a:cubicBezTo>
                    <a:pt x="1727200" y="44450"/>
                    <a:pt x="1695450" y="64770"/>
                    <a:pt x="1675130" y="57150"/>
                  </a:cubicBezTo>
                  <a:cubicBezTo>
                    <a:pt x="1680210" y="74930"/>
                    <a:pt x="1653540" y="90170"/>
                    <a:pt x="1633220" y="82550"/>
                  </a:cubicBezTo>
                  <a:lnTo>
                    <a:pt x="1639570" y="57150"/>
                  </a:lnTo>
                  <a:cubicBezTo>
                    <a:pt x="1631950" y="58420"/>
                    <a:pt x="1624330" y="59690"/>
                    <a:pt x="1615440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19250" y="237490"/>
                    <a:pt x="1638300" y="238760"/>
                    <a:pt x="1667510" y="250190"/>
                  </a:cubicBezTo>
                  <a:cubicBezTo>
                    <a:pt x="1654810" y="245110"/>
                    <a:pt x="1667510" y="233680"/>
                    <a:pt x="1673860" y="232410"/>
                  </a:cubicBezTo>
                  <a:lnTo>
                    <a:pt x="1687830" y="250190"/>
                  </a:lnTo>
                  <a:cubicBezTo>
                    <a:pt x="1704340" y="260350"/>
                    <a:pt x="1727200" y="243840"/>
                    <a:pt x="1742440" y="233680"/>
                  </a:cubicBezTo>
                  <a:cubicBezTo>
                    <a:pt x="1744980" y="237490"/>
                    <a:pt x="1746250" y="242570"/>
                    <a:pt x="1746250" y="246380"/>
                  </a:cubicBezTo>
                  <a:cubicBezTo>
                    <a:pt x="1761490" y="257810"/>
                    <a:pt x="1761490" y="236220"/>
                    <a:pt x="1767840" y="232410"/>
                  </a:cubicBezTo>
                  <a:lnTo>
                    <a:pt x="1778000" y="245110"/>
                  </a:lnTo>
                  <a:lnTo>
                    <a:pt x="1780540" y="232410"/>
                  </a:lnTo>
                  <a:cubicBezTo>
                    <a:pt x="1795780" y="224790"/>
                    <a:pt x="1816100" y="228600"/>
                    <a:pt x="1813560" y="248920"/>
                  </a:cubicBezTo>
                  <a:cubicBezTo>
                    <a:pt x="1819910" y="245110"/>
                    <a:pt x="1824990" y="241300"/>
                    <a:pt x="1817370" y="234950"/>
                  </a:cubicBezTo>
                  <a:cubicBezTo>
                    <a:pt x="1832610" y="246380"/>
                    <a:pt x="1873250" y="246380"/>
                    <a:pt x="1899920" y="240030"/>
                  </a:cubicBezTo>
                  <a:cubicBezTo>
                    <a:pt x="1887220" y="234950"/>
                    <a:pt x="1888490" y="228600"/>
                    <a:pt x="1887220" y="215900"/>
                  </a:cubicBezTo>
                  <a:cubicBezTo>
                    <a:pt x="1901190" y="194310"/>
                    <a:pt x="1902460" y="219710"/>
                    <a:pt x="1913890" y="207010"/>
                  </a:cubicBezTo>
                  <a:cubicBezTo>
                    <a:pt x="1913890" y="214630"/>
                    <a:pt x="1926590" y="223520"/>
                    <a:pt x="1913890" y="228600"/>
                  </a:cubicBezTo>
                  <a:cubicBezTo>
                    <a:pt x="1949450" y="256540"/>
                    <a:pt x="2000250" y="233680"/>
                    <a:pt x="2045970" y="240030"/>
                  </a:cubicBezTo>
                  <a:cubicBezTo>
                    <a:pt x="2054860" y="236220"/>
                    <a:pt x="2052320" y="233680"/>
                    <a:pt x="2056130" y="227330"/>
                  </a:cubicBezTo>
                  <a:cubicBezTo>
                    <a:pt x="2085340" y="248920"/>
                    <a:pt x="2119630" y="226060"/>
                    <a:pt x="2150110" y="236220"/>
                  </a:cubicBezTo>
                  <a:cubicBezTo>
                    <a:pt x="2143760" y="227330"/>
                    <a:pt x="2152650" y="201930"/>
                    <a:pt x="2170430" y="200660"/>
                  </a:cubicBezTo>
                  <a:cubicBezTo>
                    <a:pt x="2189480" y="182880"/>
                    <a:pt x="2178050" y="226060"/>
                    <a:pt x="2194560" y="236220"/>
                  </a:cubicBezTo>
                  <a:cubicBezTo>
                    <a:pt x="2203450" y="227330"/>
                    <a:pt x="2218690" y="226060"/>
                    <a:pt x="2225040" y="227330"/>
                  </a:cubicBezTo>
                  <a:lnTo>
                    <a:pt x="2225040" y="229870"/>
                  </a:lnTo>
                  <a:cubicBezTo>
                    <a:pt x="2235200" y="219710"/>
                    <a:pt x="2251710" y="214630"/>
                    <a:pt x="2264410" y="223520"/>
                  </a:cubicBezTo>
                  <a:lnTo>
                    <a:pt x="2261870" y="224790"/>
                  </a:lnTo>
                  <a:cubicBezTo>
                    <a:pt x="2272030" y="226060"/>
                    <a:pt x="2283460" y="237490"/>
                    <a:pt x="2293620" y="236220"/>
                  </a:cubicBezTo>
                  <a:cubicBezTo>
                    <a:pt x="2298700" y="219710"/>
                    <a:pt x="2324100" y="229870"/>
                    <a:pt x="2330450" y="214630"/>
                  </a:cubicBezTo>
                  <a:cubicBezTo>
                    <a:pt x="2331720" y="215900"/>
                    <a:pt x="2330450" y="217170"/>
                    <a:pt x="2332990" y="220980"/>
                  </a:cubicBezTo>
                  <a:lnTo>
                    <a:pt x="2334260" y="207010"/>
                  </a:lnTo>
                  <a:lnTo>
                    <a:pt x="2354580" y="214630"/>
                  </a:lnTo>
                  <a:cubicBezTo>
                    <a:pt x="2349500" y="219710"/>
                    <a:pt x="2349500" y="226060"/>
                    <a:pt x="2343150" y="229870"/>
                  </a:cubicBezTo>
                  <a:cubicBezTo>
                    <a:pt x="2366010" y="240030"/>
                    <a:pt x="2350770" y="217170"/>
                    <a:pt x="2362200" y="209550"/>
                  </a:cubicBezTo>
                  <a:cubicBezTo>
                    <a:pt x="2377440" y="199390"/>
                    <a:pt x="2377440" y="213360"/>
                    <a:pt x="2383790" y="219710"/>
                  </a:cubicBezTo>
                  <a:cubicBezTo>
                    <a:pt x="2377440" y="227330"/>
                    <a:pt x="2372360" y="215900"/>
                    <a:pt x="2368550" y="218440"/>
                  </a:cubicBezTo>
                  <a:cubicBezTo>
                    <a:pt x="2359660" y="229870"/>
                    <a:pt x="2377440" y="223520"/>
                    <a:pt x="2378710" y="231140"/>
                  </a:cubicBezTo>
                  <a:cubicBezTo>
                    <a:pt x="2382520" y="231140"/>
                    <a:pt x="2383790" y="214630"/>
                    <a:pt x="2395220" y="217170"/>
                  </a:cubicBezTo>
                  <a:cubicBezTo>
                    <a:pt x="2405380" y="218440"/>
                    <a:pt x="2428240" y="214630"/>
                    <a:pt x="2425700" y="229870"/>
                  </a:cubicBezTo>
                  <a:cubicBezTo>
                    <a:pt x="2434590" y="222250"/>
                    <a:pt x="2443480" y="223520"/>
                    <a:pt x="2449830" y="215900"/>
                  </a:cubicBezTo>
                  <a:cubicBezTo>
                    <a:pt x="2442210" y="213360"/>
                    <a:pt x="2426970" y="209550"/>
                    <a:pt x="2425700" y="199390"/>
                  </a:cubicBezTo>
                  <a:cubicBezTo>
                    <a:pt x="2433320" y="196850"/>
                    <a:pt x="2447290" y="193040"/>
                    <a:pt x="2449830" y="199390"/>
                  </a:cubicBezTo>
                  <a:lnTo>
                    <a:pt x="2443480" y="203200"/>
                  </a:lnTo>
                  <a:cubicBezTo>
                    <a:pt x="2449830" y="199390"/>
                    <a:pt x="2470150" y="204470"/>
                    <a:pt x="2459990" y="189230"/>
                  </a:cubicBezTo>
                  <a:lnTo>
                    <a:pt x="2475230" y="209550"/>
                  </a:lnTo>
                  <a:cubicBezTo>
                    <a:pt x="2480310" y="198120"/>
                    <a:pt x="2495550" y="198120"/>
                    <a:pt x="2508250" y="195580"/>
                  </a:cubicBezTo>
                  <a:cubicBezTo>
                    <a:pt x="2508250" y="210820"/>
                    <a:pt x="2499360" y="228600"/>
                    <a:pt x="2522220" y="232410"/>
                  </a:cubicBezTo>
                  <a:lnTo>
                    <a:pt x="2542540" y="215900"/>
                  </a:lnTo>
                  <a:cubicBezTo>
                    <a:pt x="2552700" y="214630"/>
                    <a:pt x="2555240" y="218440"/>
                    <a:pt x="2553970" y="227330"/>
                  </a:cubicBezTo>
                  <a:cubicBezTo>
                    <a:pt x="2589530" y="236220"/>
                    <a:pt x="2590800" y="184150"/>
                    <a:pt x="2618740" y="198120"/>
                  </a:cubicBezTo>
                  <a:cubicBezTo>
                    <a:pt x="2607310" y="217170"/>
                    <a:pt x="2616200" y="218440"/>
                    <a:pt x="2628900" y="223520"/>
                  </a:cubicBezTo>
                  <a:cubicBezTo>
                    <a:pt x="2628900" y="220980"/>
                    <a:pt x="2630170" y="214630"/>
                    <a:pt x="2635250" y="213360"/>
                  </a:cubicBezTo>
                  <a:cubicBezTo>
                    <a:pt x="2631440" y="204470"/>
                    <a:pt x="2627630" y="226060"/>
                    <a:pt x="2617470" y="213360"/>
                  </a:cubicBezTo>
                  <a:cubicBezTo>
                    <a:pt x="2614930" y="201930"/>
                    <a:pt x="2628900" y="205740"/>
                    <a:pt x="2635250" y="201930"/>
                  </a:cubicBezTo>
                  <a:cubicBezTo>
                    <a:pt x="2660650" y="242570"/>
                    <a:pt x="2719070" y="212090"/>
                    <a:pt x="2759710" y="231140"/>
                  </a:cubicBezTo>
                  <a:cubicBezTo>
                    <a:pt x="2757170" y="208280"/>
                    <a:pt x="2777490" y="224790"/>
                    <a:pt x="2786380" y="215900"/>
                  </a:cubicBezTo>
                  <a:cubicBezTo>
                    <a:pt x="2783840" y="240030"/>
                    <a:pt x="2809240" y="212090"/>
                    <a:pt x="2820670" y="226060"/>
                  </a:cubicBezTo>
                  <a:lnTo>
                    <a:pt x="2815590" y="207010"/>
                  </a:lnTo>
                  <a:cubicBezTo>
                    <a:pt x="2840990" y="220980"/>
                    <a:pt x="2856230" y="171450"/>
                    <a:pt x="2871470" y="199390"/>
                  </a:cubicBezTo>
                  <a:cubicBezTo>
                    <a:pt x="2885440" y="207010"/>
                    <a:pt x="2866390" y="215900"/>
                    <a:pt x="2861310" y="219710"/>
                  </a:cubicBezTo>
                  <a:cubicBezTo>
                    <a:pt x="2880360" y="245110"/>
                    <a:pt x="2913380" y="199390"/>
                    <a:pt x="2928620" y="227330"/>
                  </a:cubicBezTo>
                  <a:cubicBezTo>
                    <a:pt x="2929890" y="218440"/>
                    <a:pt x="2924810" y="203200"/>
                    <a:pt x="2941320" y="194310"/>
                  </a:cubicBezTo>
                  <a:cubicBezTo>
                    <a:pt x="2955290" y="204470"/>
                    <a:pt x="2981960" y="217170"/>
                    <a:pt x="2979420" y="220980"/>
                  </a:cubicBezTo>
                  <a:cubicBezTo>
                    <a:pt x="2990850" y="215900"/>
                    <a:pt x="2993390" y="209550"/>
                    <a:pt x="3006090" y="217170"/>
                  </a:cubicBezTo>
                  <a:cubicBezTo>
                    <a:pt x="3004820" y="223520"/>
                    <a:pt x="2999740" y="223520"/>
                    <a:pt x="2995930" y="227330"/>
                  </a:cubicBezTo>
                  <a:cubicBezTo>
                    <a:pt x="3014980" y="233680"/>
                    <a:pt x="3031490" y="223520"/>
                    <a:pt x="3048000" y="214630"/>
                  </a:cubicBezTo>
                  <a:cubicBezTo>
                    <a:pt x="3058160" y="232410"/>
                    <a:pt x="3092450" y="223520"/>
                    <a:pt x="3115310" y="233680"/>
                  </a:cubicBezTo>
                  <a:cubicBezTo>
                    <a:pt x="3128010" y="212090"/>
                    <a:pt x="3150870" y="242570"/>
                    <a:pt x="3153410" y="214630"/>
                  </a:cubicBezTo>
                  <a:cubicBezTo>
                    <a:pt x="3153410" y="217170"/>
                    <a:pt x="3155950" y="220980"/>
                    <a:pt x="3157220" y="223520"/>
                  </a:cubicBezTo>
                  <a:cubicBezTo>
                    <a:pt x="3166110" y="215900"/>
                    <a:pt x="3172460" y="196850"/>
                    <a:pt x="3182620" y="195580"/>
                  </a:cubicBezTo>
                  <a:lnTo>
                    <a:pt x="3178810" y="214630"/>
                  </a:lnTo>
                  <a:cubicBezTo>
                    <a:pt x="3176270" y="236220"/>
                    <a:pt x="3204210" y="222250"/>
                    <a:pt x="3210560" y="228600"/>
                  </a:cubicBezTo>
                  <a:cubicBezTo>
                    <a:pt x="3204210" y="215900"/>
                    <a:pt x="3223260" y="229870"/>
                    <a:pt x="3224530" y="217170"/>
                  </a:cubicBezTo>
                  <a:lnTo>
                    <a:pt x="3237230" y="210820"/>
                  </a:lnTo>
                  <a:cubicBezTo>
                    <a:pt x="3257550" y="205740"/>
                    <a:pt x="3239770" y="201930"/>
                    <a:pt x="3263900" y="199390"/>
                  </a:cubicBezTo>
                  <a:cubicBezTo>
                    <a:pt x="3277870" y="198120"/>
                    <a:pt x="3268980" y="220980"/>
                    <a:pt x="3263900" y="218440"/>
                  </a:cubicBezTo>
                  <a:cubicBezTo>
                    <a:pt x="3275330" y="228600"/>
                    <a:pt x="3288030" y="222250"/>
                    <a:pt x="3299460" y="218440"/>
                  </a:cubicBezTo>
                  <a:cubicBezTo>
                    <a:pt x="3294380" y="218440"/>
                    <a:pt x="3293110" y="217170"/>
                    <a:pt x="3298190" y="213360"/>
                  </a:cubicBezTo>
                  <a:cubicBezTo>
                    <a:pt x="3298190" y="215900"/>
                    <a:pt x="3299460" y="217170"/>
                    <a:pt x="3300730" y="218440"/>
                  </a:cubicBezTo>
                  <a:cubicBezTo>
                    <a:pt x="3305810" y="217170"/>
                    <a:pt x="3309620" y="215900"/>
                    <a:pt x="3314700" y="215900"/>
                  </a:cubicBezTo>
                  <a:lnTo>
                    <a:pt x="3314700" y="217170"/>
                  </a:lnTo>
                  <a:cubicBezTo>
                    <a:pt x="3321050" y="215900"/>
                    <a:pt x="3327400" y="214630"/>
                    <a:pt x="3332480" y="213360"/>
                  </a:cubicBezTo>
                  <a:cubicBezTo>
                    <a:pt x="3336290" y="212090"/>
                    <a:pt x="3338830" y="210820"/>
                    <a:pt x="3341370" y="210820"/>
                  </a:cubicBezTo>
                  <a:cubicBezTo>
                    <a:pt x="3348990" y="209550"/>
                    <a:pt x="3351530" y="209550"/>
                    <a:pt x="3343910" y="213360"/>
                  </a:cubicBezTo>
                  <a:cubicBezTo>
                    <a:pt x="3342640" y="212090"/>
                    <a:pt x="3342640" y="210820"/>
                    <a:pt x="3341370" y="210820"/>
                  </a:cubicBezTo>
                  <a:cubicBezTo>
                    <a:pt x="3338830" y="210820"/>
                    <a:pt x="3336290" y="212090"/>
                    <a:pt x="3332480" y="213360"/>
                  </a:cubicBezTo>
                  <a:cubicBezTo>
                    <a:pt x="3327400" y="215900"/>
                    <a:pt x="3322320" y="220980"/>
                    <a:pt x="3318510" y="222250"/>
                  </a:cubicBezTo>
                  <a:cubicBezTo>
                    <a:pt x="3322320" y="222250"/>
                    <a:pt x="3326130" y="223520"/>
                    <a:pt x="3328670" y="226060"/>
                  </a:cubicBezTo>
                  <a:lnTo>
                    <a:pt x="3324860" y="240030"/>
                  </a:lnTo>
                  <a:cubicBezTo>
                    <a:pt x="3333750" y="241300"/>
                    <a:pt x="3356610" y="224790"/>
                    <a:pt x="3356610" y="218440"/>
                  </a:cubicBezTo>
                  <a:cubicBezTo>
                    <a:pt x="3389630" y="231140"/>
                    <a:pt x="3445510" y="220980"/>
                    <a:pt x="3468370" y="212090"/>
                  </a:cubicBezTo>
                  <a:cubicBezTo>
                    <a:pt x="3469640" y="210820"/>
                    <a:pt x="3472180" y="209550"/>
                    <a:pt x="3474720" y="209550"/>
                  </a:cubicBezTo>
                  <a:cubicBezTo>
                    <a:pt x="3473450" y="210820"/>
                    <a:pt x="3470910" y="210820"/>
                    <a:pt x="3468370" y="212090"/>
                  </a:cubicBezTo>
                  <a:cubicBezTo>
                    <a:pt x="3464560" y="215900"/>
                    <a:pt x="3463290" y="219710"/>
                    <a:pt x="3468370" y="214630"/>
                  </a:cubicBezTo>
                  <a:cubicBezTo>
                    <a:pt x="3479800" y="212090"/>
                    <a:pt x="3492500" y="199390"/>
                    <a:pt x="3493770" y="208280"/>
                  </a:cubicBezTo>
                  <a:cubicBezTo>
                    <a:pt x="3505200" y="201930"/>
                    <a:pt x="3503930" y="218440"/>
                    <a:pt x="3521710" y="219710"/>
                  </a:cubicBezTo>
                  <a:cubicBezTo>
                    <a:pt x="3521710" y="222250"/>
                    <a:pt x="3522980" y="212090"/>
                    <a:pt x="3521710" y="208280"/>
                  </a:cubicBezTo>
                  <a:cubicBezTo>
                    <a:pt x="3520440" y="208280"/>
                    <a:pt x="3520440" y="207010"/>
                    <a:pt x="3519170" y="207010"/>
                  </a:cubicBezTo>
                  <a:cubicBezTo>
                    <a:pt x="3520440" y="207010"/>
                    <a:pt x="3521710" y="207010"/>
                    <a:pt x="3521710" y="208280"/>
                  </a:cubicBezTo>
                  <a:cubicBezTo>
                    <a:pt x="3550920" y="227330"/>
                    <a:pt x="3586480" y="194310"/>
                    <a:pt x="3620770" y="207010"/>
                  </a:cubicBezTo>
                  <a:lnTo>
                    <a:pt x="3622040" y="207010"/>
                  </a:lnTo>
                  <a:lnTo>
                    <a:pt x="3620770" y="207010"/>
                  </a:lnTo>
                  <a:cubicBezTo>
                    <a:pt x="3618230" y="208280"/>
                    <a:pt x="3614420" y="215900"/>
                    <a:pt x="3610610" y="220980"/>
                  </a:cubicBezTo>
                  <a:cubicBezTo>
                    <a:pt x="3637280" y="213360"/>
                    <a:pt x="3662680" y="208280"/>
                    <a:pt x="3686810" y="190500"/>
                  </a:cubicBezTo>
                  <a:cubicBezTo>
                    <a:pt x="3684270" y="196850"/>
                    <a:pt x="3685540" y="203200"/>
                    <a:pt x="3679190" y="207010"/>
                  </a:cubicBezTo>
                  <a:cubicBezTo>
                    <a:pt x="3698240" y="207010"/>
                    <a:pt x="3719830" y="203200"/>
                    <a:pt x="3728720" y="189230"/>
                  </a:cubicBezTo>
                  <a:cubicBezTo>
                    <a:pt x="3716020" y="182880"/>
                    <a:pt x="3727450" y="196850"/>
                    <a:pt x="3719830" y="196850"/>
                  </a:cubicBezTo>
                  <a:cubicBezTo>
                    <a:pt x="3705860" y="184150"/>
                    <a:pt x="3729990" y="170180"/>
                    <a:pt x="3742690" y="173990"/>
                  </a:cubicBezTo>
                  <a:lnTo>
                    <a:pt x="3742690" y="176530"/>
                  </a:lnTo>
                  <a:cubicBezTo>
                    <a:pt x="3761740" y="176530"/>
                    <a:pt x="3761740" y="167640"/>
                    <a:pt x="3780790" y="167640"/>
                  </a:cubicBezTo>
                  <a:cubicBezTo>
                    <a:pt x="3792220" y="175260"/>
                    <a:pt x="3770630" y="171450"/>
                    <a:pt x="3775710" y="180340"/>
                  </a:cubicBezTo>
                  <a:cubicBezTo>
                    <a:pt x="3779520" y="203200"/>
                    <a:pt x="3817620" y="195580"/>
                    <a:pt x="3821430" y="198120"/>
                  </a:cubicBezTo>
                  <a:cubicBezTo>
                    <a:pt x="3826510" y="193040"/>
                    <a:pt x="3832860" y="189230"/>
                    <a:pt x="3831590" y="182880"/>
                  </a:cubicBezTo>
                  <a:cubicBezTo>
                    <a:pt x="3845560" y="176530"/>
                    <a:pt x="3837940" y="196850"/>
                    <a:pt x="3848100" y="195580"/>
                  </a:cubicBezTo>
                  <a:lnTo>
                    <a:pt x="3887470" y="152400"/>
                  </a:lnTo>
                  <a:cubicBezTo>
                    <a:pt x="3887470" y="151130"/>
                    <a:pt x="3888740" y="149860"/>
                    <a:pt x="3890010" y="149860"/>
                  </a:cubicBezTo>
                  <a:lnTo>
                    <a:pt x="3887470" y="152400"/>
                  </a:lnTo>
                  <a:cubicBezTo>
                    <a:pt x="3886200" y="158750"/>
                    <a:pt x="3900170" y="171450"/>
                    <a:pt x="3888740" y="180340"/>
                  </a:cubicBezTo>
                  <a:cubicBezTo>
                    <a:pt x="3919220" y="177800"/>
                    <a:pt x="3935730" y="149860"/>
                    <a:pt x="3954780" y="135890"/>
                  </a:cubicBezTo>
                  <a:cubicBezTo>
                    <a:pt x="3963670" y="139700"/>
                    <a:pt x="3992880" y="130810"/>
                    <a:pt x="4003040" y="129540"/>
                  </a:cubicBezTo>
                  <a:cubicBezTo>
                    <a:pt x="4008120" y="142240"/>
                    <a:pt x="3994150" y="128270"/>
                    <a:pt x="3991610" y="138430"/>
                  </a:cubicBezTo>
                  <a:lnTo>
                    <a:pt x="4006850" y="152400"/>
                  </a:lnTo>
                  <a:cubicBezTo>
                    <a:pt x="3986530" y="154940"/>
                    <a:pt x="4009390" y="173990"/>
                    <a:pt x="3997960" y="182880"/>
                  </a:cubicBezTo>
                  <a:cubicBezTo>
                    <a:pt x="4014470" y="175260"/>
                    <a:pt x="4052570" y="184150"/>
                    <a:pt x="4076700" y="187960"/>
                  </a:cubicBezTo>
                  <a:cubicBezTo>
                    <a:pt x="4060190" y="161290"/>
                    <a:pt x="4109720" y="175260"/>
                    <a:pt x="4108450" y="151130"/>
                  </a:cubicBezTo>
                  <a:cubicBezTo>
                    <a:pt x="4136390" y="147320"/>
                    <a:pt x="4122420" y="170180"/>
                    <a:pt x="4133850" y="175260"/>
                  </a:cubicBezTo>
                  <a:cubicBezTo>
                    <a:pt x="4163060" y="166370"/>
                    <a:pt x="4191000" y="172720"/>
                    <a:pt x="4217670" y="170180"/>
                  </a:cubicBezTo>
                  <a:cubicBezTo>
                    <a:pt x="4217670" y="170180"/>
                    <a:pt x="4217670" y="172720"/>
                    <a:pt x="4216400" y="175260"/>
                  </a:cubicBezTo>
                  <a:cubicBezTo>
                    <a:pt x="4240530" y="167640"/>
                    <a:pt x="4281170" y="175260"/>
                    <a:pt x="4305300" y="153670"/>
                  </a:cubicBezTo>
                  <a:cubicBezTo>
                    <a:pt x="4304030" y="158750"/>
                    <a:pt x="4306570" y="162560"/>
                    <a:pt x="4300220" y="166370"/>
                  </a:cubicBezTo>
                  <a:cubicBezTo>
                    <a:pt x="4326890" y="175260"/>
                    <a:pt x="4305300" y="135890"/>
                    <a:pt x="4335780" y="149860"/>
                  </a:cubicBezTo>
                  <a:lnTo>
                    <a:pt x="4328160" y="161290"/>
                  </a:lnTo>
                  <a:cubicBezTo>
                    <a:pt x="4347210" y="149860"/>
                    <a:pt x="4364990" y="171450"/>
                    <a:pt x="4386580" y="153670"/>
                  </a:cubicBezTo>
                  <a:cubicBezTo>
                    <a:pt x="4387850" y="160020"/>
                    <a:pt x="4382770" y="162560"/>
                    <a:pt x="4378960" y="165100"/>
                  </a:cubicBezTo>
                  <a:cubicBezTo>
                    <a:pt x="4399280" y="160020"/>
                    <a:pt x="4420870" y="162560"/>
                    <a:pt x="4437380" y="146050"/>
                  </a:cubicBezTo>
                  <a:cubicBezTo>
                    <a:pt x="4439920" y="153670"/>
                    <a:pt x="4437380" y="160020"/>
                    <a:pt x="4429760" y="165100"/>
                  </a:cubicBezTo>
                  <a:cubicBezTo>
                    <a:pt x="4448810" y="173990"/>
                    <a:pt x="4451350" y="143510"/>
                    <a:pt x="4469130" y="152400"/>
                  </a:cubicBezTo>
                  <a:cubicBezTo>
                    <a:pt x="4474210" y="153670"/>
                    <a:pt x="4484370" y="163830"/>
                    <a:pt x="4480560" y="163830"/>
                  </a:cubicBezTo>
                  <a:cubicBezTo>
                    <a:pt x="4489450" y="153670"/>
                    <a:pt x="4516120" y="153670"/>
                    <a:pt x="4526280" y="149860"/>
                  </a:cubicBezTo>
                  <a:cubicBezTo>
                    <a:pt x="4528820" y="157480"/>
                    <a:pt x="4536440" y="160020"/>
                    <a:pt x="4546600" y="167640"/>
                  </a:cubicBezTo>
                  <a:cubicBezTo>
                    <a:pt x="4632960" y="167640"/>
                    <a:pt x="4721860" y="170180"/>
                    <a:pt x="4808220" y="157480"/>
                  </a:cubicBezTo>
                  <a:cubicBezTo>
                    <a:pt x="4819650" y="156210"/>
                    <a:pt x="4832350" y="153670"/>
                    <a:pt x="4843780" y="151130"/>
                  </a:cubicBezTo>
                  <a:cubicBezTo>
                    <a:pt x="4860290" y="175260"/>
                    <a:pt x="4820920" y="166370"/>
                    <a:pt x="4831080" y="181610"/>
                  </a:cubicBezTo>
                  <a:cubicBezTo>
                    <a:pt x="4829810" y="161290"/>
                    <a:pt x="4847590" y="175260"/>
                    <a:pt x="4876800" y="168910"/>
                  </a:cubicBezTo>
                  <a:lnTo>
                    <a:pt x="4878070" y="171450"/>
                  </a:lnTo>
                  <a:cubicBezTo>
                    <a:pt x="4890770" y="167640"/>
                    <a:pt x="4898390" y="180340"/>
                    <a:pt x="4911090" y="173990"/>
                  </a:cubicBezTo>
                  <a:lnTo>
                    <a:pt x="4911090" y="168910"/>
                  </a:lnTo>
                  <a:cubicBezTo>
                    <a:pt x="4925060" y="156210"/>
                    <a:pt x="4942840" y="195580"/>
                    <a:pt x="4950460" y="168910"/>
                  </a:cubicBezTo>
                  <a:lnTo>
                    <a:pt x="4961890" y="182880"/>
                  </a:lnTo>
                  <a:cubicBezTo>
                    <a:pt x="4975860" y="160020"/>
                    <a:pt x="4984750" y="190500"/>
                    <a:pt x="5002530" y="170180"/>
                  </a:cubicBezTo>
                  <a:lnTo>
                    <a:pt x="4999990" y="173990"/>
                  </a:lnTo>
                  <a:cubicBezTo>
                    <a:pt x="5024120" y="184150"/>
                    <a:pt x="5049520" y="148590"/>
                    <a:pt x="5058410" y="167640"/>
                  </a:cubicBezTo>
                  <a:cubicBezTo>
                    <a:pt x="5078730" y="163830"/>
                    <a:pt x="5101590" y="160020"/>
                    <a:pt x="5105400" y="140970"/>
                  </a:cubicBezTo>
                  <a:cubicBezTo>
                    <a:pt x="5110480" y="147320"/>
                    <a:pt x="5106670" y="158750"/>
                    <a:pt x="5104130" y="165100"/>
                  </a:cubicBezTo>
                  <a:cubicBezTo>
                    <a:pt x="5180330" y="156210"/>
                    <a:pt x="5264150" y="160020"/>
                    <a:pt x="5331460" y="135890"/>
                  </a:cubicBezTo>
                  <a:cubicBezTo>
                    <a:pt x="5335270" y="139700"/>
                    <a:pt x="5330190" y="142240"/>
                    <a:pt x="5328920" y="147320"/>
                  </a:cubicBezTo>
                  <a:cubicBezTo>
                    <a:pt x="5370830" y="125730"/>
                    <a:pt x="5415280" y="170180"/>
                    <a:pt x="5445760" y="129540"/>
                  </a:cubicBezTo>
                  <a:lnTo>
                    <a:pt x="5457190" y="113030"/>
                  </a:lnTo>
                  <a:cubicBezTo>
                    <a:pt x="5467350" y="119380"/>
                    <a:pt x="5466080" y="132080"/>
                    <a:pt x="5473700" y="137160"/>
                  </a:cubicBezTo>
                  <a:cubicBezTo>
                    <a:pt x="5481320" y="125730"/>
                    <a:pt x="5511800" y="134620"/>
                    <a:pt x="5516880" y="119380"/>
                  </a:cubicBezTo>
                  <a:cubicBezTo>
                    <a:pt x="5521960" y="125730"/>
                    <a:pt x="5515610" y="128270"/>
                    <a:pt x="5515610" y="133350"/>
                  </a:cubicBezTo>
                  <a:cubicBezTo>
                    <a:pt x="5534660" y="137160"/>
                    <a:pt x="5557520" y="111760"/>
                    <a:pt x="5575300" y="116840"/>
                  </a:cubicBezTo>
                  <a:lnTo>
                    <a:pt x="5568950" y="124460"/>
                  </a:lnTo>
                  <a:cubicBezTo>
                    <a:pt x="5665470" y="153670"/>
                    <a:pt x="5788660" y="176530"/>
                    <a:pt x="5868670" y="138430"/>
                  </a:cubicBezTo>
                  <a:cubicBezTo>
                    <a:pt x="5890260" y="132080"/>
                    <a:pt x="5878830" y="160020"/>
                    <a:pt x="5887720" y="158750"/>
                  </a:cubicBezTo>
                  <a:cubicBezTo>
                    <a:pt x="5969000" y="128270"/>
                    <a:pt x="6066790" y="176530"/>
                    <a:pt x="6141720" y="128270"/>
                  </a:cubicBezTo>
                  <a:cubicBezTo>
                    <a:pt x="6200140" y="115570"/>
                    <a:pt x="6217920" y="62230"/>
                    <a:pt x="6217920" y="62230"/>
                  </a:cubicBezTo>
                  <a:cubicBezTo>
                    <a:pt x="6079490" y="83820"/>
                    <a:pt x="5955030" y="60960"/>
                    <a:pt x="5815330" y="33020"/>
                  </a:cubicBezTo>
                  <a:close/>
                </a:path>
              </a:pathLst>
            </a:custGeom>
            <a:solidFill>
              <a:srgbClr val="E05A47">
                <a:alpha val="60784"/>
              </a:srgbClr>
            </a:solidFill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9490">
            <a:off x="259676" y="332376"/>
            <a:ext cx="8069045" cy="984029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9144000" y="7600235"/>
            <a:ext cx="7507320" cy="1658065"/>
            <a:chOff x="0" y="0"/>
            <a:chExt cx="10009760" cy="221075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90000"/>
            </a:blip>
            <a:srcRect l="110" r="110" b="62"/>
            <a:stretch>
              <a:fillRect/>
            </a:stretch>
          </p:blipFill>
          <p:spPr>
            <a:xfrm>
              <a:off x="3352548" y="0"/>
              <a:ext cx="3306728" cy="221075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>
              <a:alphaModFix amt="90000"/>
            </a:blip>
            <a:srcRect/>
            <a:stretch>
              <a:fillRect/>
            </a:stretch>
          </p:blipFill>
          <p:spPr>
            <a:xfrm>
              <a:off x="6708352" y="0"/>
              <a:ext cx="3301407" cy="220093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alphaModFix amt="90000"/>
            </a:blip>
            <a:srcRect/>
            <a:stretch>
              <a:fillRect/>
            </a:stretch>
          </p:blipFill>
          <p:spPr>
            <a:xfrm>
              <a:off x="0" y="0"/>
              <a:ext cx="3303472" cy="2200938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8916412" y="1143000"/>
            <a:ext cx="9371588" cy="214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40"/>
              </a:lnSpc>
            </a:pPr>
            <a:r>
              <a:rPr lang="en-US" sz="8000">
                <a:solidFill>
                  <a:srgbClr val="00467E"/>
                </a:solidFill>
                <a:latin typeface="Glacial Indifference Bold"/>
              </a:rPr>
              <a:t>CASAs help kids find permenancy.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4421200"/>
            <a:ext cx="8265605" cy="2312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1821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 Bold"/>
              </a:rPr>
              <a:t>70</a:t>
            </a:r>
            <a:r>
              <a:rPr lang="en-US" sz="2833" spc="56" dirty="0">
                <a:solidFill>
                  <a:srgbClr val="000000"/>
                </a:solidFill>
                <a:latin typeface="Glacial Indifference"/>
              </a:rPr>
              <a:t> kids were reunified with their families.</a:t>
            </a:r>
          </a:p>
          <a:p>
            <a:pPr>
              <a:lnSpc>
                <a:spcPts val="3712"/>
              </a:lnSpc>
            </a:pPr>
            <a:endParaRPr lang="en-US" sz="2833" spc="56" dirty="0">
              <a:solidFill>
                <a:srgbClr val="000000"/>
              </a:solidFill>
              <a:latin typeface="Glacial Indifference"/>
            </a:endParaRPr>
          </a:p>
          <a:p>
            <a:pPr marL="611821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 Bold"/>
              </a:rPr>
              <a:t>37 </a:t>
            </a:r>
            <a:r>
              <a:rPr lang="en-US" sz="2833" spc="56" dirty="0">
                <a:solidFill>
                  <a:srgbClr val="000000"/>
                </a:solidFill>
                <a:latin typeface="Glacial Indifference"/>
              </a:rPr>
              <a:t>kids were adopted into safe, loving homes.</a:t>
            </a:r>
          </a:p>
          <a:p>
            <a:pPr>
              <a:lnSpc>
                <a:spcPts val="3712"/>
              </a:lnSpc>
            </a:pPr>
            <a:r>
              <a:rPr lang="en-US" sz="2833" spc="56" dirty="0">
                <a:solidFill>
                  <a:srgbClr val="000000"/>
                </a:solidFill>
                <a:latin typeface="Glacial Indifference"/>
              </a:rPr>
              <a:t> 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 Bold"/>
              </a:rPr>
              <a:t>11</a:t>
            </a:r>
            <a:r>
              <a:rPr lang="en-US" sz="2833" spc="56" dirty="0">
                <a:solidFill>
                  <a:srgbClr val="000000"/>
                </a:solidFill>
                <a:latin typeface="Glacial Indifference"/>
              </a:rPr>
              <a:t> kids were given guardianships.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144000" y="3614878"/>
            <a:ext cx="1910441" cy="5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2"/>
              </a:lnSpc>
            </a:pPr>
            <a:r>
              <a:rPr lang="en-US" sz="3200" spc="64" dirty="0">
                <a:solidFill>
                  <a:srgbClr val="000000"/>
                </a:solidFill>
                <a:latin typeface="Glacial Indifference"/>
              </a:rPr>
              <a:t>Last year: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681262">
            <a:off x="9529583" y="-131888"/>
            <a:ext cx="8651637" cy="105507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9200" y="733223"/>
            <a:ext cx="8749307" cy="319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40"/>
              </a:lnSpc>
            </a:pPr>
            <a:r>
              <a:rPr lang="en-US" sz="8000" dirty="0">
                <a:solidFill>
                  <a:srgbClr val="00467E"/>
                </a:solidFill>
                <a:latin typeface="Glacial Indifference Bold"/>
              </a:rPr>
              <a:t>We know not everyone is able to be a CASA.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34634" y="4958393"/>
            <a:ext cx="8137966" cy="4286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 Bold"/>
              </a:rPr>
              <a:t>Join FRIENDS OF CASA.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Membership starts at just $35/year</a:t>
            </a:r>
          </a:p>
          <a:p>
            <a:pPr>
              <a:lnSpc>
                <a:spcPts val="2760"/>
              </a:lnSpc>
            </a:pPr>
            <a:endParaRPr lang="en-US" sz="2107" spc="42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 Bold"/>
              </a:rPr>
              <a:t>Make us your AmazonSmile charity of choice.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Donate while you shop at no additional charge to you! </a:t>
            </a:r>
          </a:p>
          <a:p>
            <a:pPr>
              <a:lnSpc>
                <a:spcPts val="2760"/>
              </a:lnSpc>
            </a:pPr>
            <a:endParaRPr lang="en-US" sz="2107" spc="42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 Bold"/>
              </a:rPr>
              <a:t>Buy needed items from our Amazon Wishlist.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Search for "CASA for Douglas County"</a:t>
            </a:r>
          </a:p>
          <a:p>
            <a:pPr>
              <a:lnSpc>
                <a:spcPts val="2760"/>
              </a:lnSpc>
            </a:pPr>
            <a:endParaRPr lang="en-US" sz="2107" spc="42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 Bold"/>
              </a:rPr>
              <a:t>Donate monthly to our organization - no donation is too small. 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We're grateful for any amount you can contribute towards helping children who have been abused or neglected in our community.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34634" y="4076700"/>
            <a:ext cx="8265605" cy="5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2"/>
              </a:lnSpc>
            </a:pPr>
            <a:r>
              <a:rPr lang="en-US" sz="3200" spc="64" dirty="0">
                <a:solidFill>
                  <a:srgbClr val="000000"/>
                </a:solidFill>
                <a:latin typeface="Glacial Indifference Bold"/>
              </a:rPr>
              <a:t>But there are other ways you can help!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681262">
            <a:off x="9529583" y="-131888"/>
            <a:ext cx="8651637" cy="105507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9200" y="733223"/>
            <a:ext cx="8749307" cy="319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40"/>
              </a:lnSpc>
            </a:pPr>
            <a:r>
              <a:rPr lang="en-US" sz="8000" dirty="0">
                <a:solidFill>
                  <a:srgbClr val="00467E"/>
                </a:solidFill>
                <a:latin typeface="Glacial Indifference Bold"/>
              </a:rPr>
              <a:t>We know not everyone is able to be a CASA.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219200" y="4739588"/>
            <a:ext cx="8137966" cy="53639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 Bold"/>
              </a:rPr>
              <a:t>Participate in our annual CASA Classic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Our first annual golf tournament will occur on 8/23 at Oak Hills Country Club.  There are opportunities for sponsorship and foursomes open as well.</a:t>
            </a:r>
          </a:p>
          <a:p>
            <a:pPr>
              <a:lnSpc>
                <a:spcPts val="2760"/>
              </a:lnSpc>
            </a:pPr>
            <a:endParaRPr lang="en-US" sz="2107" spc="42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 Bold"/>
              </a:rPr>
              <a:t>Participate with the Holiday Party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Volunteer your time wrapping gifts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Volunteer your time at the Holiday party in a variety of roles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Purchase a gift off the wish lists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Make a general donation to the holiday party</a:t>
            </a:r>
          </a:p>
          <a:p>
            <a:pPr>
              <a:lnSpc>
                <a:spcPts val="2760"/>
              </a:lnSpc>
            </a:pPr>
            <a:endParaRPr lang="en-US" sz="2107" spc="42" dirty="0">
              <a:solidFill>
                <a:srgbClr val="000000"/>
              </a:solidFill>
              <a:latin typeface="Glacial Indifference"/>
            </a:endParaRP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 Bold"/>
              </a:rPr>
              <a:t>Make Connections</a:t>
            </a:r>
          </a:p>
          <a:p>
            <a:pPr>
              <a:lnSpc>
                <a:spcPts val="2760"/>
              </a:lnSpc>
            </a:pPr>
            <a:r>
              <a:rPr lang="en-US" sz="2107" spc="42" dirty="0">
                <a:solidFill>
                  <a:srgbClr val="000000"/>
                </a:solidFill>
                <a:latin typeface="Glacial Indifference"/>
              </a:rPr>
              <a:t>Are you involved with an organization or have friends you think would be a good fit for CASA?!  We would love to present information to anyone interested – please reach out!</a:t>
            </a:r>
            <a:endParaRPr lang="en-US" sz="2107" spc="42" dirty="0">
              <a:solidFill>
                <a:srgbClr val="000000"/>
              </a:solidFill>
              <a:latin typeface="Glacial Indifference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34634" y="4076700"/>
            <a:ext cx="8265605" cy="5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2"/>
              </a:lnSpc>
            </a:pPr>
            <a:r>
              <a:rPr lang="en-US" sz="3200" spc="64" dirty="0">
                <a:solidFill>
                  <a:srgbClr val="000000"/>
                </a:solidFill>
                <a:latin typeface="Glacial Indifference Bold"/>
              </a:rPr>
              <a:t>But there are other ways you can help! </a:t>
            </a:r>
          </a:p>
        </p:txBody>
      </p:sp>
    </p:spTree>
    <p:extLst>
      <p:ext uri="{BB962C8B-B14F-4D97-AF65-F5344CB8AC3E}">
        <p14:creationId xmlns:p14="http://schemas.microsoft.com/office/powerpoint/2010/main" val="338549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00723" y="8225764"/>
            <a:ext cx="4876923" cy="710503"/>
            <a:chOff x="0" y="0"/>
            <a:chExt cx="6502563" cy="947337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03471" y="-103471"/>
              <a:ext cx="947337" cy="1154280"/>
              <a:chOff x="0" y="0"/>
              <a:chExt cx="2354580" cy="2868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FB6053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5451754" y="-103471"/>
              <a:ext cx="947337" cy="1154280"/>
              <a:chOff x="0" y="0"/>
              <a:chExt cx="2354580" cy="28689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FB6053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739369" y="0"/>
              <a:ext cx="5186054" cy="947337"/>
              <a:chOff x="0" y="0"/>
              <a:chExt cx="1133005" cy="20696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33005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133005" h="206966">
                    <a:moveTo>
                      <a:pt x="0" y="0"/>
                    </a:moveTo>
                    <a:lnTo>
                      <a:pt x="1133005" y="0"/>
                    </a:lnTo>
                    <a:lnTo>
                      <a:pt x="1133005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FB6053"/>
              </a:solidFill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59985" y="1028700"/>
            <a:ext cx="3977318" cy="26515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59985" y="3809875"/>
            <a:ext cx="3977318" cy="26515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l="677" r="677"/>
          <a:stretch>
            <a:fillRect/>
          </a:stretch>
        </p:blipFill>
        <p:spPr>
          <a:xfrm>
            <a:off x="10659985" y="6566982"/>
            <a:ext cx="3977318" cy="269131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154916" y="1104900"/>
            <a:ext cx="1304814" cy="130481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173966" y="3125977"/>
            <a:ext cx="1304814" cy="13048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173966" y="5596694"/>
            <a:ext cx="1369320" cy="13693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9"/>
          <a:srcRect t="26736" r="1701" b="25051"/>
          <a:stretch>
            <a:fillRect/>
          </a:stretch>
        </p:blipFill>
        <p:spPr>
          <a:xfrm>
            <a:off x="678667" y="4197697"/>
            <a:ext cx="9367579" cy="3339573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5212066" y="4516715"/>
            <a:ext cx="1813086" cy="723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44"/>
              </a:lnSpc>
            </a:pPr>
            <a:r>
              <a:rPr lang="en-US" sz="1800" spc="72">
                <a:solidFill>
                  <a:srgbClr val="00467E"/>
                </a:solidFill>
                <a:latin typeface="Glacial Indifference"/>
              </a:rPr>
              <a:t>CASA for Douglas County (Omaha)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60476" y="8529872"/>
            <a:ext cx="5332861" cy="32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spc="72" dirty="0">
                <a:solidFill>
                  <a:srgbClr val="FFFFFF"/>
                </a:solidFill>
                <a:latin typeface="Glacial Indifference Bold"/>
              </a:rPr>
              <a:t>Email jfletcher@casaomaha.org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5173966" y="7051937"/>
            <a:ext cx="1789577" cy="485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44"/>
              </a:lnSpc>
            </a:pPr>
            <a:r>
              <a:rPr lang="en-US" sz="1800" spc="72">
                <a:solidFill>
                  <a:srgbClr val="00467E"/>
                </a:solidFill>
                <a:latin typeface="Glacial Indifference"/>
              </a:rPr>
              <a:t>CASA for Douglas County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173966" y="2525465"/>
            <a:ext cx="2085334" cy="246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44"/>
              </a:lnSpc>
            </a:pPr>
            <a:r>
              <a:rPr lang="en-US" sz="1800" spc="72">
                <a:solidFill>
                  <a:srgbClr val="00467E"/>
                </a:solidFill>
                <a:latin typeface="Glacial Indifference"/>
              </a:rPr>
              <a:t>@CASAOmaha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170001" y="8251766"/>
            <a:ext cx="5332861" cy="32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spc="72" dirty="0">
                <a:solidFill>
                  <a:srgbClr val="FFFFFF"/>
                </a:solidFill>
                <a:latin typeface="Glacial Indifference Bold"/>
              </a:rPr>
              <a:t>Call 402-932-5683 </a:t>
            </a:r>
            <a:r>
              <a:rPr lang="en-US" sz="1800" spc="72" dirty="0" err="1">
                <a:solidFill>
                  <a:srgbClr val="FFFFFF"/>
                </a:solidFill>
                <a:latin typeface="Glacial Indifference Bold"/>
              </a:rPr>
              <a:t>ext</a:t>
            </a:r>
            <a:r>
              <a:rPr lang="en-US" sz="1800" spc="72" dirty="0">
                <a:solidFill>
                  <a:srgbClr val="FFFFFF"/>
                </a:solidFill>
                <a:latin typeface="Glacial Indifference Bold"/>
              </a:rPr>
              <a:t> 117</a:t>
            </a:r>
          </a:p>
        </p:txBody>
      </p:sp>
      <p:sp>
        <p:nvSpPr>
          <p:cNvPr id="22" name="TextBox 22"/>
          <p:cNvSpPr txBox="1"/>
          <p:nvPr/>
        </p:nvSpPr>
        <p:spPr>
          <a:xfrm rot="-538543">
            <a:off x="695277" y="3701213"/>
            <a:ext cx="5740906" cy="879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1"/>
              </a:lnSpc>
            </a:pPr>
            <a:r>
              <a:rPr lang="en-US" sz="5022">
                <a:solidFill>
                  <a:srgbClr val="ED3D3D"/>
                </a:solidFill>
                <a:latin typeface="Permanent Marker"/>
              </a:rPr>
              <a:t>join us 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1948" y="1528007"/>
            <a:ext cx="9981318" cy="97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16"/>
              </a:lnSpc>
            </a:pPr>
            <a:r>
              <a:rPr lang="en-US" sz="7200">
                <a:solidFill>
                  <a:srgbClr val="00467E"/>
                </a:solidFill>
                <a:latin typeface="Glacial Indifference Bold"/>
              </a:rPr>
              <a:t>Thanks for your time!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7499545" y="535253"/>
            <a:ext cx="493447" cy="493447"/>
            <a:chOff x="0" y="0"/>
            <a:chExt cx="6355080" cy="63550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025428" y="1340490"/>
            <a:ext cx="12237144" cy="1283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9"/>
              </a:lnSpc>
            </a:pPr>
            <a:r>
              <a:rPr lang="en-US" sz="8999">
                <a:solidFill>
                  <a:srgbClr val="385173"/>
                </a:solidFill>
                <a:latin typeface="Glacial Indifference"/>
              </a:rPr>
              <a:t>Welcome!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35223" y="5114925"/>
            <a:ext cx="3690092" cy="366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We exist to train, empower and inspire volunteer advocates to improve the lives of abused and</a:t>
            </a:r>
          </a:p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neglected children.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298954" y="5114925"/>
            <a:ext cx="3811840" cy="261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To provide a Court Appointed Special Advocate (CASA) to every child who needs one.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476558" y="5114925"/>
            <a:ext cx="5022986" cy="3664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Diligence</a:t>
            </a:r>
          </a:p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Service</a:t>
            </a:r>
          </a:p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Inclusivity</a:t>
            </a:r>
          </a:p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Tenacity</a:t>
            </a:r>
          </a:p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Collaboration</a:t>
            </a:r>
          </a:p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Courage</a:t>
            </a:r>
          </a:p>
          <a:p>
            <a:pPr algn="ctr">
              <a:lnSpc>
                <a:spcPts val="4192"/>
              </a:lnSpc>
            </a:pPr>
            <a:r>
              <a:rPr lang="en-US" sz="3200" spc="64">
                <a:solidFill>
                  <a:srgbClr val="000000"/>
                </a:solidFill>
                <a:latin typeface="Glacial Indifference"/>
              </a:rPr>
              <a:t>Innovation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435223" y="4292023"/>
            <a:ext cx="3690092" cy="190409"/>
            <a:chOff x="0" y="0"/>
            <a:chExt cx="6350000" cy="3276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327660"/>
            </a:xfrm>
            <a:custGeom>
              <a:avLst/>
              <a:gdLst/>
              <a:ahLst/>
              <a:cxnLst/>
              <a:rect l="l" t="t" r="r" b="b"/>
              <a:pathLst>
                <a:path w="6350000" h="327660">
                  <a:moveTo>
                    <a:pt x="0" y="0"/>
                  </a:moveTo>
                  <a:lnTo>
                    <a:pt x="0" y="54610"/>
                  </a:lnTo>
                  <a:lnTo>
                    <a:pt x="2921000" y="54610"/>
                  </a:lnTo>
                  <a:lnTo>
                    <a:pt x="3175000" y="327660"/>
                  </a:lnTo>
                  <a:lnTo>
                    <a:pt x="3429000" y="54610"/>
                  </a:lnTo>
                  <a:lnTo>
                    <a:pt x="6350000" y="5461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385173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901501" y="3325737"/>
            <a:ext cx="4828320" cy="80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385173"/>
                </a:solidFill>
                <a:latin typeface="Glacial Indifference"/>
              </a:rPr>
              <a:t>Our Mission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27173" y="3363837"/>
            <a:ext cx="4633653" cy="80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385173"/>
                </a:solidFill>
                <a:latin typeface="Glacial Indifference"/>
              </a:rPr>
              <a:t>Our Vision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543233" y="3363837"/>
            <a:ext cx="4789224" cy="800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5600">
                <a:solidFill>
                  <a:srgbClr val="385173"/>
                </a:solidFill>
                <a:latin typeface="Glacial Indifference"/>
              </a:rPr>
              <a:t>Our Values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7298954" y="4292023"/>
            <a:ext cx="3690092" cy="190409"/>
            <a:chOff x="0" y="0"/>
            <a:chExt cx="6350000" cy="3276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327660"/>
            </a:xfrm>
            <a:custGeom>
              <a:avLst/>
              <a:gdLst/>
              <a:ahLst/>
              <a:cxnLst/>
              <a:rect l="l" t="t" r="r" b="b"/>
              <a:pathLst>
                <a:path w="6350000" h="327660">
                  <a:moveTo>
                    <a:pt x="0" y="0"/>
                  </a:moveTo>
                  <a:lnTo>
                    <a:pt x="0" y="54610"/>
                  </a:lnTo>
                  <a:lnTo>
                    <a:pt x="2921000" y="54610"/>
                  </a:lnTo>
                  <a:lnTo>
                    <a:pt x="3175000" y="327660"/>
                  </a:lnTo>
                  <a:lnTo>
                    <a:pt x="3429000" y="54610"/>
                  </a:lnTo>
                  <a:lnTo>
                    <a:pt x="6350000" y="5461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385173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2895033" y="4311073"/>
            <a:ext cx="3921660" cy="202358"/>
            <a:chOff x="0" y="0"/>
            <a:chExt cx="6350000" cy="3276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327660"/>
            </a:xfrm>
            <a:custGeom>
              <a:avLst/>
              <a:gdLst/>
              <a:ahLst/>
              <a:cxnLst/>
              <a:rect l="l" t="t" r="r" b="b"/>
              <a:pathLst>
                <a:path w="6350000" h="327660">
                  <a:moveTo>
                    <a:pt x="0" y="0"/>
                  </a:moveTo>
                  <a:lnTo>
                    <a:pt x="0" y="54610"/>
                  </a:lnTo>
                  <a:lnTo>
                    <a:pt x="2921000" y="54610"/>
                  </a:lnTo>
                  <a:lnTo>
                    <a:pt x="3175000" y="327660"/>
                  </a:lnTo>
                  <a:lnTo>
                    <a:pt x="3429000" y="54610"/>
                  </a:lnTo>
                  <a:lnTo>
                    <a:pt x="6350000" y="54610"/>
                  </a:lnTo>
                  <a:lnTo>
                    <a:pt x="6350000" y="0"/>
                  </a:lnTo>
                  <a:close/>
                </a:path>
              </a:pathLst>
            </a:custGeom>
            <a:solidFill>
              <a:srgbClr val="385173"/>
            </a:solid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34266" y="1474379"/>
            <a:ext cx="8674891" cy="129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00467E"/>
                </a:solidFill>
                <a:latin typeface="Glacial Indifference"/>
              </a:rPr>
              <a:t>History of CASA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670427" y="3530119"/>
            <a:ext cx="18985407" cy="4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0"/>
              </a:lnSpc>
            </a:pPr>
            <a:r>
              <a:rPr lang="en-US" sz="3000" spc="60">
                <a:solidFill>
                  <a:srgbClr val="00467E"/>
                </a:solidFill>
                <a:latin typeface="Glacial Indifference"/>
              </a:rPr>
              <a:t>•  The CASA concept was established 1977 in Seattle by Juvenile Court Judge David Soukup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75007" y="4360000"/>
            <a:ext cx="17974201" cy="509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92"/>
              </a:lnSpc>
            </a:pPr>
            <a:r>
              <a:rPr lang="en-US" sz="3200" spc="64">
                <a:solidFill>
                  <a:srgbClr val="00467E"/>
                </a:solidFill>
                <a:latin typeface="Glacial Indifference"/>
              </a:rPr>
              <a:t>•  CASA for Douglas County established in 1998 by Judge Douglas F. Johnson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75007" y="6295652"/>
            <a:ext cx="16668298" cy="66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9"/>
              </a:lnSpc>
            </a:pPr>
            <a:r>
              <a:rPr lang="en-US" sz="4068" spc="81">
                <a:solidFill>
                  <a:srgbClr val="00467E"/>
                </a:solidFill>
                <a:latin typeface="Glacial Indifference"/>
              </a:rPr>
              <a:t>•  We are members of National CASA-GAL and Nebraska CASA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70427" y="5280762"/>
            <a:ext cx="16515731" cy="664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9"/>
              </a:lnSpc>
            </a:pPr>
            <a:r>
              <a:rPr lang="en-US" sz="4068" spc="81">
                <a:solidFill>
                  <a:srgbClr val="00467E"/>
                </a:solidFill>
                <a:latin typeface="Glacial Indifference"/>
              </a:rPr>
              <a:t>•  </a:t>
            </a:r>
            <a:r>
              <a:rPr lang="en-US" sz="4068" spc="81">
                <a:solidFill>
                  <a:srgbClr val="00467E"/>
                </a:solidFill>
                <a:latin typeface="Glacial Indifference Bold"/>
              </a:rPr>
              <a:t>CASA for Douglas County</a:t>
            </a:r>
            <a:r>
              <a:rPr lang="en-US" sz="4068" spc="81">
                <a:solidFill>
                  <a:srgbClr val="00467E"/>
                </a:solidFill>
                <a:latin typeface="Glacial Indifference"/>
              </a:rPr>
              <a:t> is an </a:t>
            </a:r>
            <a:r>
              <a:rPr lang="en-US" sz="4068" spc="81">
                <a:solidFill>
                  <a:srgbClr val="00467E"/>
                </a:solidFill>
                <a:latin typeface="Glacial Indifference Bold"/>
              </a:rPr>
              <a:t>independent</a:t>
            </a:r>
            <a:r>
              <a:rPr lang="en-US" sz="4068" spc="81">
                <a:solidFill>
                  <a:srgbClr val="00467E"/>
                </a:solidFill>
                <a:latin typeface="Glacial Indifference"/>
              </a:rPr>
              <a:t> nonprofit agency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780418" y="5945507"/>
            <a:ext cx="3316442" cy="185721"/>
            <a:chOff x="0" y="0"/>
            <a:chExt cx="6350000" cy="355600"/>
          </a:xfrm>
        </p:grpSpPr>
        <p:sp>
          <p:nvSpPr>
            <p:cNvPr id="9" name="Freeform 9"/>
            <p:cNvSpPr/>
            <p:nvPr/>
          </p:nvSpPr>
          <p:spPr>
            <a:xfrm>
              <a:off x="92710" y="21590"/>
              <a:ext cx="6217920" cy="293370"/>
            </a:xfrm>
            <a:custGeom>
              <a:avLst/>
              <a:gdLst/>
              <a:ahLst/>
              <a:cxnLst/>
              <a:rect l="l" t="t" r="r" b="b"/>
              <a:pathLst>
                <a:path w="6217920" h="293370">
                  <a:moveTo>
                    <a:pt x="5815330" y="33020"/>
                  </a:moveTo>
                  <a:cubicBezTo>
                    <a:pt x="5768340" y="36830"/>
                    <a:pt x="5707380" y="45720"/>
                    <a:pt x="5664200" y="36830"/>
                  </a:cubicBezTo>
                  <a:cubicBezTo>
                    <a:pt x="5482590" y="41910"/>
                    <a:pt x="5300980" y="0"/>
                    <a:pt x="5115560" y="17780"/>
                  </a:cubicBezTo>
                  <a:cubicBezTo>
                    <a:pt x="5125720" y="24130"/>
                    <a:pt x="5115560" y="34290"/>
                    <a:pt x="5105400" y="38100"/>
                  </a:cubicBezTo>
                  <a:lnTo>
                    <a:pt x="5102860" y="31750"/>
                  </a:lnTo>
                  <a:lnTo>
                    <a:pt x="5088890" y="44450"/>
                  </a:lnTo>
                  <a:cubicBezTo>
                    <a:pt x="5074920" y="45720"/>
                    <a:pt x="5081270" y="29210"/>
                    <a:pt x="5092700" y="26670"/>
                  </a:cubicBezTo>
                  <a:cubicBezTo>
                    <a:pt x="5019040" y="26670"/>
                    <a:pt x="4953000" y="33020"/>
                    <a:pt x="4880610" y="29210"/>
                  </a:cubicBezTo>
                  <a:cubicBezTo>
                    <a:pt x="4875530" y="49530"/>
                    <a:pt x="4843780" y="30480"/>
                    <a:pt x="4841240" y="50800"/>
                  </a:cubicBezTo>
                  <a:cubicBezTo>
                    <a:pt x="4837430" y="46990"/>
                    <a:pt x="4841240" y="45720"/>
                    <a:pt x="4842510" y="41910"/>
                  </a:cubicBezTo>
                  <a:cubicBezTo>
                    <a:pt x="4828540" y="44450"/>
                    <a:pt x="4818380" y="46990"/>
                    <a:pt x="4809490" y="48260"/>
                  </a:cubicBezTo>
                  <a:cubicBezTo>
                    <a:pt x="4787900" y="50800"/>
                    <a:pt x="4776470" y="45720"/>
                    <a:pt x="4743450" y="27940"/>
                  </a:cubicBezTo>
                  <a:cubicBezTo>
                    <a:pt x="4549140" y="11430"/>
                    <a:pt x="4362450" y="25400"/>
                    <a:pt x="4171950" y="19050"/>
                  </a:cubicBezTo>
                  <a:cubicBezTo>
                    <a:pt x="3978910" y="22860"/>
                    <a:pt x="3788410" y="40640"/>
                    <a:pt x="3590290" y="45720"/>
                  </a:cubicBezTo>
                  <a:cubicBezTo>
                    <a:pt x="3559810" y="77470"/>
                    <a:pt x="3517900" y="62230"/>
                    <a:pt x="3482340" y="90170"/>
                  </a:cubicBezTo>
                  <a:lnTo>
                    <a:pt x="3484880" y="80010"/>
                  </a:lnTo>
                  <a:cubicBezTo>
                    <a:pt x="3454400" y="93980"/>
                    <a:pt x="3446780" y="77470"/>
                    <a:pt x="3407410" y="66040"/>
                  </a:cubicBezTo>
                  <a:cubicBezTo>
                    <a:pt x="3407410" y="77470"/>
                    <a:pt x="3392170" y="68580"/>
                    <a:pt x="3398520" y="87630"/>
                  </a:cubicBezTo>
                  <a:cubicBezTo>
                    <a:pt x="3384550" y="102870"/>
                    <a:pt x="3374390" y="60960"/>
                    <a:pt x="3355340" y="69850"/>
                  </a:cubicBezTo>
                  <a:cubicBezTo>
                    <a:pt x="3354070" y="63500"/>
                    <a:pt x="3355340" y="81280"/>
                    <a:pt x="3351530" y="74930"/>
                  </a:cubicBezTo>
                  <a:cubicBezTo>
                    <a:pt x="3302000" y="97790"/>
                    <a:pt x="3361690" y="64770"/>
                    <a:pt x="3296920" y="46990"/>
                  </a:cubicBezTo>
                  <a:cubicBezTo>
                    <a:pt x="3208020" y="53340"/>
                    <a:pt x="3117850" y="72390"/>
                    <a:pt x="3032760" y="60960"/>
                  </a:cubicBezTo>
                  <a:cubicBezTo>
                    <a:pt x="3037840" y="59690"/>
                    <a:pt x="3040380" y="74930"/>
                    <a:pt x="3031490" y="74930"/>
                  </a:cubicBezTo>
                  <a:cubicBezTo>
                    <a:pt x="3022600" y="44450"/>
                    <a:pt x="3002280" y="82550"/>
                    <a:pt x="2987040" y="71120"/>
                  </a:cubicBezTo>
                  <a:cubicBezTo>
                    <a:pt x="2988310" y="64770"/>
                    <a:pt x="2995930" y="63500"/>
                    <a:pt x="2999740" y="59690"/>
                  </a:cubicBezTo>
                  <a:cubicBezTo>
                    <a:pt x="2961640" y="46990"/>
                    <a:pt x="2928620" y="66040"/>
                    <a:pt x="2893060" y="53340"/>
                  </a:cubicBezTo>
                  <a:cubicBezTo>
                    <a:pt x="2858770" y="66040"/>
                    <a:pt x="2816860" y="39370"/>
                    <a:pt x="2794000" y="54610"/>
                  </a:cubicBezTo>
                  <a:cubicBezTo>
                    <a:pt x="2799080" y="43180"/>
                    <a:pt x="2778760" y="45720"/>
                    <a:pt x="2771140" y="39370"/>
                  </a:cubicBezTo>
                  <a:cubicBezTo>
                    <a:pt x="2745740" y="74930"/>
                    <a:pt x="2702560" y="26670"/>
                    <a:pt x="2672080" y="50800"/>
                  </a:cubicBezTo>
                  <a:lnTo>
                    <a:pt x="2673350" y="44450"/>
                  </a:lnTo>
                  <a:cubicBezTo>
                    <a:pt x="2578100" y="46990"/>
                    <a:pt x="2475230" y="39370"/>
                    <a:pt x="2377440" y="55880"/>
                  </a:cubicBezTo>
                  <a:cubicBezTo>
                    <a:pt x="2321560" y="59690"/>
                    <a:pt x="2259330" y="27940"/>
                    <a:pt x="2198370" y="43180"/>
                  </a:cubicBezTo>
                  <a:cubicBezTo>
                    <a:pt x="2186940" y="48260"/>
                    <a:pt x="2195830" y="55880"/>
                    <a:pt x="2186940" y="58420"/>
                  </a:cubicBezTo>
                  <a:cubicBezTo>
                    <a:pt x="2171700" y="57150"/>
                    <a:pt x="2186940" y="46990"/>
                    <a:pt x="2180590" y="43180"/>
                  </a:cubicBezTo>
                  <a:cubicBezTo>
                    <a:pt x="2150110" y="57150"/>
                    <a:pt x="2110740" y="40640"/>
                    <a:pt x="2072640" y="40640"/>
                  </a:cubicBezTo>
                  <a:cubicBezTo>
                    <a:pt x="2067560" y="45720"/>
                    <a:pt x="2057400" y="48260"/>
                    <a:pt x="2061210" y="55880"/>
                  </a:cubicBezTo>
                  <a:cubicBezTo>
                    <a:pt x="2019300" y="31750"/>
                    <a:pt x="1962150" y="64770"/>
                    <a:pt x="1918970" y="45720"/>
                  </a:cubicBezTo>
                  <a:cubicBezTo>
                    <a:pt x="1934210" y="76200"/>
                    <a:pt x="1893570" y="62230"/>
                    <a:pt x="1878330" y="69850"/>
                  </a:cubicBezTo>
                  <a:cubicBezTo>
                    <a:pt x="1869440" y="68580"/>
                    <a:pt x="1869440" y="60960"/>
                    <a:pt x="1871980" y="54610"/>
                  </a:cubicBezTo>
                  <a:cubicBezTo>
                    <a:pt x="1840230" y="58420"/>
                    <a:pt x="1823720" y="59690"/>
                    <a:pt x="1784350" y="50800"/>
                  </a:cubicBezTo>
                  <a:cubicBezTo>
                    <a:pt x="1766570" y="54610"/>
                    <a:pt x="1761490" y="71120"/>
                    <a:pt x="1739900" y="66040"/>
                  </a:cubicBezTo>
                  <a:cubicBezTo>
                    <a:pt x="1727200" y="44450"/>
                    <a:pt x="1695450" y="64770"/>
                    <a:pt x="1675130" y="57150"/>
                  </a:cubicBezTo>
                  <a:cubicBezTo>
                    <a:pt x="1680210" y="74930"/>
                    <a:pt x="1653540" y="90170"/>
                    <a:pt x="1633220" y="82550"/>
                  </a:cubicBezTo>
                  <a:lnTo>
                    <a:pt x="1639570" y="57150"/>
                  </a:lnTo>
                  <a:cubicBezTo>
                    <a:pt x="1631950" y="58420"/>
                    <a:pt x="1624330" y="59690"/>
                    <a:pt x="1615440" y="60960"/>
                  </a:cubicBezTo>
                  <a:cubicBezTo>
                    <a:pt x="1550670" y="67310"/>
                    <a:pt x="1468120" y="48260"/>
                    <a:pt x="1399540" y="76200"/>
                  </a:cubicBezTo>
                  <a:lnTo>
                    <a:pt x="1393190" y="64770"/>
                  </a:lnTo>
                  <a:cubicBezTo>
                    <a:pt x="1313180" y="82550"/>
                    <a:pt x="1234440" y="63500"/>
                    <a:pt x="1156970" y="92710"/>
                  </a:cubicBezTo>
                  <a:cubicBezTo>
                    <a:pt x="1136650" y="85090"/>
                    <a:pt x="1102360" y="80010"/>
                    <a:pt x="1082040" y="80010"/>
                  </a:cubicBezTo>
                  <a:cubicBezTo>
                    <a:pt x="1054100" y="92710"/>
                    <a:pt x="1043940" y="91440"/>
                    <a:pt x="1024890" y="111760"/>
                  </a:cubicBezTo>
                  <a:cubicBezTo>
                    <a:pt x="1014730" y="113030"/>
                    <a:pt x="1008380" y="101600"/>
                    <a:pt x="1003300" y="95250"/>
                  </a:cubicBezTo>
                  <a:cubicBezTo>
                    <a:pt x="967740" y="91440"/>
                    <a:pt x="934720" y="69850"/>
                    <a:pt x="905510" y="93980"/>
                  </a:cubicBezTo>
                  <a:lnTo>
                    <a:pt x="904240" y="81280"/>
                  </a:lnTo>
                  <a:cubicBezTo>
                    <a:pt x="876300" y="93980"/>
                    <a:pt x="835660" y="110490"/>
                    <a:pt x="803910" y="95250"/>
                  </a:cubicBezTo>
                  <a:cubicBezTo>
                    <a:pt x="795020" y="106680"/>
                    <a:pt x="763270" y="111760"/>
                    <a:pt x="777240" y="125730"/>
                  </a:cubicBezTo>
                  <a:cubicBezTo>
                    <a:pt x="764540" y="128270"/>
                    <a:pt x="769620" y="104140"/>
                    <a:pt x="756920" y="118110"/>
                  </a:cubicBezTo>
                  <a:lnTo>
                    <a:pt x="768350" y="99060"/>
                  </a:lnTo>
                  <a:cubicBezTo>
                    <a:pt x="697230" y="93980"/>
                    <a:pt x="637540" y="104140"/>
                    <a:pt x="568960" y="114300"/>
                  </a:cubicBezTo>
                  <a:cubicBezTo>
                    <a:pt x="551180" y="92710"/>
                    <a:pt x="505460" y="118110"/>
                    <a:pt x="466090" y="105410"/>
                  </a:cubicBezTo>
                  <a:cubicBezTo>
                    <a:pt x="443230" y="118110"/>
                    <a:pt x="403860" y="100330"/>
                    <a:pt x="386080" y="128270"/>
                  </a:cubicBezTo>
                  <a:lnTo>
                    <a:pt x="384810" y="115570"/>
                  </a:lnTo>
                  <a:cubicBezTo>
                    <a:pt x="354330" y="114300"/>
                    <a:pt x="313690" y="114300"/>
                    <a:pt x="273050" y="107950"/>
                  </a:cubicBezTo>
                  <a:cubicBezTo>
                    <a:pt x="250190" y="104140"/>
                    <a:pt x="250190" y="123190"/>
                    <a:pt x="231140" y="129540"/>
                  </a:cubicBezTo>
                  <a:lnTo>
                    <a:pt x="229870" y="116840"/>
                  </a:lnTo>
                  <a:cubicBezTo>
                    <a:pt x="209550" y="124460"/>
                    <a:pt x="204470" y="144780"/>
                    <a:pt x="196850" y="157480"/>
                  </a:cubicBezTo>
                  <a:cubicBezTo>
                    <a:pt x="181610" y="148590"/>
                    <a:pt x="179070" y="157480"/>
                    <a:pt x="163830" y="148590"/>
                  </a:cubicBezTo>
                  <a:cubicBezTo>
                    <a:pt x="179070" y="140970"/>
                    <a:pt x="191770" y="127000"/>
                    <a:pt x="201930" y="110490"/>
                  </a:cubicBezTo>
                  <a:cubicBezTo>
                    <a:pt x="177800" y="105410"/>
                    <a:pt x="152400" y="137160"/>
                    <a:pt x="137160" y="118110"/>
                  </a:cubicBezTo>
                  <a:cubicBezTo>
                    <a:pt x="116840" y="113030"/>
                    <a:pt x="101600" y="118110"/>
                    <a:pt x="99060" y="133350"/>
                  </a:cubicBezTo>
                  <a:lnTo>
                    <a:pt x="99060" y="135890"/>
                  </a:lnTo>
                  <a:lnTo>
                    <a:pt x="99060" y="133350"/>
                  </a:lnTo>
                  <a:cubicBezTo>
                    <a:pt x="97790" y="128270"/>
                    <a:pt x="86360" y="124460"/>
                    <a:pt x="96520" y="118110"/>
                  </a:cubicBezTo>
                  <a:cubicBezTo>
                    <a:pt x="81280" y="118110"/>
                    <a:pt x="71120" y="119380"/>
                    <a:pt x="62230" y="127000"/>
                  </a:cubicBezTo>
                  <a:cubicBezTo>
                    <a:pt x="64770" y="127000"/>
                    <a:pt x="69850" y="129540"/>
                    <a:pt x="72390" y="128270"/>
                  </a:cubicBezTo>
                  <a:cubicBezTo>
                    <a:pt x="64770" y="140970"/>
                    <a:pt x="49530" y="140970"/>
                    <a:pt x="53340" y="160020"/>
                  </a:cubicBezTo>
                  <a:cubicBezTo>
                    <a:pt x="60960" y="154940"/>
                    <a:pt x="62230" y="152400"/>
                    <a:pt x="71120" y="153670"/>
                  </a:cubicBezTo>
                  <a:cubicBezTo>
                    <a:pt x="67310" y="167640"/>
                    <a:pt x="40640" y="171450"/>
                    <a:pt x="34290" y="158750"/>
                  </a:cubicBezTo>
                  <a:cubicBezTo>
                    <a:pt x="26670" y="144780"/>
                    <a:pt x="52070" y="135890"/>
                    <a:pt x="39370" y="128270"/>
                  </a:cubicBezTo>
                  <a:lnTo>
                    <a:pt x="0" y="158750"/>
                  </a:lnTo>
                  <a:cubicBezTo>
                    <a:pt x="8890" y="154940"/>
                    <a:pt x="19050" y="162560"/>
                    <a:pt x="15240" y="173990"/>
                  </a:cubicBezTo>
                  <a:lnTo>
                    <a:pt x="31750" y="165100"/>
                  </a:lnTo>
                  <a:lnTo>
                    <a:pt x="30480" y="179070"/>
                  </a:lnTo>
                  <a:cubicBezTo>
                    <a:pt x="58420" y="173990"/>
                    <a:pt x="78740" y="187960"/>
                    <a:pt x="107950" y="176530"/>
                  </a:cubicBezTo>
                  <a:lnTo>
                    <a:pt x="96520" y="162560"/>
                  </a:lnTo>
                  <a:cubicBezTo>
                    <a:pt x="113030" y="161290"/>
                    <a:pt x="130810" y="142240"/>
                    <a:pt x="147320" y="158750"/>
                  </a:cubicBezTo>
                  <a:cubicBezTo>
                    <a:pt x="139700" y="163830"/>
                    <a:pt x="144780" y="171450"/>
                    <a:pt x="144780" y="179070"/>
                  </a:cubicBezTo>
                  <a:cubicBezTo>
                    <a:pt x="148590" y="176530"/>
                    <a:pt x="153670" y="171450"/>
                    <a:pt x="157480" y="172720"/>
                  </a:cubicBezTo>
                  <a:lnTo>
                    <a:pt x="149860" y="196850"/>
                  </a:lnTo>
                  <a:cubicBezTo>
                    <a:pt x="157480" y="165100"/>
                    <a:pt x="196850" y="185420"/>
                    <a:pt x="204470" y="180340"/>
                  </a:cubicBezTo>
                  <a:lnTo>
                    <a:pt x="201930" y="185420"/>
                  </a:lnTo>
                  <a:cubicBezTo>
                    <a:pt x="227330" y="195580"/>
                    <a:pt x="196850" y="171450"/>
                    <a:pt x="214630" y="171450"/>
                  </a:cubicBezTo>
                  <a:cubicBezTo>
                    <a:pt x="229870" y="175260"/>
                    <a:pt x="219710" y="198120"/>
                    <a:pt x="233680" y="208280"/>
                  </a:cubicBezTo>
                  <a:cubicBezTo>
                    <a:pt x="259080" y="207010"/>
                    <a:pt x="303530" y="189230"/>
                    <a:pt x="332740" y="208280"/>
                  </a:cubicBezTo>
                  <a:cubicBezTo>
                    <a:pt x="355600" y="204470"/>
                    <a:pt x="381000" y="195580"/>
                    <a:pt x="402590" y="184150"/>
                  </a:cubicBezTo>
                  <a:cubicBezTo>
                    <a:pt x="422910" y="184150"/>
                    <a:pt x="401320" y="209550"/>
                    <a:pt x="422910" y="198120"/>
                  </a:cubicBezTo>
                  <a:cubicBezTo>
                    <a:pt x="420370" y="207010"/>
                    <a:pt x="424180" y="215900"/>
                    <a:pt x="425450" y="223520"/>
                  </a:cubicBezTo>
                  <a:cubicBezTo>
                    <a:pt x="427990" y="214630"/>
                    <a:pt x="463550" y="224790"/>
                    <a:pt x="447040" y="203200"/>
                  </a:cubicBezTo>
                  <a:cubicBezTo>
                    <a:pt x="477520" y="208280"/>
                    <a:pt x="510540" y="209550"/>
                    <a:pt x="542290" y="205740"/>
                  </a:cubicBezTo>
                  <a:cubicBezTo>
                    <a:pt x="532130" y="207010"/>
                    <a:pt x="529590" y="222250"/>
                    <a:pt x="538480" y="229870"/>
                  </a:cubicBezTo>
                  <a:cubicBezTo>
                    <a:pt x="553720" y="214630"/>
                    <a:pt x="579120" y="205740"/>
                    <a:pt x="605790" y="210820"/>
                  </a:cubicBezTo>
                  <a:cubicBezTo>
                    <a:pt x="605790" y="194310"/>
                    <a:pt x="596900" y="195580"/>
                    <a:pt x="599440" y="179070"/>
                  </a:cubicBezTo>
                  <a:cubicBezTo>
                    <a:pt x="603250" y="176530"/>
                    <a:pt x="609600" y="168910"/>
                    <a:pt x="615950" y="170180"/>
                  </a:cubicBezTo>
                  <a:cubicBezTo>
                    <a:pt x="619760" y="186690"/>
                    <a:pt x="618490" y="212090"/>
                    <a:pt x="642620" y="212090"/>
                  </a:cubicBezTo>
                  <a:cubicBezTo>
                    <a:pt x="636270" y="237490"/>
                    <a:pt x="601980" y="208280"/>
                    <a:pt x="613410" y="234950"/>
                  </a:cubicBezTo>
                  <a:cubicBezTo>
                    <a:pt x="603250" y="255270"/>
                    <a:pt x="560070" y="256540"/>
                    <a:pt x="549910" y="243840"/>
                  </a:cubicBezTo>
                  <a:cubicBezTo>
                    <a:pt x="528320" y="265430"/>
                    <a:pt x="566420" y="246380"/>
                    <a:pt x="562610" y="267970"/>
                  </a:cubicBezTo>
                  <a:cubicBezTo>
                    <a:pt x="581660" y="266700"/>
                    <a:pt x="590550" y="255270"/>
                    <a:pt x="619760" y="251460"/>
                  </a:cubicBezTo>
                  <a:cubicBezTo>
                    <a:pt x="619760" y="240030"/>
                    <a:pt x="609600" y="238760"/>
                    <a:pt x="623570" y="229870"/>
                  </a:cubicBezTo>
                  <a:cubicBezTo>
                    <a:pt x="650240" y="207010"/>
                    <a:pt x="656590" y="246380"/>
                    <a:pt x="662940" y="247650"/>
                  </a:cubicBezTo>
                  <a:cubicBezTo>
                    <a:pt x="659130" y="250190"/>
                    <a:pt x="654050" y="251460"/>
                    <a:pt x="650240" y="254000"/>
                  </a:cubicBezTo>
                  <a:cubicBezTo>
                    <a:pt x="668020" y="261620"/>
                    <a:pt x="674370" y="246380"/>
                    <a:pt x="692150" y="247650"/>
                  </a:cubicBezTo>
                  <a:cubicBezTo>
                    <a:pt x="697230" y="276860"/>
                    <a:pt x="662940" y="251460"/>
                    <a:pt x="655320" y="269240"/>
                  </a:cubicBezTo>
                  <a:lnTo>
                    <a:pt x="669290" y="290830"/>
                  </a:lnTo>
                  <a:cubicBezTo>
                    <a:pt x="697230" y="293370"/>
                    <a:pt x="676910" y="266700"/>
                    <a:pt x="706120" y="274320"/>
                  </a:cubicBezTo>
                  <a:lnTo>
                    <a:pt x="702310" y="284480"/>
                  </a:lnTo>
                  <a:lnTo>
                    <a:pt x="720090" y="278130"/>
                  </a:lnTo>
                  <a:cubicBezTo>
                    <a:pt x="720090" y="266700"/>
                    <a:pt x="716280" y="250190"/>
                    <a:pt x="701040" y="252730"/>
                  </a:cubicBezTo>
                  <a:cubicBezTo>
                    <a:pt x="711200" y="224790"/>
                    <a:pt x="715010" y="248920"/>
                    <a:pt x="740410" y="242570"/>
                  </a:cubicBezTo>
                  <a:cubicBezTo>
                    <a:pt x="748030" y="226060"/>
                    <a:pt x="730250" y="243840"/>
                    <a:pt x="728980" y="228600"/>
                  </a:cubicBezTo>
                  <a:cubicBezTo>
                    <a:pt x="726440" y="213360"/>
                    <a:pt x="744220" y="213360"/>
                    <a:pt x="755650" y="210820"/>
                  </a:cubicBezTo>
                  <a:cubicBezTo>
                    <a:pt x="775970" y="210820"/>
                    <a:pt x="765810" y="228600"/>
                    <a:pt x="774700" y="238760"/>
                  </a:cubicBezTo>
                  <a:cubicBezTo>
                    <a:pt x="770890" y="241300"/>
                    <a:pt x="754380" y="243840"/>
                    <a:pt x="756920" y="234950"/>
                  </a:cubicBezTo>
                  <a:cubicBezTo>
                    <a:pt x="731520" y="251460"/>
                    <a:pt x="768350" y="267970"/>
                    <a:pt x="750570" y="280670"/>
                  </a:cubicBezTo>
                  <a:cubicBezTo>
                    <a:pt x="769620" y="289560"/>
                    <a:pt x="769620" y="271780"/>
                    <a:pt x="778510" y="265430"/>
                  </a:cubicBezTo>
                  <a:cubicBezTo>
                    <a:pt x="773430" y="262890"/>
                    <a:pt x="782320" y="248920"/>
                    <a:pt x="777240" y="243840"/>
                  </a:cubicBezTo>
                  <a:cubicBezTo>
                    <a:pt x="810260" y="199390"/>
                    <a:pt x="798830" y="275590"/>
                    <a:pt x="830580" y="267970"/>
                  </a:cubicBezTo>
                  <a:cubicBezTo>
                    <a:pt x="824230" y="240030"/>
                    <a:pt x="873760" y="228600"/>
                    <a:pt x="849630" y="198120"/>
                  </a:cubicBezTo>
                  <a:cubicBezTo>
                    <a:pt x="857250" y="193040"/>
                    <a:pt x="867410" y="186690"/>
                    <a:pt x="875030" y="189230"/>
                  </a:cubicBezTo>
                  <a:cubicBezTo>
                    <a:pt x="866140" y="208280"/>
                    <a:pt x="889000" y="204470"/>
                    <a:pt x="873760" y="222250"/>
                  </a:cubicBezTo>
                  <a:lnTo>
                    <a:pt x="885190" y="222250"/>
                  </a:lnTo>
                  <a:lnTo>
                    <a:pt x="867410" y="245110"/>
                  </a:lnTo>
                  <a:cubicBezTo>
                    <a:pt x="880110" y="257810"/>
                    <a:pt x="901700" y="271780"/>
                    <a:pt x="909320" y="280670"/>
                  </a:cubicBezTo>
                  <a:cubicBezTo>
                    <a:pt x="925830" y="271780"/>
                    <a:pt x="904240" y="262890"/>
                    <a:pt x="923290" y="257810"/>
                  </a:cubicBezTo>
                  <a:cubicBezTo>
                    <a:pt x="916940" y="267970"/>
                    <a:pt x="928370" y="275590"/>
                    <a:pt x="937260" y="275590"/>
                  </a:cubicBezTo>
                  <a:cubicBezTo>
                    <a:pt x="919480" y="267970"/>
                    <a:pt x="937260" y="248920"/>
                    <a:pt x="947420" y="243840"/>
                  </a:cubicBezTo>
                  <a:cubicBezTo>
                    <a:pt x="965200" y="243840"/>
                    <a:pt x="979170" y="261620"/>
                    <a:pt x="976630" y="265430"/>
                  </a:cubicBezTo>
                  <a:lnTo>
                    <a:pt x="962660" y="279400"/>
                  </a:lnTo>
                  <a:cubicBezTo>
                    <a:pt x="971550" y="271780"/>
                    <a:pt x="966470" y="289560"/>
                    <a:pt x="977900" y="283210"/>
                  </a:cubicBezTo>
                  <a:cubicBezTo>
                    <a:pt x="981710" y="273050"/>
                    <a:pt x="989330" y="256540"/>
                    <a:pt x="994410" y="242570"/>
                  </a:cubicBezTo>
                  <a:cubicBezTo>
                    <a:pt x="1005840" y="237490"/>
                    <a:pt x="1013460" y="251460"/>
                    <a:pt x="1017270" y="248920"/>
                  </a:cubicBezTo>
                  <a:lnTo>
                    <a:pt x="999490" y="260350"/>
                  </a:lnTo>
                  <a:cubicBezTo>
                    <a:pt x="1022350" y="256540"/>
                    <a:pt x="1004570" y="289560"/>
                    <a:pt x="1027430" y="281940"/>
                  </a:cubicBezTo>
                  <a:lnTo>
                    <a:pt x="1033780" y="266700"/>
                  </a:lnTo>
                  <a:cubicBezTo>
                    <a:pt x="1038860" y="269240"/>
                    <a:pt x="1040130" y="275590"/>
                    <a:pt x="1036320" y="281940"/>
                  </a:cubicBezTo>
                  <a:cubicBezTo>
                    <a:pt x="1040130" y="271780"/>
                    <a:pt x="1052830" y="273050"/>
                    <a:pt x="1059180" y="269240"/>
                  </a:cubicBezTo>
                  <a:lnTo>
                    <a:pt x="1060450" y="279400"/>
                  </a:lnTo>
                  <a:cubicBezTo>
                    <a:pt x="1070610" y="273050"/>
                    <a:pt x="1083310" y="251460"/>
                    <a:pt x="1094740" y="270510"/>
                  </a:cubicBezTo>
                  <a:cubicBezTo>
                    <a:pt x="1085850" y="246380"/>
                    <a:pt x="1083310" y="270510"/>
                    <a:pt x="1065530" y="259080"/>
                  </a:cubicBezTo>
                  <a:cubicBezTo>
                    <a:pt x="1055370" y="241300"/>
                    <a:pt x="1082040" y="242570"/>
                    <a:pt x="1085850" y="240030"/>
                  </a:cubicBezTo>
                  <a:cubicBezTo>
                    <a:pt x="1084580" y="265430"/>
                    <a:pt x="1111250" y="242570"/>
                    <a:pt x="1122680" y="242570"/>
                  </a:cubicBezTo>
                  <a:cubicBezTo>
                    <a:pt x="1129030" y="251460"/>
                    <a:pt x="1135380" y="255270"/>
                    <a:pt x="1140460" y="261620"/>
                  </a:cubicBezTo>
                  <a:lnTo>
                    <a:pt x="1145540" y="245110"/>
                  </a:lnTo>
                  <a:cubicBezTo>
                    <a:pt x="1150620" y="278130"/>
                    <a:pt x="1169670" y="237490"/>
                    <a:pt x="1182370" y="247650"/>
                  </a:cubicBezTo>
                  <a:cubicBezTo>
                    <a:pt x="1176020" y="257810"/>
                    <a:pt x="1176020" y="270510"/>
                    <a:pt x="1186180" y="275590"/>
                  </a:cubicBezTo>
                  <a:cubicBezTo>
                    <a:pt x="1173480" y="251460"/>
                    <a:pt x="1206500" y="245110"/>
                    <a:pt x="1202690" y="228600"/>
                  </a:cubicBezTo>
                  <a:cubicBezTo>
                    <a:pt x="1226820" y="237490"/>
                    <a:pt x="1197610" y="259080"/>
                    <a:pt x="1203960" y="276860"/>
                  </a:cubicBezTo>
                  <a:cubicBezTo>
                    <a:pt x="1215390" y="257810"/>
                    <a:pt x="1230630" y="289560"/>
                    <a:pt x="1238250" y="265430"/>
                  </a:cubicBezTo>
                  <a:cubicBezTo>
                    <a:pt x="1220470" y="257810"/>
                    <a:pt x="1240790" y="250190"/>
                    <a:pt x="1244600" y="238760"/>
                  </a:cubicBezTo>
                  <a:cubicBezTo>
                    <a:pt x="1266190" y="240030"/>
                    <a:pt x="1240790" y="248920"/>
                    <a:pt x="1256030" y="257810"/>
                  </a:cubicBezTo>
                  <a:cubicBezTo>
                    <a:pt x="1264920" y="254000"/>
                    <a:pt x="1277620" y="236220"/>
                    <a:pt x="1262380" y="228600"/>
                  </a:cubicBezTo>
                  <a:cubicBezTo>
                    <a:pt x="1275080" y="233680"/>
                    <a:pt x="1289050" y="210820"/>
                    <a:pt x="1304290" y="226060"/>
                  </a:cubicBezTo>
                  <a:cubicBezTo>
                    <a:pt x="1310640" y="241300"/>
                    <a:pt x="1277620" y="232410"/>
                    <a:pt x="1285240" y="243840"/>
                  </a:cubicBezTo>
                  <a:cubicBezTo>
                    <a:pt x="1315720" y="245110"/>
                    <a:pt x="1300480" y="207010"/>
                    <a:pt x="1328420" y="201930"/>
                  </a:cubicBezTo>
                  <a:cubicBezTo>
                    <a:pt x="1315720" y="194310"/>
                    <a:pt x="1328420" y="166370"/>
                    <a:pt x="1341120" y="157480"/>
                  </a:cubicBezTo>
                  <a:cubicBezTo>
                    <a:pt x="1372870" y="163830"/>
                    <a:pt x="1327150" y="166370"/>
                    <a:pt x="1339850" y="185420"/>
                  </a:cubicBezTo>
                  <a:lnTo>
                    <a:pt x="1352550" y="182880"/>
                  </a:lnTo>
                  <a:cubicBezTo>
                    <a:pt x="1370330" y="209550"/>
                    <a:pt x="1315720" y="226060"/>
                    <a:pt x="1332230" y="247650"/>
                  </a:cubicBezTo>
                  <a:lnTo>
                    <a:pt x="1346200" y="238760"/>
                  </a:lnTo>
                  <a:cubicBezTo>
                    <a:pt x="1343660" y="246380"/>
                    <a:pt x="1338580" y="260350"/>
                    <a:pt x="1344930" y="266700"/>
                  </a:cubicBezTo>
                  <a:cubicBezTo>
                    <a:pt x="1348740" y="247650"/>
                    <a:pt x="1376680" y="261620"/>
                    <a:pt x="1379220" y="257810"/>
                  </a:cubicBezTo>
                  <a:cubicBezTo>
                    <a:pt x="1381760" y="242570"/>
                    <a:pt x="1367790" y="262890"/>
                    <a:pt x="1370330" y="250190"/>
                  </a:cubicBezTo>
                  <a:cubicBezTo>
                    <a:pt x="1384300" y="246380"/>
                    <a:pt x="1390650" y="219710"/>
                    <a:pt x="1413510" y="229870"/>
                  </a:cubicBezTo>
                  <a:cubicBezTo>
                    <a:pt x="1400810" y="241300"/>
                    <a:pt x="1418590" y="251460"/>
                    <a:pt x="1413510" y="260350"/>
                  </a:cubicBezTo>
                  <a:cubicBezTo>
                    <a:pt x="1424940" y="266700"/>
                    <a:pt x="1417320" y="241300"/>
                    <a:pt x="1432560" y="250190"/>
                  </a:cubicBezTo>
                  <a:lnTo>
                    <a:pt x="1431290" y="259080"/>
                  </a:lnTo>
                  <a:cubicBezTo>
                    <a:pt x="1487170" y="261620"/>
                    <a:pt x="1557020" y="260350"/>
                    <a:pt x="1606550" y="224790"/>
                  </a:cubicBezTo>
                  <a:cubicBezTo>
                    <a:pt x="1607820" y="223520"/>
                    <a:pt x="1609090" y="222250"/>
                    <a:pt x="1610360" y="222250"/>
                  </a:cubicBezTo>
                  <a:cubicBezTo>
                    <a:pt x="1619250" y="237490"/>
                    <a:pt x="1638300" y="238760"/>
                    <a:pt x="1667510" y="250190"/>
                  </a:cubicBezTo>
                  <a:cubicBezTo>
                    <a:pt x="1654810" y="245110"/>
                    <a:pt x="1667510" y="233680"/>
                    <a:pt x="1673860" y="232410"/>
                  </a:cubicBezTo>
                  <a:lnTo>
                    <a:pt x="1687830" y="250190"/>
                  </a:lnTo>
                  <a:cubicBezTo>
                    <a:pt x="1704340" y="260350"/>
                    <a:pt x="1727200" y="243840"/>
                    <a:pt x="1742440" y="233680"/>
                  </a:cubicBezTo>
                  <a:cubicBezTo>
                    <a:pt x="1744980" y="237490"/>
                    <a:pt x="1746250" y="242570"/>
                    <a:pt x="1746250" y="246380"/>
                  </a:cubicBezTo>
                  <a:cubicBezTo>
                    <a:pt x="1761490" y="257810"/>
                    <a:pt x="1761490" y="236220"/>
                    <a:pt x="1767840" y="232410"/>
                  </a:cubicBezTo>
                  <a:lnTo>
                    <a:pt x="1778000" y="245110"/>
                  </a:lnTo>
                  <a:lnTo>
                    <a:pt x="1780540" y="232410"/>
                  </a:lnTo>
                  <a:cubicBezTo>
                    <a:pt x="1795780" y="224790"/>
                    <a:pt x="1816100" y="228600"/>
                    <a:pt x="1813560" y="248920"/>
                  </a:cubicBezTo>
                  <a:cubicBezTo>
                    <a:pt x="1819910" y="245110"/>
                    <a:pt x="1824990" y="241300"/>
                    <a:pt x="1817370" y="234950"/>
                  </a:cubicBezTo>
                  <a:cubicBezTo>
                    <a:pt x="1832610" y="246380"/>
                    <a:pt x="1873250" y="246380"/>
                    <a:pt x="1899920" y="240030"/>
                  </a:cubicBezTo>
                  <a:cubicBezTo>
                    <a:pt x="1887220" y="234950"/>
                    <a:pt x="1888490" y="228600"/>
                    <a:pt x="1887220" y="215900"/>
                  </a:cubicBezTo>
                  <a:cubicBezTo>
                    <a:pt x="1901190" y="194310"/>
                    <a:pt x="1902460" y="219710"/>
                    <a:pt x="1913890" y="207010"/>
                  </a:cubicBezTo>
                  <a:cubicBezTo>
                    <a:pt x="1913890" y="214630"/>
                    <a:pt x="1926590" y="223520"/>
                    <a:pt x="1913890" y="228600"/>
                  </a:cubicBezTo>
                  <a:cubicBezTo>
                    <a:pt x="1949450" y="256540"/>
                    <a:pt x="2000250" y="233680"/>
                    <a:pt x="2045970" y="240030"/>
                  </a:cubicBezTo>
                  <a:cubicBezTo>
                    <a:pt x="2054860" y="236220"/>
                    <a:pt x="2052320" y="233680"/>
                    <a:pt x="2056130" y="227330"/>
                  </a:cubicBezTo>
                  <a:cubicBezTo>
                    <a:pt x="2085340" y="248920"/>
                    <a:pt x="2119630" y="226060"/>
                    <a:pt x="2150110" y="236220"/>
                  </a:cubicBezTo>
                  <a:cubicBezTo>
                    <a:pt x="2143760" y="227330"/>
                    <a:pt x="2152650" y="201930"/>
                    <a:pt x="2170430" y="200660"/>
                  </a:cubicBezTo>
                  <a:cubicBezTo>
                    <a:pt x="2189480" y="182880"/>
                    <a:pt x="2178050" y="226060"/>
                    <a:pt x="2194560" y="236220"/>
                  </a:cubicBezTo>
                  <a:cubicBezTo>
                    <a:pt x="2203450" y="227330"/>
                    <a:pt x="2218690" y="226060"/>
                    <a:pt x="2225040" y="227330"/>
                  </a:cubicBezTo>
                  <a:lnTo>
                    <a:pt x="2225040" y="229870"/>
                  </a:lnTo>
                  <a:cubicBezTo>
                    <a:pt x="2235200" y="219710"/>
                    <a:pt x="2251710" y="214630"/>
                    <a:pt x="2264410" y="223520"/>
                  </a:cubicBezTo>
                  <a:lnTo>
                    <a:pt x="2261870" y="224790"/>
                  </a:lnTo>
                  <a:cubicBezTo>
                    <a:pt x="2272030" y="226060"/>
                    <a:pt x="2283460" y="237490"/>
                    <a:pt x="2293620" y="236220"/>
                  </a:cubicBezTo>
                  <a:cubicBezTo>
                    <a:pt x="2298700" y="219710"/>
                    <a:pt x="2324100" y="229870"/>
                    <a:pt x="2330450" y="214630"/>
                  </a:cubicBezTo>
                  <a:cubicBezTo>
                    <a:pt x="2331720" y="215900"/>
                    <a:pt x="2330450" y="217170"/>
                    <a:pt x="2332990" y="220980"/>
                  </a:cubicBezTo>
                  <a:lnTo>
                    <a:pt x="2334260" y="207010"/>
                  </a:lnTo>
                  <a:lnTo>
                    <a:pt x="2354580" y="214630"/>
                  </a:lnTo>
                  <a:cubicBezTo>
                    <a:pt x="2349500" y="219710"/>
                    <a:pt x="2349500" y="226060"/>
                    <a:pt x="2343150" y="229870"/>
                  </a:cubicBezTo>
                  <a:cubicBezTo>
                    <a:pt x="2366010" y="240030"/>
                    <a:pt x="2350770" y="217170"/>
                    <a:pt x="2362200" y="209550"/>
                  </a:cubicBezTo>
                  <a:cubicBezTo>
                    <a:pt x="2377440" y="199390"/>
                    <a:pt x="2377440" y="213360"/>
                    <a:pt x="2383790" y="219710"/>
                  </a:cubicBezTo>
                  <a:cubicBezTo>
                    <a:pt x="2377440" y="227330"/>
                    <a:pt x="2372360" y="215900"/>
                    <a:pt x="2368550" y="218440"/>
                  </a:cubicBezTo>
                  <a:cubicBezTo>
                    <a:pt x="2359660" y="229870"/>
                    <a:pt x="2377440" y="223520"/>
                    <a:pt x="2378710" y="231140"/>
                  </a:cubicBezTo>
                  <a:cubicBezTo>
                    <a:pt x="2382520" y="231140"/>
                    <a:pt x="2383790" y="214630"/>
                    <a:pt x="2395220" y="217170"/>
                  </a:cubicBezTo>
                  <a:cubicBezTo>
                    <a:pt x="2405380" y="218440"/>
                    <a:pt x="2428240" y="214630"/>
                    <a:pt x="2425700" y="229870"/>
                  </a:cubicBezTo>
                  <a:cubicBezTo>
                    <a:pt x="2434590" y="222250"/>
                    <a:pt x="2443480" y="223520"/>
                    <a:pt x="2449830" y="215900"/>
                  </a:cubicBezTo>
                  <a:cubicBezTo>
                    <a:pt x="2442210" y="213360"/>
                    <a:pt x="2426970" y="209550"/>
                    <a:pt x="2425700" y="199390"/>
                  </a:cubicBezTo>
                  <a:cubicBezTo>
                    <a:pt x="2433320" y="196850"/>
                    <a:pt x="2447290" y="193040"/>
                    <a:pt x="2449830" y="199390"/>
                  </a:cubicBezTo>
                  <a:lnTo>
                    <a:pt x="2443480" y="203200"/>
                  </a:lnTo>
                  <a:cubicBezTo>
                    <a:pt x="2449830" y="199390"/>
                    <a:pt x="2470150" y="204470"/>
                    <a:pt x="2459990" y="189230"/>
                  </a:cubicBezTo>
                  <a:lnTo>
                    <a:pt x="2475230" y="209550"/>
                  </a:lnTo>
                  <a:cubicBezTo>
                    <a:pt x="2480310" y="198120"/>
                    <a:pt x="2495550" y="198120"/>
                    <a:pt x="2508250" y="195580"/>
                  </a:cubicBezTo>
                  <a:cubicBezTo>
                    <a:pt x="2508250" y="210820"/>
                    <a:pt x="2499360" y="228600"/>
                    <a:pt x="2522220" y="232410"/>
                  </a:cubicBezTo>
                  <a:lnTo>
                    <a:pt x="2542540" y="215900"/>
                  </a:lnTo>
                  <a:cubicBezTo>
                    <a:pt x="2552700" y="214630"/>
                    <a:pt x="2555240" y="218440"/>
                    <a:pt x="2553970" y="227330"/>
                  </a:cubicBezTo>
                  <a:cubicBezTo>
                    <a:pt x="2589530" y="236220"/>
                    <a:pt x="2590800" y="184150"/>
                    <a:pt x="2618740" y="198120"/>
                  </a:cubicBezTo>
                  <a:cubicBezTo>
                    <a:pt x="2607310" y="217170"/>
                    <a:pt x="2616200" y="218440"/>
                    <a:pt x="2628900" y="223520"/>
                  </a:cubicBezTo>
                  <a:cubicBezTo>
                    <a:pt x="2628900" y="220980"/>
                    <a:pt x="2630170" y="214630"/>
                    <a:pt x="2635250" y="213360"/>
                  </a:cubicBezTo>
                  <a:cubicBezTo>
                    <a:pt x="2631440" y="204470"/>
                    <a:pt x="2627630" y="226060"/>
                    <a:pt x="2617470" y="213360"/>
                  </a:cubicBezTo>
                  <a:cubicBezTo>
                    <a:pt x="2614930" y="201930"/>
                    <a:pt x="2628900" y="205740"/>
                    <a:pt x="2635250" y="201930"/>
                  </a:cubicBezTo>
                  <a:cubicBezTo>
                    <a:pt x="2660650" y="242570"/>
                    <a:pt x="2719070" y="212090"/>
                    <a:pt x="2759710" y="231140"/>
                  </a:cubicBezTo>
                  <a:cubicBezTo>
                    <a:pt x="2757170" y="208280"/>
                    <a:pt x="2777490" y="224790"/>
                    <a:pt x="2786380" y="215900"/>
                  </a:cubicBezTo>
                  <a:cubicBezTo>
                    <a:pt x="2783840" y="240030"/>
                    <a:pt x="2809240" y="212090"/>
                    <a:pt x="2820670" y="226060"/>
                  </a:cubicBezTo>
                  <a:lnTo>
                    <a:pt x="2815590" y="207010"/>
                  </a:lnTo>
                  <a:cubicBezTo>
                    <a:pt x="2840990" y="220980"/>
                    <a:pt x="2856230" y="171450"/>
                    <a:pt x="2871470" y="199390"/>
                  </a:cubicBezTo>
                  <a:cubicBezTo>
                    <a:pt x="2885440" y="207010"/>
                    <a:pt x="2866390" y="215900"/>
                    <a:pt x="2861310" y="219710"/>
                  </a:cubicBezTo>
                  <a:cubicBezTo>
                    <a:pt x="2880360" y="245110"/>
                    <a:pt x="2913380" y="199390"/>
                    <a:pt x="2928620" y="227330"/>
                  </a:cubicBezTo>
                  <a:cubicBezTo>
                    <a:pt x="2929890" y="218440"/>
                    <a:pt x="2924810" y="203200"/>
                    <a:pt x="2941320" y="194310"/>
                  </a:cubicBezTo>
                  <a:cubicBezTo>
                    <a:pt x="2955290" y="204470"/>
                    <a:pt x="2981960" y="217170"/>
                    <a:pt x="2979420" y="220980"/>
                  </a:cubicBezTo>
                  <a:cubicBezTo>
                    <a:pt x="2990850" y="215900"/>
                    <a:pt x="2993390" y="209550"/>
                    <a:pt x="3006090" y="217170"/>
                  </a:cubicBezTo>
                  <a:cubicBezTo>
                    <a:pt x="3004820" y="223520"/>
                    <a:pt x="2999740" y="223520"/>
                    <a:pt x="2995930" y="227330"/>
                  </a:cubicBezTo>
                  <a:cubicBezTo>
                    <a:pt x="3014980" y="233680"/>
                    <a:pt x="3031490" y="223520"/>
                    <a:pt x="3048000" y="214630"/>
                  </a:cubicBezTo>
                  <a:cubicBezTo>
                    <a:pt x="3058160" y="232410"/>
                    <a:pt x="3092450" y="223520"/>
                    <a:pt x="3115310" y="233680"/>
                  </a:cubicBezTo>
                  <a:cubicBezTo>
                    <a:pt x="3128010" y="212090"/>
                    <a:pt x="3150870" y="242570"/>
                    <a:pt x="3153410" y="214630"/>
                  </a:cubicBezTo>
                  <a:cubicBezTo>
                    <a:pt x="3153410" y="217170"/>
                    <a:pt x="3155950" y="220980"/>
                    <a:pt x="3157220" y="223520"/>
                  </a:cubicBezTo>
                  <a:cubicBezTo>
                    <a:pt x="3166110" y="215900"/>
                    <a:pt x="3172460" y="196850"/>
                    <a:pt x="3182620" y="195580"/>
                  </a:cubicBezTo>
                  <a:lnTo>
                    <a:pt x="3178810" y="214630"/>
                  </a:lnTo>
                  <a:cubicBezTo>
                    <a:pt x="3176270" y="236220"/>
                    <a:pt x="3204210" y="222250"/>
                    <a:pt x="3210560" y="228600"/>
                  </a:cubicBezTo>
                  <a:cubicBezTo>
                    <a:pt x="3204210" y="215900"/>
                    <a:pt x="3223260" y="229870"/>
                    <a:pt x="3224530" y="217170"/>
                  </a:cubicBezTo>
                  <a:lnTo>
                    <a:pt x="3237230" y="210820"/>
                  </a:lnTo>
                  <a:cubicBezTo>
                    <a:pt x="3257550" y="205740"/>
                    <a:pt x="3239770" y="201930"/>
                    <a:pt x="3263900" y="199390"/>
                  </a:cubicBezTo>
                  <a:cubicBezTo>
                    <a:pt x="3277870" y="198120"/>
                    <a:pt x="3268980" y="220980"/>
                    <a:pt x="3263900" y="218440"/>
                  </a:cubicBezTo>
                  <a:cubicBezTo>
                    <a:pt x="3275330" y="228600"/>
                    <a:pt x="3288030" y="222250"/>
                    <a:pt x="3299460" y="218440"/>
                  </a:cubicBezTo>
                  <a:cubicBezTo>
                    <a:pt x="3294380" y="218440"/>
                    <a:pt x="3293110" y="217170"/>
                    <a:pt x="3298190" y="213360"/>
                  </a:cubicBezTo>
                  <a:cubicBezTo>
                    <a:pt x="3298190" y="215900"/>
                    <a:pt x="3299460" y="217170"/>
                    <a:pt x="3300730" y="218440"/>
                  </a:cubicBezTo>
                  <a:cubicBezTo>
                    <a:pt x="3305810" y="217170"/>
                    <a:pt x="3309620" y="215900"/>
                    <a:pt x="3314700" y="215900"/>
                  </a:cubicBezTo>
                  <a:lnTo>
                    <a:pt x="3314700" y="217170"/>
                  </a:lnTo>
                  <a:cubicBezTo>
                    <a:pt x="3321050" y="215900"/>
                    <a:pt x="3327400" y="214630"/>
                    <a:pt x="3332480" y="213360"/>
                  </a:cubicBezTo>
                  <a:cubicBezTo>
                    <a:pt x="3336290" y="212090"/>
                    <a:pt x="3338830" y="210820"/>
                    <a:pt x="3341370" y="210820"/>
                  </a:cubicBezTo>
                  <a:cubicBezTo>
                    <a:pt x="3348990" y="209550"/>
                    <a:pt x="3351530" y="209550"/>
                    <a:pt x="3343910" y="213360"/>
                  </a:cubicBezTo>
                  <a:cubicBezTo>
                    <a:pt x="3342640" y="212090"/>
                    <a:pt x="3342640" y="210820"/>
                    <a:pt x="3341370" y="210820"/>
                  </a:cubicBezTo>
                  <a:cubicBezTo>
                    <a:pt x="3338830" y="210820"/>
                    <a:pt x="3336290" y="212090"/>
                    <a:pt x="3332480" y="213360"/>
                  </a:cubicBezTo>
                  <a:cubicBezTo>
                    <a:pt x="3327400" y="215900"/>
                    <a:pt x="3322320" y="220980"/>
                    <a:pt x="3318510" y="222250"/>
                  </a:cubicBezTo>
                  <a:cubicBezTo>
                    <a:pt x="3322320" y="222250"/>
                    <a:pt x="3326130" y="223520"/>
                    <a:pt x="3328670" y="226060"/>
                  </a:cubicBezTo>
                  <a:lnTo>
                    <a:pt x="3324860" y="240030"/>
                  </a:lnTo>
                  <a:cubicBezTo>
                    <a:pt x="3333750" y="241300"/>
                    <a:pt x="3356610" y="224790"/>
                    <a:pt x="3356610" y="218440"/>
                  </a:cubicBezTo>
                  <a:cubicBezTo>
                    <a:pt x="3389630" y="231140"/>
                    <a:pt x="3445510" y="220980"/>
                    <a:pt x="3468370" y="212090"/>
                  </a:cubicBezTo>
                  <a:cubicBezTo>
                    <a:pt x="3469640" y="210820"/>
                    <a:pt x="3472180" y="209550"/>
                    <a:pt x="3474720" y="209550"/>
                  </a:cubicBezTo>
                  <a:cubicBezTo>
                    <a:pt x="3473450" y="210820"/>
                    <a:pt x="3470910" y="210820"/>
                    <a:pt x="3468370" y="212090"/>
                  </a:cubicBezTo>
                  <a:cubicBezTo>
                    <a:pt x="3464560" y="215900"/>
                    <a:pt x="3463290" y="219710"/>
                    <a:pt x="3468370" y="214630"/>
                  </a:cubicBezTo>
                  <a:cubicBezTo>
                    <a:pt x="3479800" y="212090"/>
                    <a:pt x="3492500" y="199390"/>
                    <a:pt x="3493770" y="208280"/>
                  </a:cubicBezTo>
                  <a:cubicBezTo>
                    <a:pt x="3505200" y="201930"/>
                    <a:pt x="3503930" y="218440"/>
                    <a:pt x="3521710" y="219710"/>
                  </a:cubicBezTo>
                  <a:cubicBezTo>
                    <a:pt x="3521710" y="222250"/>
                    <a:pt x="3522980" y="212090"/>
                    <a:pt x="3521710" y="208280"/>
                  </a:cubicBezTo>
                  <a:cubicBezTo>
                    <a:pt x="3520440" y="208280"/>
                    <a:pt x="3520440" y="207010"/>
                    <a:pt x="3519170" y="207010"/>
                  </a:cubicBezTo>
                  <a:cubicBezTo>
                    <a:pt x="3520440" y="207010"/>
                    <a:pt x="3521710" y="207010"/>
                    <a:pt x="3521710" y="208280"/>
                  </a:cubicBezTo>
                  <a:cubicBezTo>
                    <a:pt x="3550920" y="227330"/>
                    <a:pt x="3586480" y="194310"/>
                    <a:pt x="3620770" y="207010"/>
                  </a:cubicBezTo>
                  <a:lnTo>
                    <a:pt x="3622040" y="207010"/>
                  </a:lnTo>
                  <a:lnTo>
                    <a:pt x="3620770" y="207010"/>
                  </a:lnTo>
                  <a:cubicBezTo>
                    <a:pt x="3618230" y="208280"/>
                    <a:pt x="3614420" y="215900"/>
                    <a:pt x="3610610" y="220980"/>
                  </a:cubicBezTo>
                  <a:cubicBezTo>
                    <a:pt x="3637280" y="213360"/>
                    <a:pt x="3662680" y="208280"/>
                    <a:pt x="3686810" y="190500"/>
                  </a:cubicBezTo>
                  <a:cubicBezTo>
                    <a:pt x="3684270" y="196850"/>
                    <a:pt x="3685540" y="203200"/>
                    <a:pt x="3679190" y="207010"/>
                  </a:cubicBezTo>
                  <a:cubicBezTo>
                    <a:pt x="3698240" y="207010"/>
                    <a:pt x="3719830" y="203200"/>
                    <a:pt x="3728720" y="189230"/>
                  </a:cubicBezTo>
                  <a:cubicBezTo>
                    <a:pt x="3716020" y="182880"/>
                    <a:pt x="3727450" y="196850"/>
                    <a:pt x="3719830" y="196850"/>
                  </a:cubicBezTo>
                  <a:cubicBezTo>
                    <a:pt x="3705860" y="184150"/>
                    <a:pt x="3729990" y="170180"/>
                    <a:pt x="3742690" y="173990"/>
                  </a:cubicBezTo>
                  <a:lnTo>
                    <a:pt x="3742690" y="176530"/>
                  </a:lnTo>
                  <a:cubicBezTo>
                    <a:pt x="3761740" y="176530"/>
                    <a:pt x="3761740" y="167640"/>
                    <a:pt x="3780790" y="167640"/>
                  </a:cubicBezTo>
                  <a:cubicBezTo>
                    <a:pt x="3792220" y="175260"/>
                    <a:pt x="3770630" y="171450"/>
                    <a:pt x="3775710" y="180340"/>
                  </a:cubicBezTo>
                  <a:cubicBezTo>
                    <a:pt x="3779520" y="203200"/>
                    <a:pt x="3817620" y="195580"/>
                    <a:pt x="3821430" y="198120"/>
                  </a:cubicBezTo>
                  <a:cubicBezTo>
                    <a:pt x="3826510" y="193040"/>
                    <a:pt x="3832860" y="189230"/>
                    <a:pt x="3831590" y="182880"/>
                  </a:cubicBezTo>
                  <a:cubicBezTo>
                    <a:pt x="3845560" y="176530"/>
                    <a:pt x="3837940" y="196850"/>
                    <a:pt x="3848100" y="195580"/>
                  </a:cubicBezTo>
                  <a:lnTo>
                    <a:pt x="3887470" y="152400"/>
                  </a:lnTo>
                  <a:cubicBezTo>
                    <a:pt x="3887470" y="151130"/>
                    <a:pt x="3888740" y="149860"/>
                    <a:pt x="3890010" y="149860"/>
                  </a:cubicBezTo>
                  <a:lnTo>
                    <a:pt x="3887470" y="152400"/>
                  </a:lnTo>
                  <a:cubicBezTo>
                    <a:pt x="3886200" y="158750"/>
                    <a:pt x="3900170" y="171450"/>
                    <a:pt x="3888740" y="180340"/>
                  </a:cubicBezTo>
                  <a:cubicBezTo>
                    <a:pt x="3919220" y="177800"/>
                    <a:pt x="3935730" y="149860"/>
                    <a:pt x="3954780" y="135890"/>
                  </a:cubicBezTo>
                  <a:cubicBezTo>
                    <a:pt x="3963670" y="139700"/>
                    <a:pt x="3992880" y="130810"/>
                    <a:pt x="4003040" y="129540"/>
                  </a:cubicBezTo>
                  <a:cubicBezTo>
                    <a:pt x="4008120" y="142240"/>
                    <a:pt x="3994150" y="128270"/>
                    <a:pt x="3991610" y="138430"/>
                  </a:cubicBezTo>
                  <a:lnTo>
                    <a:pt x="4006850" y="152400"/>
                  </a:lnTo>
                  <a:cubicBezTo>
                    <a:pt x="3986530" y="154940"/>
                    <a:pt x="4009390" y="173990"/>
                    <a:pt x="3997960" y="182880"/>
                  </a:cubicBezTo>
                  <a:cubicBezTo>
                    <a:pt x="4014470" y="175260"/>
                    <a:pt x="4052570" y="184150"/>
                    <a:pt x="4076700" y="187960"/>
                  </a:cubicBezTo>
                  <a:cubicBezTo>
                    <a:pt x="4060190" y="161290"/>
                    <a:pt x="4109720" y="175260"/>
                    <a:pt x="4108450" y="151130"/>
                  </a:cubicBezTo>
                  <a:cubicBezTo>
                    <a:pt x="4136390" y="147320"/>
                    <a:pt x="4122420" y="170180"/>
                    <a:pt x="4133850" y="175260"/>
                  </a:cubicBezTo>
                  <a:cubicBezTo>
                    <a:pt x="4163060" y="166370"/>
                    <a:pt x="4191000" y="172720"/>
                    <a:pt x="4217670" y="170180"/>
                  </a:cubicBezTo>
                  <a:cubicBezTo>
                    <a:pt x="4217670" y="170180"/>
                    <a:pt x="4217670" y="172720"/>
                    <a:pt x="4216400" y="175260"/>
                  </a:cubicBezTo>
                  <a:cubicBezTo>
                    <a:pt x="4240530" y="167640"/>
                    <a:pt x="4281170" y="175260"/>
                    <a:pt x="4305300" y="153670"/>
                  </a:cubicBezTo>
                  <a:cubicBezTo>
                    <a:pt x="4304030" y="158750"/>
                    <a:pt x="4306570" y="162560"/>
                    <a:pt x="4300220" y="166370"/>
                  </a:cubicBezTo>
                  <a:cubicBezTo>
                    <a:pt x="4326890" y="175260"/>
                    <a:pt x="4305300" y="135890"/>
                    <a:pt x="4335780" y="149860"/>
                  </a:cubicBezTo>
                  <a:lnTo>
                    <a:pt x="4328160" y="161290"/>
                  </a:lnTo>
                  <a:cubicBezTo>
                    <a:pt x="4347210" y="149860"/>
                    <a:pt x="4364990" y="171450"/>
                    <a:pt x="4386580" y="153670"/>
                  </a:cubicBezTo>
                  <a:cubicBezTo>
                    <a:pt x="4387850" y="160020"/>
                    <a:pt x="4382770" y="162560"/>
                    <a:pt x="4378960" y="165100"/>
                  </a:cubicBezTo>
                  <a:cubicBezTo>
                    <a:pt x="4399280" y="160020"/>
                    <a:pt x="4420870" y="162560"/>
                    <a:pt x="4437380" y="146050"/>
                  </a:cubicBezTo>
                  <a:cubicBezTo>
                    <a:pt x="4439920" y="153670"/>
                    <a:pt x="4437380" y="160020"/>
                    <a:pt x="4429760" y="165100"/>
                  </a:cubicBezTo>
                  <a:cubicBezTo>
                    <a:pt x="4448810" y="173990"/>
                    <a:pt x="4451350" y="143510"/>
                    <a:pt x="4469130" y="152400"/>
                  </a:cubicBezTo>
                  <a:cubicBezTo>
                    <a:pt x="4474210" y="153670"/>
                    <a:pt x="4484370" y="163830"/>
                    <a:pt x="4480560" y="163830"/>
                  </a:cubicBezTo>
                  <a:cubicBezTo>
                    <a:pt x="4489450" y="153670"/>
                    <a:pt x="4516120" y="153670"/>
                    <a:pt x="4526280" y="149860"/>
                  </a:cubicBezTo>
                  <a:cubicBezTo>
                    <a:pt x="4528820" y="157480"/>
                    <a:pt x="4536440" y="160020"/>
                    <a:pt x="4546600" y="167640"/>
                  </a:cubicBezTo>
                  <a:cubicBezTo>
                    <a:pt x="4632960" y="167640"/>
                    <a:pt x="4721860" y="170180"/>
                    <a:pt x="4808220" y="157480"/>
                  </a:cubicBezTo>
                  <a:cubicBezTo>
                    <a:pt x="4819650" y="156210"/>
                    <a:pt x="4832350" y="153670"/>
                    <a:pt x="4843780" y="151130"/>
                  </a:cubicBezTo>
                  <a:cubicBezTo>
                    <a:pt x="4860290" y="175260"/>
                    <a:pt x="4820920" y="166370"/>
                    <a:pt x="4831080" y="181610"/>
                  </a:cubicBezTo>
                  <a:cubicBezTo>
                    <a:pt x="4829810" y="161290"/>
                    <a:pt x="4847590" y="175260"/>
                    <a:pt x="4876800" y="168910"/>
                  </a:cubicBezTo>
                  <a:lnTo>
                    <a:pt x="4878070" y="171450"/>
                  </a:lnTo>
                  <a:cubicBezTo>
                    <a:pt x="4890770" y="167640"/>
                    <a:pt x="4898390" y="180340"/>
                    <a:pt x="4911090" y="173990"/>
                  </a:cubicBezTo>
                  <a:lnTo>
                    <a:pt x="4911090" y="168910"/>
                  </a:lnTo>
                  <a:cubicBezTo>
                    <a:pt x="4925060" y="156210"/>
                    <a:pt x="4942840" y="195580"/>
                    <a:pt x="4950460" y="168910"/>
                  </a:cubicBezTo>
                  <a:lnTo>
                    <a:pt x="4961890" y="182880"/>
                  </a:lnTo>
                  <a:cubicBezTo>
                    <a:pt x="4975860" y="160020"/>
                    <a:pt x="4984750" y="190500"/>
                    <a:pt x="5002530" y="170180"/>
                  </a:cubicBezTo>
                  <a:lnTo>
                    <a:pt x="4999990" y="173990"/>
                  </a:lnTo>
                  <a:cubicBezTo>
                    <a:pt x="5024120" y="184150"/>
                    <a:pt x="5049520" y="148590"/>
                    <a:pt x="5058410" y="167640"/>
                  </a:cubicBezTo>
                  <a:cubicBezTo>
                    <a:pt x="5078730" y="163830"/>
                    <a:pt x="5101590" y="160020"/>
                    <a:pt x="5105400" y="140970"/>
                  </a:cubicBezTo>
                  <a:cubicBezTo>
                    <a:pt x="5110480" y="147320"/>
                    <a:pt x="5106670" y="158750"/>
                    <a:pt x="5104130" y="165100"/>
                  </a:cubicBezTo>
                  <a:cubicBezTo>
                    <a:pt x="5180330" y="156210"/>
                    <a:pt x="5264150" y="160020"/>
                    <a:pt x="5331460" y="135890"/>
                  </a:cubicBezTo>
                  <a:cubicBezTo>
                    <a:pt x="5335270" y="139700"/>
                    <a:pt x="5330190" y="142240"/>
                    <a:pt x="5328920" y="147320"/>
                  </a:cubicBezTo>
                  <a:cubicBezTo>
                    <a:pt x="5370830" y="125730"/>
                    <a:pt x="5415280" y="170180"/>
                    <a:pt x="5445760" y="129540"/>
                  </a:cubicBezTo>
                  <a:lnTo>
                    <a:pt x="5457190" y="113030"/>
                  </a:lnTo>
                  <a:cubicBezTo>
                    <a:pt x="5467350" y="119380"/>
                    <a:pt x="5466080" y="132080"/>
                    <a:pt x="5473700" y="137160"/>
                  </a:cubicBezTo>
                  <a:cubicBezTo>
                    <a:pt x="5481320" y="125730"/>
                    <a:pt x="5511800" y="134620"/>
                    <a:pt x="5516880" y="119380"/>
                  </a:cubicBezTo>
                  <a:cubicBezTo>
                    <a:pt x="5521960" y="125730"/>
                    <a:pt x="5515610" y="128270"/>
                    <a:pt x="5515610" y="133350"/>
                  </a:cubicBezTo>
                  <a:cubicBezTo>
                    <a:pt x="5534660" y="137160"/>
                    <a:pt x="5557520" y="111760"/>
                    <a:pt x="5575300" y="116840"/>
                  </a:cubicBezTo>
                  <a:lnTo>
                    <a:pt x="5568950" y="124460"/>
                  </a:lnTo>
                  <a:cubicBezTo>
                    <a:pt x="5665470" y="153670"/>
                    <a:pt x="5788660" y="176530"/>
                    <a:pt x="5868670" y="138430"/>
                  </a:cubicBezTo>
                  <a:cubicBezTo>
                    <a:pt x="5890260" y="132080"/>
                    <a:pt x="5878830" y="160020"/>
                    <a:pt x="5887720" y="158750"/>
                  </a:cubicBezTo>
                  <a:cubicBezTo>
                    <a:pt x="5969000" y="128270"/>
                    <a:pt x="6066790" y="176530"/>
                    <a:pt x="6141720" y="128270"/>
                  </a:cubicBezTo>
                  <a:cubicBezTo>
                    <a:pt x="6200140" y="115570"/>
                    <a:pt x="6217920" y="62230"/>
                    <a:pt x="6217920" y="62230"/>
                  </a:cubicBezTo>
                  <a:cubicBezTo>
                    <a:pt x="6079490" y="83820"/>
                    <a:pt x="5955030" y="60960"/>
                    <a:pt x="5815330" y="33020"/>
                  </a:cubicBezTo>
                  <a:close/>
                </a:path>
              </a:pathLst>
            </a:custGeom>
            <a:solidFill>
              <a:srgbClr val="E05A47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83084" y="4397029"/>
            <a:ext cx="4100178" cy="670751"/>
            <a:chOff x="0" y="0"/>
            <a:chExt cx="5466904" cy="894335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97682" y="-97682"/>
              <a:ext cx="894335" cy="1089699"/>
              <a:chOff x="0" y="0"/>
              <a:chExt cx="2354580" cy="2868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4474887" y="-97682"/>
              <a:ext cx="894335" cy="1089699"/>
              <a:chOff x="0" y="0"/>
              <a:chExt cx="2354580" cy="28689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698002" y="0"/>
              <a:ext cx="4351052" cy="894335"/>
              <a:chOff x="0" y="0"/>
              <a:chExt cx="1006916" cy="20696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06916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006916" h="206966">
                    <a:moveTo>
                      <a:pt x="0" y="0"/>
                    </a:moveTo>
                    <a:lnTo>
                      <a:pt x="1006916" y="0"/>
                    </a:lnTo>
                    <a:lnTo>
                      <a:pt x="1006916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447644" y="177825"/>
              <a:ext cx="4601410" cy="510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394" spc="95">
                  <a:solidFill>
                    <a:srgbClr val="FFFFFF"/>
                  </a:solidFill>
                  <a:latin typeface="Open Sauce Light Bold"/>
                </a:rPr>
                <a:t>76%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79586" y="4397029"/>
            <a:ext cx="4100178" cy="670751"/>
            <a:chOff x="0" y="0"/>
            <a:chExt cx="5466904" cy="894335"/>
          </a:xfrm>
        </p:grpSpPr>
        <p:grpSp>
          <p:nvGrpSpPr>
            <p:cNvPr id="11" name="Group 11"/>
            <p:cNvGrpSpPr/>
            <p:nvPr/>
          </p:nvGrpSpPr>
          <p:grpSpPr>
            <a:xfrm rot="5400000">
              <a:off x="97682" y="-97682"/>
              <a:ext cx="894335" cy="1089699"/>
              <a:chOff x="0" y="0"/>
              <a:chExt cx="2354580" cy="286893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grpSp>
          <p:nvGrpSpPr>
            <p:cNvPr id="13" name="Group 13"/>
            <p:cNvGrpSpPr/>
            <p:nvPr/>
          </p:nvGrpSpPr>
          <p:grpSpPr>
            <a:xfrm rot="-5400000">
              <a:off x="4474887" y="-97682"/>
              <a:ext cx="894335" cy="1089699"/>
              <a:chOff x="0" y="0"/>
              <a:chExt cx="2354580" cy="286893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698002" y="0"/>
              <a:ext cx="4351052" cy="894335"/>
              <a:chOff x="0" y="0"/>
              <a:chExt cx="1006916" cy="20696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06916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006916" h="206966">
                    <a:moveTo>
                      <a:pt x="0" y="0"/>
                    </a:moveTo>
                    <a:lnTo>
                      <a:pt x="1006916" y="0"/>
                    </a:lnTo>
                    <a:lnTo>
                      <a:pt x="1006916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447644" y="177825"/>
              <a:ext cx="4601410" cy="510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394" spc="95">
                  <a:solidFill>
                    <a:srgbClr val="FFFFFF"/>
                  </a:solidFill>
                  <a:latin typeface="Open Sauce Light Bold"/>
                </a:rPr>
                <a:t>16%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1789736" y="4397029"/>
            <a:ext cx="4100178" cy="670751"/>
            <a:chOff x="0" y="0"/>
            <a:chExt cx="5466904" cy="894335"/>
          </a:xfrm>
        </p:grpSpPr>
        <p:grpSp>
          <p:nvGrpSpPr>
            <p:cNvPr id="19" name="Group 19"/>
            <p:cNvGrpSpPr/>
            <p:nvPr/>
          </p:nvGrpSpPr>
          <p:grpSpPr>
            <a:xfrm rot="5400000">
              <a:off x="97682" y="-97682"/>
              <a:ext cx="894335" cy="1089699"/>
              <a:chOff x="0" y="0"/>
              <a:chExt cx="2354580" cy="286893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 rot="-5400000">
              <a:off x="4474887" y="-97682"/>
              <a:ext cx="894335" cy="1089699"/>
              <a:chOff x="0" y="0"/>
              <a:chExt cx="2354580" cy="286893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>
              <a:off x="698002" y="0"/>
              <a:ext cx="4351052" cy="894335"/>
              <a:chOff x="0" y="0"/>
              <a:chExt cx="1006916" cy="20696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006916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006916" h="206966">
                    <a:moveTo>
                      <a:pt x="0" y="0"/>
                    </a:moveTo>
                    <a:lnTo>
                      <a:pt x="1006916" y="0"/>
                    </a:lnTo>
                    <a:lnTo>
                      <a:pt x="1006916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EE1B2E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447644" y="177825"/>
              <a:ext cx="4601410" cy="510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12"/>
                </a:lnSpc>
              </a:pPr>
              <a:r>
                <a:rPr lang="en-US" sz="2394" spc="95">
                  <a:solidFill>
                    <a:srgbClr val="FFFFFF"/>
                  </a:solidFill>
                  <a:latin typeface="Open Sauce Light Bold"/>
                </a:rPr>
                <a:t>8%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02898" y="1104900"/>
            <a:ext cx="10386162" cy="129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00467E"/>
                </a:solidFill>
                <a:latin typeface="Glacial Indifference"/>
              </a:rPr>
              <a:t>How we're funded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357478" y="6381194"/>
            <a:ext cx="10386162" cy="129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>
                <a:solidFill>
                  <a:srgbClr val="00467E"/>
                </a:solidFill>
                <a:latin typeface="Glacial Indifference"/>
              </a:rPr>
              <a:t>Where it's spent</a:t>
            </a:r>
          </a:p>
        </p:txBody>
      </p:sp>
      <p:grpSp>
        <p:nvGrpSpPr>
          <p:cNvPr id="29" name="Group 29"/>
          <p:cNvGrpSpPr/>
          <p:nvPr/>
        </p:nvGrpSpPr>
        <p:grpSpPr>
          <a:xfrm>
            <a:off x="7981360" y="7808901"/>
            <a:ext cx="1696630" cy="1696630"/>
            <a:chOff x="0" y="0"/>
            <a:chExt cx="2262173" cy="2262173"/>
          </a:xfrm>
        </p:grpSpPr>
        <p:sp>
          <p:nvSpPr>
            <p:cNvPr id="30" name="TextBox 30"/>
            <p:cNvSpPr txBox="1"/>
            <p:nvPr/>
          </p:nvSpPr>
          <p:spPr>
            <a:xfrm>
              <a:off x="2030866" y="1867970"/>
              <a:ext cx="178879" cy="251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"/>
                </a:lnSpc>
              </a:pPr>
              <a:endParaRPr/>
            </a:p>
            <a:p>
              <a:pPr algn="ctr">
                <a:lnSpc>
                  <a:spcPts val="738"/>
                </a:lnSpc>
              </a:pPr>
              <a:r>
                <a:rPr lang="en-US" sz="527">
                  <a:solidFill>
                    <a:srgbClr val="000000"/>
                  </a:solidFill>
                  <a:latin typeface="Arimo"/>
                </a:rPr>
                <a:t>73%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2428" y="123742"/>
              <a:ext cx="178879" cy="2514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8"/>
                </a:lnSpc>
              </a:pPr>
              <a:endParaRPr/>
            </a:p>
            <a:p>
              <a:pPr algn="ctr">
                <a:lnSpc>
                  <a:spcPts val="738"/>
                </a:lnSpc>
              </a:pPr>
              <a:r>
                <a:rPr lang="en-US" sz="527">
                  <a:solidFill>
                    <a:srgbClr val="000000"/>
                  </a:solidFill>
                  <a:latin typeface="Arimo"/>
                </a:rPr>
                <a:t>27%</a:t>
              </a:r>
            </a:p>
          </p:txBody>
        </p: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>
              <a:off x="0" y="0"/>
              <a:ext cx="2262173" cy="2262173"/>
              <a:chOff x="0" y="0"/>
              <a:chExt cx="2540000" cy="254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3634" y="0"/>
                <a:ext cx="2553336" cy="2573121"/>
              </a:xfrm>
              <a:custGeom>
                <a:avLst/>
                <a:gdLst/>
                <a:ahLst/>
                <a:cxnLst/>
                <a:rect l="l" t="t" r="r" b="b"/>
                <a:pathLst>
                  <a:path w="2553336" h="2573121">
                    <a:moveTo>
                      <a:pt x="1266366" y="0"/>
                    </a:moveTo>
                    <a:cubicBezTo>
                      <a:pt x="1955291" y="0"/>
                      <a:pt x="2518588" y="549266"/>
                      <a:pt x="2535962" y="1237972"/>
                    </a:cubicBezTo>
                    <a:cubicBezTo>
                      <a:pt x="2553336" y="1926679"/>
                      <a:pt x="2018450" y="2503648"/>
                      <a:pt x="1330401" y="2538385"/>
                    </a:cubicBezTo>
                    <a:cubicBezTo>
                      <a:pt x="642352" y="2573121"/>
                      <a:pt x="52077" y="2052955"/>
                      <a:pt x="0" y="1366001"/>
                    </a:cubicBezTo>
                    <a:lnTo>
                      <a:pt x="1266366" y="1270000"/>
                    </a:lnTo>
                    <a:close/>
                  </a:path>
                </a:pathLst>
              </a:custGeom>
              <a:solidFill>
                <a:srgbClr val="F45D51"/>
              </a:solidFill>
            </p:spPr>
          </p:sp>
          <p:sp>
            <p:nvSpPr>
              <p:cNvPr id="34" name="Freeform 34"/>
              <p:cNvSpPr/>
              <p:nvPr/>
            </p:nvSpPr>
            <p:spPr>
              <a:xfrm>
                <a:off x="-35675" y="0"/>
                <a:ext cx="1305675" cy="1429173"/>
              </a:xfrm>
              <a:custGeom>
                <a:avLst/>
                <a:gdLst/>
                <a:ahLst/>
                <a:cxnLst/>
                <a:rect l="l" t="t" r="r" b="b"/>
                <a:pathLst>
                  <a:path w="1305675" h="1429173">
                    <a:moveTo>
                      <a:pt x="45689" y="1429173"/>
                    </a:moveTo>
                    <a:cubicBezTo>
                      <a:pt x="0" y="1067505"/>
                      <a:pt x="111929" y="703641"/>
                      <a:pt x="352992" y="430182"/>
                    </a:cubicBezTo>
                    <a:cubicBezTo>
                      <a:pt x="594055" y="156722"/>
                      <a:pt x="941005" y="36"/>
                      <a:pt x="1305548" y="0"/>
                    </a:cubicBezTo>
                    <a:lnTo>
                      <a:pt x="1305675" y="1270000"/>
                    </a:lnTo>
                    <a:close/>
                  </a:path>
                </a:pathLst>
              </a:custGeom>
              <a:solidFill>
                <a:srgbClr val="CE245E"/>
              </a:solidFill>
            </p:spPr>
          </p:sp>
          <p:sp>
            <p:nvSpPr>
              <p:cNvPr id="35" name="Freeform 35"/>
              <p:cNvSpPr/>
              <p:nvPr/>
            </p:nvSpPr>
            <p:spPr>
              <a:xfrm>
                <a:off x="1270000" y="0"/>
                <a:ext cx="127" cy="127000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1270000">
                    <a:moveTo>
                      <a:pt x="0" y="0"/>
                    </a:moveTo>
                    <a:cubicBezTo>
                      <a:pt x="42" y="0"/>
                      <a:pt x="85" y="0"/>
                      <a:pt x="127" y="0"/>
                    </a:cubicBezTo>
                    <a:lnTo>
                      <a:pt x="0" y="1270000"/>
                    </a:lnTo>
                    <a:close/>
                  </a:path>
                </a:pathLst>
              </a:custGeom>
              <a:solidFill>
                <a:srgbClr val="9A0066"/>
              </a:solidFill>
            </p:spPr>
          </p:sp>
        </p:grpSp>
      </p:grpSp>
      <p:sp>
        <p:nvSpPr>
          <p:cNvPr id="36" name="TextBox 36"/>
          <p:cNvSpPr txBox="1"/>
          <p:nvPr/>
        </p:nvSpPr>
        <p:spPr>
          <a:xfrm>
            <a:off x="1687834" y="2713375"/>
            <a:ext cx="11498594" cy="9867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30"/>
              </a:lnSpc>
            </a:pPr>
            <a:r>
              <a:rPr lang="en-US" sz="3000" spc="60">
                <a:solidFill>
                  <a:srgbClr val="00467E"/>
                </a:solidFill>
                <a:latin typeface="Glacial Indifference"/>
              </a:rPr>
              <a:t>As an independent, private nonprofit, we're able to be impartial. But it means we rely on donors to get the job done.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783084" y="5332629"/>
            <a:ext cx="4100178" cy="32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72">
                <a:solidFill>
                  <a:srgbClr val="00467E"/>
                </a:solidFill>
                <a:latin typeface="Glacial Indifference Bold"/>
              </a:rPr>
              <a:t>PRIVATE FOUNDATIONS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779586" y="5332629"/>
            <a:ext cx="4100178" cy="32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72">
                <a:solidFill>
                  <a:srgbClr val="00467E"/>
                </a:solidFill>
                <a:latin typeface="Glacial Indifference Bold"/>
              </a:rPr>
              <a:t>GOVERNMENT AGENCIES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1789736" y="5332629"/>
            <a:ext cx="4100178" cy="32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1800" spc="72">
                <a:solidFill>
                  <a:srgbClr val="00467E"/>
                </a:solidFill>
                <a:latin typeface="Glacial Indifference Bold"/>
              </a:rPr>
              <a:t>INDIVIDUAL DONORS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87834" y="8125734"/>
            <a:ext cx="4408145" cy="342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021" spc="479" dirty="0">
                <a:solidFill>
                  <a:srgbClr val="00467E"/>
                </a:solidFill>
                <a:latin typeface="Glacial Indifference Bold"/>
              </a:rPr>
              <a:t>PROGRAMMING &amp; EVENTS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471309" y="8648536"/>
            <a:ext cx="4876800" cy="34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30"/>
              </a:lnSpc>
            </a:pPr>
            <a:r>
              <a:rPr lang="en-US" sz="2021" spc="452" dirty="0">
                <a:solidFill>
                  <a:srgbClr val="00467E"/>
                </a:solidFill>
                <a:latin typeface="Glacial Indifference Bold"/>
              </a:rPr>
              <a:t>MANAGEMENT &amp; GENERAL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612659" y="8061233"/>
            <a:ext cx="1083541" cy="40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ED3D3D"/>
                </a:solidFill>
                <a:latin typeface="Open Sans Extra Bold"/>
              </a:rPr>
              <a:t>73%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716747" y="8561608"/>
            <a:ext cx="872145" cy="4038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dirty="0">
                <a:solidFill>
                  <a:srgbClr val="ED3D3D"/>
                </a:solidFill>
                <a:latin typeface="Open Sans Extra Bold"/>
              </a:rPr>
              <a:t>27%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9490">
            <a:off x="-223698" y="238513"/>
            <a:ext cx="8291591" cy="100590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38592" y="3907576"/>
            <a:ext cx="13019188" cy="254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dirty="0">
                <a:solidFill>
                  <a:srgbClr val="00467E"/>
                </a:solidFill>
                <a:latin typeface="Glacial Indifference Bold"/>
              </a:rPr>
              <a:t>Our volunteers are the heart of what we do.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b="15600"/>
            <a:stretch>
              <a:fillRect/>
            </a:stretch>
          </p:blipFill>
          <p:spPr>
            <a:xfrm>
              <a:off x="0" y="0"/>
              <a:ext cx="16213667" cy="912283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r="675" b="16779"/>
            <a:stretch>
              <a:fillRect/>
            </a:stretch>
          </p:blipFill>
          <p:spPr>
            <a:xfrm>
              <a:off x="16277167" y="0"/>
              <a:ext cx="8106833" cy="45296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t="16540" b="41553"/>
            <a:stretch>
              <a:fillRect/>
            </a:stretch>
          </p:blipFill>
          <p:spPr>
            <a:xfrm>
              <a:off x="0" y="9186333"/>
              <a:ext cx="16213667" cy="452966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 t="2771" b="2771"/>
            <a:stretch>
              <a:fillRect/>
            </a:stretch>
          </p:blipFill>
          <p:spPr>
            <a:xfrm>
              <a:off x="16277167" y="4593167"/>
              <a:ext cx="8106833" cy="912283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22DD5A-FF39-4BFD-AB4E-F96C2B2C6369}"/>
              </a:ext>
            </a:extLst>
          </p:cNvPr>
          <p:cNvSpPr txBox="1"/>
          <p:nvPr/>
        </p:nvSpPr>
        <p:spPr>
          <a:xfrm>
            <a:off x="12160250" y="9791700"/>
            <a:ext cx="1555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6"/>
              </a:rPr>
              <a:t>CASA VIDEO:  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9490">
            <a:off x="704623" y="24380"/>
            <a:ext cx="8009160" cy="102382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40985" y="1104900"/>
            <a:ext cx="9068620" cy="2548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dirty="0">
                <a:solidFill>
                  <a:srgbClr val="00467E"/>
                </a:solidFill>
                <a:latin typeface="Glacial Indifference"/>
              </a:rPr>
              <a:t>A CASA volunteer advocate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190680" y="4049194"/>
            <a:ext cx="9591717" cy="3768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Researches case history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Meets with the child monthly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Meets with case professionals monthly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Meets with teachers, therapists, medical doctors, etc. 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Writes fact-based court reports </a:t>
            </a:r>
          </a:p>
          <a:p>
            <a:pPr marL="611821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Attends court hearings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10 - 12 hours average per month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33" spc="56" dirty="0">
                <a:solidFill>
                  <a:srgbClr val="000000"/>
                </a:solidFill>
                <a:latin typeface="Glacial Indifference" panose="020B0604020202020204" charset="0"/>
              </a:rPr>
              <a:t>Commits to minimum of 2 years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7110" y="7652375"/>
            <a:ext cx="6374227" cy="928640"/>
            <a:chOff x="0" y="0"/>
            <a:chExt cx="8498969" cy="1238187"/>
          </a:xfrm>
        </p:grpSpPr>
        <p:grpSp>
          <p:nvGrpSpPr>
            <p:cNvPr id="3" name="Group 3"/>
            <p:cNvGrpSpPr/>
            <p:nvPr/>
          </p:nvGrpSpPr>
          <p:grpSpPr>
            <a:xfrm rot="5400000">
              <a:off x="135239" y="-135239"/>
              <a:ext cx="1238187" cy="1508665"/>
              <a:chOff x="0" y="0"/>
              <a:chExt cx="2354580" cy="2868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467E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5400000">
              <a:off x="7125543" y="-135239"/>
              <a:ext cx="1238187" cy="1508665"/>
              <a:chOff x="0" y="0"/>
              <a:chExt cx="2354580" cy="286893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353310" cy="2868930"/>
              </a:xfrm>
              <a:custGeom>
                <a:avLst/>
                <a:gdLst/>
                <a:ahLst/>
                <a:cxnLst/>
                <a:rect l="l" t="t" r="r" b="b"/>
                <a:pathLst>
                  <a:path w="2353310" h="2868930">
                    <a:moveTo>
                      <a:pt x="784860" y="2801620"/>
                    </a:moveTo>
                    <a:cubicBezTo>
                      <a:pt x="905510" y="2842260"/>
                      <a:pt x="1042670" y="2868930"/>
                      <a:pt x="1177290" y="2868930"/>
                    </a:cubicBezTo>
                    <a:cubicBezTo>
                      <a:pt x="1311910" y="2868930"/>
                      <a:pt x="1441450" y="2846070"/>
                      <a:pt x="1560830" y="2805430"/>
                    </a:cubicBezTo>
                    <a:cubicBezTo>
                      <a:pt x="1563370" y="2804160"/>
                      <a:pt x="1565910" y="2804160"/>
                      <a:pt x="1568450" y="2802890"/>
                    </a:cubicBezTo>
                    <a:cubicBezTo>
                      <a:pt x="2016760" y="2640330"/>
                      <a:pt x="2346960" y="2211070"/>
                      <a:pt x="2353310" y="1709420"/>
                    </a:cubicBezTo>
                    <a:lnTo>
                      <a:pt x="2353310" y="0"/>
                    </a:lnTo>
                    <a:lnTo>
                      <a:pt x="0" y="0"/>
                    </a:lnTo>
                    <a:lnTo>
                      <a:pt x="0" y="1708150"/>
                    </a:lnTo>
                    <a:cubicBezTo>
                      <a:pt x="6350" y="2213610"/>
                      <a:pt x="331470" y="2642870"/>
                      <a:pt x="784860" y="2801620"/>
                    </a:cubicBezTo>
                    <a:close/>
                  </a:path>
                </a:pathLst>
              </a:custGeom>
              <a:solidFill>
                <a:srgbClr val="00467E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966369" y="0"/>
              <a:ext cx="6778268" cy="1238187"/>
              <a:chOff x="0" y="0"/>
              <a:chExt cx="1133005" cy="20696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133005" cy="206966"/>
              </a:xfrm>
              <a:custGeom>
                <a:avLst/>
                <a:gdLst/>
                <a:ahLst/>
                <a:cxnLst/>
                <a:rect l="l" t="t" r="r" b="b"/>
                <a:pathLst>
                  <a:path w="1133005" h="206966">
                    <a:moveTo>
                      <a:pt x="0" y="0"/>
                    </a:moveTo>
                    <a:lnTo>
                      <a:pt x="1133005" y="0"/>
                    </a:lnTo>
                    <a:lnTo>
                      <a:pt x="1133005" y="206966"/>
                    </a:lnTo>
                    <a:lnTo>
                      <a:pt x="0" y="206966"/>
                    </a:lnTo>
                    <a:close/>
                  </a:path>
                </a:pathLst>
              </a:custGeom>
              <a:solidFill>
                <a:srgbClr val="00467E"/>
              </a:solidFill>
            </p:spPr>
          </p:sp>
        </p:grp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3345" y="2743185"/>
            <a:ext cx="542317" cy="2798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3345" y="3454392"/>
            <a:ext cx="542317" cy="2798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3345" y="4097654"/>
            <a:ext cx="542317" cy="2798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3345" y="4782820"/>
            <a:ext cx="542317" cy="2798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33345" y="5429888"/>
            <a:ext cx="542317" cy="2798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659985" y="1028700"/>
            <a:ext cx="3977318" cy="265154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659985" y="3809875"/>
            <a:ext cx="3977318" cy="265154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59985" y="6566982"/>
            <a:ext cx="3977318" cy="2691318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28700" y="910437"/>
            <a:ext cx="8857687" cy="1293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00467E"/>
                </a:solidFill>
                <a:latin typeface="Glacial Indifference"/>
              </a:rPr>
              <a:t>Advocate Profile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71410" y="7907433"/>
            <a:ext cx="6040842" cy="38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112"/>
              </a:lnSpc>
            </a:pPr>
            <a:r>
              <a:rPr lang="en-US" sz="2394" spc="95">
                <a:solidFill>
                  <a:srgbClr val="FFFFFF"/>
                </a:solidFill>
                <a:latin typeface="Open Sauce Light Bold"/>
              </a:rPr>
              <a:t>THERE IS NO "AVERAGE" ADVOCATE!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823116" y="2693771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70% of our CASAs are employed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823116" y="3397242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CASAs range in age from 21-84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823116" y="4040504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Nearly 10% speak a second language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23116" y="4725670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82% of CASAs identify as female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823116" y="5372738"/>
            <a:ext cx="5051071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identify as Caucasian (inc. Hispanic)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823116" y="5690674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8% identify as African American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813591" y="6019923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 identify as Multi-racial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832641" y="6339648"/>
            <a:ext cx="4671687" cy="31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00"/>
              </a:lnSpc>
            </a:pPr>
            <a:r>
              <a:rPr lang="en-US" sz="1800" b="1" spc="72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identify as Pacific Islander/Asian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903C2E2-8FAA-40DF-BB24-ABD21C9840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99490">
            <a:off x="704623" y="24380"/>
            <a:ext cx="8009160" cy="1023824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1A4EE351-A152-4D6F-8408-C8AB765A94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76" b="1276"/>
          <a:stretch>
            <a:fillRect/>
          </a:stretch>
        </p:blipFill>
        <p:spPr>
          <a:xfrm>
            <a:off x="16826218" y="8581016"/>
            <a:ext cx="1166773" cy="1354569"/>
          </a:xfrm>
          <a:prstGeom prst="rect">
            <a:avLst/>
          </a:prstGeom>
        </p:spPr>
      </p:pic>
      <p:pic>
        <p:nvPicPr>
          <p:cNvPr id="5" name="Picture 4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19C0EC8E-EC59-44BC-BD07-0A6E647E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150">
            <a:off x="3054093" y="3549392"/>
            <a:ext cx="3621106" cy="3621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3B5BB3-D3B7-4139-B270-DB4195A1FB12}"/>
              </a:ext>
            </a:extLst>
          </p:cNvPr>
          <p:cNvSpPr txBox="1"/>
          <p:nvPr/>
        </p:nvSpPr>
        <p:spPr>
          <a:xfrm>
            <a:off x="8832662" y="759003"/>
            <a:ext cx="9144000" cy="7822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dirty="0">
                <a:solidFill>
                  <a:srgbClr val="00467E"/>
                </a:solidFill>
                <a:latin typeface="Glacial Indifference"/>
              </a:rPr>
              <a:t>Monique – CASA Volunteer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00" dirty="0">
                <a:latin typeface="Glacial Indifference"/>
              </a:rPr>
              <a:t>CASA Volunteer for 2 years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00" dirty="0">
                <a:latin typeface="Glacial Indifference"/>
              </a:rPr>
              <a:t>Full time nurse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00" dirty="0">
                <a:latin typeface="Glacial Indifference"/>
              </a:rPr>
              <a:t>Has had 2 cases and advocated for 2 children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00" dirty="0">
                <a:latin typeface="Glacial Indifference"/>
              </a:rPr>
              <a:t>“Knowing that I helped to protect this child fills my heart with more joy than most anything else I could do in a professional context”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00" spc="56" dirty="0">
                <a:latin typeface="Glacial Indifference" panose="020B0604020202020204" charset="0"/>
              </a:rPr>
              <a:t>“Honestly, as much work and emotion that goes into these cases, I get so much more back than I ever feel like I put in”</a:t>
            </a:r>
          </a:p>
          <a:p>
            <a:pPr marL="611820" lvl="1" indent="-305910">
              <a:lnSpc>
                <a:spcPts val="3712"/>
              </a:lnSpc>
              <a:buFont typeface="Arial"/>
              <a:buChar char="•"/>
            </a:pPr>
            <a:r>
              <a:rPr lang="en-US" sz="2800" spc="56" dirty="0">
                <a:latin typeface="Glacial Indifference" panose="020B0604020202020204" charset="0"/>
              </a:rPr>
              <a:t> “The people here genuinely care about these kids regardless of politics, money, where they live, etc.”</a:t>
            </a:r>
            <a:endParaRPr lang="en-US" sz="2800" dirty="0"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84375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63257</TotalTime>
  <Words>870</Words>
  <Application>Microsoft Office PowerPoint</Application>
  <PresentationFormat>Custom</PresentationFormat>
  <Paragraphs>148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Glacial Indifference</vt:lpstr>
      <vt:lpstr>Permanent Marker</vt:lpstr>
      <vt:lpstr>Calibri</vt:lpstr>
      <vt:lpstr>Open Sans Extra Bold</vt:lpstr>
      <vt:lpstr>Open Sauce Light Bold</vt:lpstr>
      <vt:lpstr>Arimo</vt:lpstr>
      <vt:lpstr>Arial</vt:lpstr>
      <vt:lpstr>Glacial Indifference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Modern Illustrated Learning and Technology School Project Education Presentation</dc:title>
  <dc:creator>Jo Phillips</dc:creator>
  <cp:lastModifiedBy>Jordan Fletcher</cp:lastModifiedBy>
  <cp:revision>22</cp:revision>
  <dcterms:created xsi:type="dcterms:W3CDTF">2006-08-16T00:00:00Z</dcterms:created>
  <dcterms:modified xsi:type="dcterms:W3CDTF">2021-06-23T02:39:01Z</dcterms:modified>
  <dc:identifier>DAEJ3Ro3m1w</dc:identifier>
</cp:coreProperties>
</file>