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321" r:id="rId7"/>
    <p:sldId id="261" r:id="rId8"/>
    <p:sldId id="322" r:id="rId9"/>
    <p:sldId id="262" r:id="rId10"/>
    <p:sldId id="323" r:id="rId11"/>
    <p:sldId id="325" r:id="rId12"/>
    <p:sldId id="326" r:id="rId13"/>
    <p:sldId id="327" r:id="rId14"/>
    <p:sldId id="263" r:id="rId15"/>
    <p:sldId id="361" r:id="rId16"/>
    <p:sldId id="363" r:id="rId17"/>
    <p:sldId id="362" r:id="rId18"/>
    <p:sldId id="324" r:id="rId19"/>
    <p:sldId id="264" r:id="rId20"/>
    <p:sldId id="265" r:id="rId21"/>
    <p:sldId id="266" r:id="rId22"/>
    <p:sldId id="267" r:id="rId23"/>
    <p:sldId id="268" r:id="rId24"/>
    <p:sldId id="328" r:id="rId25"/>
    <p:sldId id="332" r:id="rId26"/>
    <p:sldId id="329" r:id="rId27"/>
    <p:sldId id="269" r:id="rId28"/>
    <p:sldId id="270" r:id="rId29"/>
    <p:sldId id="271" r:id="rId30"/>
    <p:sldId id="330" r:id="rId31"/>
    <p:sldId id="272" r:id="rId32"/>
    <p:sldId id="273" r:id="rId33"/>
    <p:sldId id="274" r:id="rId34"/>
    <p:sldId id="275" r:id="rId35"/>
    <p:sldId id="276" r:id="rId36"/>
    <p:sldId id="333" r:id="rId37"/>
    <p:sldId id="334" r:id="rId38"/>
    <p:sldId id="277" r:id="rId39"/>
    <p:sldId id="335" r:id="rId40"/>
    <p:sldId id="337" r:id="rId41"/>
    <p:sldId id="338" r:id="rId42"/>
    <p:sldId id="339" r:id="rId43"/>
    <p:sldId id="340" r:id="rId44"/>
    <p:sldId id="341" r:id="rId45"/>
    <p:sldId id="344" r:id="rId46"/>
    <p:sldId id="342" r:id="rId47"/>
    <p:sldId id="343" r:id="rId48"/>
    <p:sldId id="345" r:id="rId49"/>
    <p:sldId id="346" r:id="rId50"/>
    <p:sldId id="347" r:id="rId51"/>
    <p:sldId id="348" r:id="rId52"/>
    <p:sldId id="278" r:id="rId53"/>
    <p:sldId id="349" r:id="rId54"/>
    <p:sldId id="350" r:id="rId55"/>
    <p:sldId id="357" r:id="rId56"/>
    <p:sldId id="358" r:id="rId57"/>
    <p:sldId id="351" r:id="rId58"/>
    <p:sldId id="359" r:id="rId59"/>
    <p:sldId id="360" r:id="rId60"/>
    <p:sldId id="352" r:id="rId61"/>
    <p:sldId id="336" r:id="rId62"/>
    <p:sldId id="279" r:id="rId63"/>
    <p:sldId id="353" r:id="rId64"/>
    <p:sldId id="354" r:id="rId65"/>
    <p:sldId id="355" r:id="rId66"/>
    <p:sldId id="356" r:id="rId67"/>
    <p:sldId id="280" r:id="rId68"/>
    <p:sldId id="281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A53B8BC-5471-48B6-B3D8-EB1F022C6976}">
          <p14:sldIdLst>
            <p14:sldId id="256"/>
            <p14:sldId id="257"/>
            <p14:sldId id="258"/>
            <p14:sldId id="259"/>
            <p14:sldId id="260"/>
            <p14:sldId id="321"/>
            <p14:sldId id="261"/>
            <p14:sldId id="322"/>
          </p14:sldIdLst>
        </p14:section>
        <p14:section name="Plaque Removal" id="{60B187E7-B7FB-43A1-8F5A-7EF75DCD2458}">
          <p14:sldIdLst>
            <p14:sldId id="262"/>
            <p14:sldId id="323"/>
            <p14:sldId id="325"/>
            <p14:sldId id="326"/>
            <p14:sldId id="327"/>
            <p14:sldId id="263"/>
            <p14:sldId id="361"/>
            <p14:sldId id="363"/>
            <p14:sldId id="362"/>
            <p14:sldId id="324"/>
            <p14:sldId id="264"/>
            <p14:sldId id="265"/>
            <p14:sldId id="266"/>
            <p14:sldId id="267"/>
            <p14:sldId id="268"/>
            <p14:sldId id="328"/>
            <p14:sldId id="332"/>
            <p14:sldId id="329"/>
            <p14:sldId id="269"/>
            <p14:sldId id="270"/>
            <p14:sldId id="271"/>
            <p14:sldId id="330"/>
            <p14:sldId id="272"/>
            <p14:sldId id="273"/>
            <p14:sldId id="274"/>
          </p14:sldIdLst>
        </p14:section>
        <p14:section name="Technique" id="{A844C288-1D98-4EA3-A1EF-ACFBE92ED5A1}">
          <p14:sldIdLst>
            <p14:sldId id="275"/>
            <p14:sldId id="276"/>
            <p14:sldId id="333"/>
            <p14:sldId id="334"/>
          </p14:sldIdLst>
        </p14:section>
        <p14:section name="Other Factors...with I/DD" id="{CD868D22-3D98-440C-99E1-FA2F51033900}">
          <p14:sldIdLst>
            <p14:sldId id="277"/>
            <p14:sldId id="335"/>
            <p14:sldId id="337"/>
            <p14:sldId id="338"/>
            <p14:sldId id="339"/>
            <p14:sldId id="340"/>
            <p14:sldId id="341"/>
            <p14:sldId id="344"/>
            <p14:sldId id="342"/>
            <p14:sldId id="343"/>
            <p14:sldId id="345"/>
            <p14:sldId id="346"/>
            <p14:sldId id="347"/>
            <p14:sldId id="348"/>
          </p14:sldIdLst>
        </p14:section>
        <p14:section name="Common Oral Side Effects of Meds" id="{D697386A-5135-4068-89C1-BA083CE6BBBA}">
          <p14:sldIdLst>
            <p14:sldId id="278"/>
            <p14:sldId id="349"/>
            <p14:sldId id="350"/>
            <p14:sldId id="357"/>
            <p14:sldId id="358"/>
            <p14:sldId id="351"/>
            <p14:sldId id="359"/>
            <p14:sldId id="360"/>
            <p14:sldId id="352"/>
            <p14:sldId id="336"/>
          </p14:sldIdLst>
        </p14:section>
        <p14:section name="Please Remember" id="{88C33D43-F047-4AC0-A17B-BD2579BCF2AC}">
          <p14:sldIdLst>
            <p14:sldId id="279"/>
            <p14:sldId id="353"/>
            <p14:sldId id="354"/>
            <p14:sldId id="355"/>
            <p14:sldId id="356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96" userDrawn="1">
          <p15:clr>
            <a:srgbClr val="A4A3A4"/>
          </p15:clr>
        </p15:guide>
        <p15:guide id="2" pos="2592" userDrawn="1">
          <p15:clr>
            <a:srgbClr val="A4A3A4"/>
          </p15:clr>
        </p15:guide>
        <p15:guide id="3" pos="1082" userDrawn="1">
          <p15:clr>
            <a:srgbClr val="A4A3A4"/>
          </p15:clr>
        </p15:guide>
        <p15:guide id="4" orient="horz" pos="2304" userDrawn="1">
          <p15:clr>
            <a:srgbClr val="A4A3A4"/>
          </p15:clr>
        </p15:guide>
        <p15:guide id="5" orient="horz" pos="1464" userDrawn="1">
          <p15:clr>
            <a:srgbClr val="A4A3A4"/>
          </p15:clr>
        </p15:guide>
        <p15:guide id="6" pos="7200" userDrawn="1">
          <p15:clr>
            <a:srgbClr val="A4A3A4"/>
          </p15:clr>
        </p15:guide>
        <p15:guide id="7" orient="horz" pos="3832" userDrawn="1">
          <p15:clr>
            <a:srgbClr val="A4A3A4"/>
          </p15:clr>
        </p15:guide>
        <p15:guide id="8" orient="horz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5" autoAdjust="0"/>
    <p:restoredTop sz="94695" autoAdjust="0"/>
  </p:normalViewPr>
  <p:slideViewPr>
    <p:cSldViewPr snapToGrid="0" showGuides="1">
      <p:cViewPr varScale="1">
        <p:scale>
          <a:sx n="75" d="100"/>
          <a:sy n="75" d="100"/>
        </p:scale>
        <p:origin x="1176" y="43"/>
      </p:cViewPr>
      <p:guideLst>
        <p:guide orient="horz" pos="3696"/>
        <p:guide pos="2592"/>
        <p:guide pos="1082"/>
        <p:guide orient="horz" pos="2304"/>
        <p:guide orient="horz" pos="1464"/>
        <p:guide pos="7200"/>
        <p:guide orient="horz" pos="3832"/>
        <p:guide orient="horz" pos="4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905645"/>
            <a:ext cx="7315200" cy="2423546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3496617"/>
            <a:ext cx="7315200" cy="1695226"/>
          </a:xfrm>
        </p:spPr>
        <p:txBody>
          <a:bodyPr anchor="t">
            <a:normAutofit/>
          </a:bodyPr>
          <a:lstStyle>
            <a:lvl1pPr marL="0" indent="0" algn="l">
              <a:buNone/>
              <a:defRPr sz="34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23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81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619726" cy="5120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54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1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6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3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1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DA3E39-31D6-4D31-AA9B-DC96410B24C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278B68B-3C11-464B-80A3-DF1953F0E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5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60" baseline="0">
          <a:solidFill>
            <a:srgbClr val="FFFFFF"/>
          </a:solidFill>
          <a:effectLst>
            <a:outerShdw blurRad="38100" dist="38100" dir="2700000" algn="tl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3937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030288" indent="-290513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Endearing Smiles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Oral Health Care for Adults with Intellectual/Developmental Disabilities</a:t>
            </a:r>
          </a:p>
          <a:p>
            <a:endParaRPr lang="en-US" dirty="0"/>
          </a:p>
        </p:txBody>
      </p:sp>
      <p:pic>
        <p:nvPicPr>
          <p:cNvPr id="6" name="Shape 7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424039" y="3791281"/>
            <a:ext cx="2628900" cy="1733550"/>
          </a:xfrm>
          <a:prstGeom prst="rect">
            <a:avLst/>
          </a:prstGeom>
        </p:spPr>
      </p:pic>
      <p:pic>
        <p:nvPicPr>
          <p:cNvPr id="7" name="Shape 79" descr="2.jpg"/>
          <p:cNvPicPr preferRelativeResize="0"/>
          <p:nvPr/>
        </p:nvPicPr>
        <p:blipFill rotWithShape="1">
          <a:blip r:embed="rId3"/>
          <a:srcRect l="14904" t="9497" r="14258"/>
          <a:stretch/>
        </p:blipFill>
        <p:spPr>
          <a:xfrm>
            <a:off x="9424039" y="1180531"/>
            <a:ext cx="2627833" cy="25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plaque removal so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/>
              <a:t>Acids from dental biofilm cause dental caries (tooth decay)</a:t>
            </a:r>
            <a:endParaRPr lang="en" dirty="0"/>
          </a:p>
        </p:txBody>
      </p:sp>
      <p:pic>
        <p:nvPicPr>
          <p:cNvPr id="7" name="Shape 165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4136" t="5552" r="7144" b="11045"/>
          <a:stretch/>
        </p:blipFill>
        <p:spPr>
          <a:xfrm>
            <a:off x="4267568" y="2324100"/>
            <a:ext cx="6404302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178294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plaque removal so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/>
              <a:t>Dental biofilm causes gum diseases: gingivitis and periodontal disease</a:t>
            </a:r>
          </a:p>
        </p:txBody>
      </p:sp>
      <p:pic>
        <p:nvPicPr>
          <p:cNvPr id="8" name="Shape 174"/>
          <p:cNvPicPr preferRelativeResize="0"/>
          <p:nvPr/>
        </p:nvPicPr>
        <p:blipFill rotWithShape="1">
          <a:blip r:embed="rId2">
            <a:alphaModFix/>
          </a:blip>
          <a:srcRect l="15495" t="19794" r="9463" b="14733"/>
          <a:stretch/>
        </p:blipFill>
        <p:spPr>
          <a:xfrm>
            <a:off x="6501617" y="3069518"/>
            <a:ext cx="4928383" cy="301378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065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plaque removal so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/>
              <a:t>Gingivitis</a:t>
            </a:r>
            <a:endParaRPr lang="en" dirty="0"/>
          </a:p>
        </p:txBody>
      </p:sp>
      <p:pic>
        <p:nvPicPr>
          <p:cNvPr id="5" name="Shape 1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74194" y="857441"/>
            <a:ext cx="4055806" cy="24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6783" y="3381391"/>
            <a:ext cx="4053217" cy="2696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59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plaque removal so important?</a:t>
            </a:r>
            <a:endParaRPr lang="en-US" dirty="0"/>
          </a:p>
        </p:txBody>
      </p:sp>
      <p:pic>
        <p:nvPicPr>
          <p:cNvPr id="5" name="Shape 19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69268" y="1195946"/>
            <a:ext cx="7644496" cy="4253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59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prevent this from happening?</a:t>
            </a:r>
          </a:p>
        </p:txBody>
      </p:sp>
      <p:pic>
        <p:nvPicPr>
          <p:cNvPr id="4" name="Shape 203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5164" t="6084" r="10067" b="11749"/>
          <a:stretch/>
        </p:blipFill>
        <p:spPr>
          <a:xfrm>
            <a:off x="4328652" y="757291"/>
            <a:ext cx="7101348" cy="5326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356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83960" cy="4601183"/>
          </a:xfrm>
        </p:spPr>
        <p:txBody>
          <a:bodyPr/>
          <a:lstStyle/>
          <a:p>
            <a:r>
              <a:rPr lang="en-US" dirty="0"/>
              <a:t>Special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Activities of Daily Living (BADLs)</a:t>
            </a:r>
          </a:p>
          <a:p>
            <a:r>
              <a:rPr lang="en-US" dirty="0"/>
              <a:t>Activities required for personal care</a:t>
            </a:r>
          </a:p>
          <a:p>
            <a:pPr lvl="1"/>
            <a:r>
              <a:rPr lang="en-US" dirty="0"/>
              <a:t>Feeding</a:t>
            </a:r>
          </a:p>
          <a:p>
            <a:pPr lvl="1"/>
            <a:r>
              <a:rPr lang="en-US" dirty="0"/>
              <a:t>Dressing</a:t>
            </a:r>
          </a:p>
          <a:p>
            <a:pPr lvl="1"/>
            <a:r>
              <a:rPr lang="en-US" dirty="0"/>
              <a:t>Grooming</a:t>
            </a:r>
          </a:p>
          <a:p>
            <a:pPr lvl="1"/>
            <a:r>
              <a:rPr lang="en-US" dirty="0"/>
              <a:t>Bathing</a:t>
            </a:r>
          </a:p>
          <a:p>
            <a:pPr lvl="1"/>
            <a:r>
              <a:rPr lang="en-US" dirty="0"/>
              <a:t>Toileting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6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83960" cy="4601183"/>
          </a:xfrm>
        </p:spPr>
        <p:txBody>
          <a:bodyPr/>
          <a:lstStyle/>
          <a:p>
            <a:r>
              <a:rPr lang="en-US" dirty="0"/>
              <a:t>Special Needs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8"/>
          <a:stretch/>
        </p:blipFill>
        <p:spPr>
          <a:xfrm>
            <a:off x="4490757" y="762000"/>
            <a:ext cx="6939243" cy="5321300"/>
          </a:xfrm>
        </p:spPr>
      </p:pic>
    </p:spTree>
    <p:extLst>
      <p:ext uri="{BB962C8B-B14F-4D97-AF65-F5344CB8AC3E}">
        <p14:creationId xmlns:p14="http://schemas.microsoft.com/office/powerpoint/2010/main" val="3419238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83960" cy="4601183"/>
          </a:xfrm>
        </p:spPr>
        <p:txBody>
          <a:bodyPr/>
          <a:lstStyle/>
          <a:p>
            <a:r>
              <a:rPr lang="en-US" dirty="0"/>
              <a:t>Special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Instrumental Activities of Daily Living (IADLs)</a:t>
            </a:r>
          </a:p>
          <a:p>
            <a:r>
              <a:rPr lang="en-US" dirty="0"/>
              <a:t>More complex tasks required for independent living</a:t>
            </a:r>
          </a:p>
          <a:p>
            <a:pPr lvl="1"/>
            <a:r>
              <a:rPr lang="en-US" dirty="0"/>
              <a:t>Using phone</a:t>
            </a:r>
          </a:p>
          <a:p>
            <a:pPr lvl="1"/>
            <a:r>
              <a:rPr lang="en-US" dirty="0"/>
              <a:t>Preparing meals</a:t>
            </a:r>
          </a:p>
          <a:p>
            <a:pPr lvl="1"/>
            <a:r>
              <a:rPr lang="en-US" dirty="0"/>
              <a:t>Cleaning the house</a:t>
            </a:r>
          </a:p>
          <a:p>
            <a:pPr lvl="1"/>
            <a:r>
              <a:rPr lang="en-US" dirty="0"/>
              <a:t>Driving a car / using public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645530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not different.</a:t>
            </a:r>
          </a:p>
        </p:txBody>
      </p:sp>
      <p:pic>
        <p:nvPicPr>
          <p:cNvPr id="4" name="Shape 211" descr="2.jpg"/>
          <p:cNvPicPr preferRelativeResize="0"/>
          <p:nvPr/>
        </p:nvPicPr>
        <p:blipFill rotWithShape="1">
          <a:blip r:embed="rId2">
            <a:alphaModFix/>
          </a:blip>
          <a:srcRect l="10088" r="10096"/>
          <a:stretch/>
        </p:blipFill>
        <p:spPr>
          <a:xfrm>
            <a:off x="5773994" y="768591"/>
            <a:ext cx="5656006" cy="5314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358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We just do things a little differently</a:t>
            </a:r>
            <a:endParaRPr lang="en-US" dirty="0"/>
          </a:p>
        </p:txBody>
      </p:sp>
      <p:pic>
        <p:nvPicPr>
          <p:cNvPr id="4" name="Shape 224" descr="2.jpg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34933" y="762001"/>
            <a:ext cx="7095067" cy="532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77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17087" cy="4601183"/>
          </a:xfrm>
        </p:spPr>
        <p:txBody>
          <a:bodyPr/>
          <a:lstStyle/>
          <a:p>
            <a:r>
              <a:rPr lang="en-US" dirty="0"/>
              <a:t>People with </a:t>
            </a:r>
            <a:br>
              <a:rPr lang="en-US" dirty="0"/>
            </a:br>
            <a:r>
              <a:rPr lang="en-US" sz="3600" dirty="0"/>
              <a:t>Intellectual / Developmental</a:t>
            </a:r>
            <a:r>
              <a:rPr lang="en-US" dirty="0"/>
              <a:t> Disabilities (I/DD)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</a:t>
            </a:r>
          </a:p>
          <a:p>
            <a:pPr lvl="1"/>
            <a:r>
              <a:rPr lang="en-US" dirty="0"/>
              <a:t>Diminished oral health status </a:t>
            </a:r>
          </a:p>
          <a:p>
            <a:pPr lvl="1"/>
            <a:r>
              <a:rPr lang="en-US" dirty="0"/>
              <a:t>Reduced access to dental services</a:t>
            </a:r>
            <a:br>
              <a:rPr lang="en-US" dirty="0"/>
            </a:br>
            <a:r>
              <a:rPr lang="en-US" dirty="0"/>
              <a:t>compared to the general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39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And may need a little extra help.</a:t>
            </a:r>
            <a:endParaRPr lang="en-US" dirty="0"/>
          </a:p>
        </p:txBody>
      </p:sp>
      <p:pic>
        <p:nvPicPr>
          <p:cNvPr id="4" name="Shape 233" descr="3.jpg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34913" y="762000"/>
            <a:ext cx="7095088" cy="532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82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484465"/>
              </p:ext>
            </p:extLst>
          </p:nvPr>
        </p:nvGraphicFramePr>
        <p:xfrm>
          <a:off x="4337579" y="762001"/>
          <a:ext cx="7092421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5676840" imgH="4259520" progId="CorelPHOTOPAINT.Image.17">
                  <p:embed/>
                </p:oleObj>
              </mc:Choice>
              <mc:Fallback>
                <p:oleObj name="PHOTO-PAINT" r:id="rId2" imgW="5676840" imgH="4259520" progId="CorelPHOTOPAINT.Image.17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37579" y="762001"/>
                        <a:ext cx="7092421" cy="532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When we brush our teeth!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95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a direct care provider,</a:t>
            </a:r>
            <a:br>
              <a:rPr lang="en-US"/>
            </a:br>
            <a:r>
              <a:rPr lang="en-US"/>
              <a:t>what is YOUR role?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3858887" cy="5120640"/>
          </a:xfrm>
        </p:spPr>
        <p:txBody>
          <a:bodyPr/>
          <a:lstStyle/>
          <a:p>
            <a:pPr marL="0" indent="0">
              <a:buNone/>
            </a:pPr>
            <a:r>
              <a:rPr lang="en" dirty="0"/>
              <a:t>It is important to </a:t>
            </a:r>
            <a:r>
              <a:rPr lang="en" dirty="0">
                <a:sym typeface="Permanent Marker"/>
              </a:rPr>
              <a:t>TEACH</a:t>
            </a:r>
            <a:r>
              <a:rPr lang="en" dirty="0"/>
              <a:t> as well as </a:t>
            </a:r>
            <a:r>
              <a:rPr lang="en" dirty="0">
                <a:sym typeface="Permanent Marker"/>
              </a:rPr>
              <a:t>assist</a:t>
            </a:r>
            <a:r>
              <a:rPr lang="en" dirty="0"/>
              <a:t>. </a:t>
            </a:r>
          </a:p>
          <a:p>
            <a:endParaRPr lang="en-US" dirty="0"/>
          </a:p>
        </p:txBody>
      </p:sp>
      <p:pic>
        <p:nvPicPr>
          <p:cNvPr id="6" name="Shape 250" descr="1.jp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5789" t="5425" r="9402"/>
          <a:stretch/>
        </p:blipFill>
        <p:spPr>
          <a:xfrm>
            <a:off x="8266471" y="750727"/>
            <a:ext cx="3163529" cy="5332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57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Determine what oral self-care tasks the individual can do</a:t>
            </a:r>
          </a:p>
          <a:p>
            <a:pPr lvl="1"/>
            <a:r>
              <a:rPr lang="en-US"/>
              <a:t>No assistance</a:t>
            </a:r>
          </a:p>
          <a:p>
            <a:endParaRPr lang="en-US" dirty="0"/>
          </a:p>
        </p:txBody>
      </p:sp>
      <p:pic>
        <p:nvPicPr>
          <p:cNvPr id="4" name="Shape 260" descr="craig brushing.jp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7845" r="12227"/>
          <a:stretch/>
        </p:blipFill>
        <p:spPr>
          <a:xfrm>
            <a:off x="8126361" y="2540000"/>
            <a:ext cx="3303639" cy="354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844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Determine what oral self-care tasks the individual can do</a:t>
            </a:r>
          </a:p>
          <a:p>
            <a:pPr lvl="0"/>
            <a:endParaRPr lang="en-US" dirty="0"/>
          </a:p>
          <a:p>
            <a:r>
              <a:rPr lang="en-US" dirty="0"/>
              <a:t>Partial </a:t>
            </a:r>
            <a:br>
              <a:rPr lang="en-US" dirty="0"/>
            </a:br>
            <a:r>
              <a:rPr lang="en-US" dirty="0"/>
              <a:t>assistance</a:t>
            </a:r>
          </a:p>
        </p:txBody>
      </p:sp>
      <p:pic>
        <p:nvPicPr>
          <p:cNvPr id="7" name="Shape 2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66271" y="2540000"/>
            <a:ext cx="4763729" cy="354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74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Determine what oral self-care tasks the individual can do</a:t>
            </a:r>
          </a:p>
          <a:p>
            <a:endParaRPr lang="en-US" dirty="0"/>
          </a:p>
          <a:p>
            <a:r>
              <a:rPr lang="en-US" dirty="0"/>
              <a:t>Total </a:t>
            </a:r>
            <a:br>
              <a:rPr lang="en-US" dirty="0"/>
            </a:br>
            <a:r>
              <a:rPr lang="en-US" dirty="0"/>
              <a:t>assistance</a:t>
            </a:r>
          </a:p>
        </p:txBody>
      </p:sp>
      <p:pic>
        <p:nvPicPr>
          <p:cNvPr id="5" name="Shape 278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10123" b="9905"/>
          <a:stretch/>
        </p:blipFill>
        <p:spPr>
          <a:xfrm>
            <a:off x="8151336" y="2540000"/>
            <a:ext cx="3278664" cy="35433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310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53958" cy="4601183"/>
          </a:xfrm>
        </p:spPr>
        <p:txBody>
          <a:bodyPr>
            <a:normAutofit/>
          </a:bodyPr>
          <a:lstStyle/>
          <a:p>
            <a:r>
              <a:rPr lang="en-US" sz="3800" dirty="0"/>
              <a:t>Toothbrushes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Calibri"/>
              </a:rPr>
              <a:t>Choose a toothbrush with soft bristles and a small head.</a:t>
            </a:r>
          </a:p>
          <a:p>
            <a:pPr lvl="0"/>
            <a:r>
              <a:rPr lang="en-US" dirty="0">
                <a:sym typeface="Calibri"/>
              </a:rPr>
              <a:t>You may find that a child’s toothbrush works best for some individuals.</a:t>
            </a:r>
          </a:p>
          <a:p>
            <a:pPr lvl="0"/>
            <a:endParaRPr lang="en-US" dirty="0">
              <a:sym typeface="Calibri"/>
            </a:endParaRPr>
          </a:p>
          <a:p>
            <a:pPr lvl="0"/>
            <a:endParaRPr lang="en" dirty="0">
              <a:sym typeface="Calibri"/>
            </a:endParaRPr>
          </a:p>
        </p:txBody>
      </p:sp>
      <p:pic>
        <p:nvPicPr>
          <p:cNvPr id="8" name="Shape 285" descr="509s-03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6896" r="6896"/>
          <a:stretch/>
        </p:blipFill>
        <p:spPr>
          <a:xfrm>
            <a:off x="229185" y="3554850"/>
            <a:ext cx="2976979" cy="231255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0051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53958" cy="4601183"/>
          </a:xfrm>
        </p:spPr>
        <p:txBody>
          <a:bodyPr>
            <a:normAutofit/>
          </a:bodyPr>
          <a:lstStyle/>
          <a:p>
            <a:r>
              <a:rPr lang="en-US" sz="3800"/>
              <a:t>Toothbrushes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Should be replaced every two-three months</a:t>
            </a:r>
          </a:p>
          <a:p>
            <a:endParaRPr lang="en-US" dirty="0"/>
          </a:p>
        </p:txBody>
      </p:sp>
      <p:pic>
        <p:nvPicPr>
          <p:cNvPr id="6" name="Shape 293" descr="C:\Users\Owner\AppData\Local\Microsoft\Windows\Temporary Internet Files\Content.IE5\WV3WPBR7\MC900157109[1].wmf"/>
          <p:cNvPicPr preferRelativeResize="0"/>
          <p:nvPr/>
        </p:nvPicPr>
        <p:blipFill rotWithShape="1">
          <a:blip r:embed="rId2">
            <a:alphaModFix/>
          </a:blip>
          <a:srcRect r="-16631"/>
          <a:stretch/>
        </p:blipFill>
        <p:spPr>
          <a:xfrm>
            <a:off x="8340209" y="2537954"/>
            <a:ext cx="3618417" cy="3543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Shape 294" descr="P:\Department Shares\LR\Staff\Current Jobs\2013 05 Carritt PPTs\Darlene's list\01 b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4592" t="23485" r="30814" b="5118"/>
          <a:stretch/>
        </p:blipFill>
        <p:spPr>
          <a:xfrm>
            <a:off x="5427408" y="2537954"/>
            <a:ext cx="2567563" cy="354329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5516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78699" cy="4601183"/>
          </a:xfrm>
        </p:spPr>
        <p:txBody>
          <a:bodyPr>
            <a:normAutofit/>
          </a:bodyPr>
          <a:lstStyle/>
          <a:p>
            <a:r>
              <a:rPr lang="en-US" sz="3800" dirty="0"/>
              <a:t>Toothbrushes -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619726" cy="862322"/>
          </a:xfrm>
        </p:spPr>
        <p:txBody>
          <a:bodyPr/>
          <a:lstStyle/>
          <a:p>
            <a:r>
              <a:rPr lang="en" dirty="0"/>
              <a:t>Some special options include: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Shape 301"/>
          <p:cNvPicPr preferRelativeResize="0"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503" y="1733257"/>
            <a:ext cx="1887794" cy="188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0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583"/>
          <a:stretch/>
        </p:blipFill>
        <p:spPr>
          <a:xfrm>
            <a:off x="8251433" y="3793611"/>
            <a:ext cx="2875935" cy="186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06" descr="Screenshot 2016-10-17 at 5.18.53 PM.pn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-1" r="3443" b="2754"/>
          <a:stretch/>
        </p:blipFill>
        <p:spPr>
          <a:xfrm>
            <a:off x="5107806" y="1741031"/>
            <a:ext cx="1642604" cy="187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07" descr="Screenshot 2016-10-17 at 5.18.39 PM.png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6994" t="4283" r="4312" b="3941"/>
          <a:stretch/>
        </p:blipFill>
        <p:spPr>
          <a:xfrm>
            <a:off x="4761834" y="3793611"/>
            <a:ext cx="2334549" cy="18488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08403" y="5691634"/>
            <a:ext cx="16414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3000" dirty="0" err="1"/>
              <a:t>DenTrust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7845562" y="5691634"/>
            <a:ext cx="36876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3000" dirty="0"/>
              <a:t>The Collis Curve Brush</a:t>
            </a:r>
          </a:p>
        </p:txBody>
      </p:sp>
    </p:spTree>
    <p:extLst>
      <p:ext uri="{BB962C8B-B14F-4D97-AF65-F5344CB8AC3E}">
        <p14:creationId xmlns:p14="http://schemas.microsoft.com/office/powerpoint/2010/main" val="2042615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87591" cy="4601183"/>
          </a:xfrm>
        </p:spPr>
        <p:txBody>
          <a:bodyPr>
            <a:normAutofit/>
          </a:bodyPr>
          <a:lstStyle/>
          <a:p>
            <a:r>
              <a:rPr lang="en-US" sz="3800" dirty="0"/>
              <a:t>Toothbrushes -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Loops </a:t>
            </a:r>
            <a:r>
              <a:rPr lang="en-US" dirty="0" err="1"/>
              <a:t>Flexbrush</a:t>
            </a:r>
            <a:endParaRPr lang="en-US" dirty="0"/>
          </a:p>
        </p:txBody>
      </p:sp>
      <p:pic>
        <p:nvPicPr>
          <p:cNvPr id="4" name="Shape 315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r="41159"/>
          <a:stretch/>
        </p:blipFill>
        <p:spPr>
          <a:xfrm>
            <a:off x="4222013" y="2121007"/>
            <a:ext cx="2057399" cy="295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1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6927" t="13362" r="2981" b="10931"/>
          <a:stretch/>
        </p:blipFill>
        <p:spPr>
          <a:xfrm>
            <a:off x="6279412" y="3424428"/>
            <a:ext cx="4914614" cy="129423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0"/>
              </a:srgbClr>
            </a:outerShdw>
          </a:effectLst>
        </p:spPr>
      </p:pic>
      <p:pic>
        <p:nvPicPr>
          <p:cNvPr id="6" name="Shape 317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9164" t="58782" r="24168" b="16122"/>
          <a:stretch/>
        </p:blipFill>
        <p:spPr>
          <a:xfrm rot="10800000">
            <a:off x="6066574" y="1624535"/>
            <a:ext cx="5127452" cy="15214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75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7663971" cy="5120640"/>
          </a:xfrm>
        </p:spPr>
        <p:txBody>
          <a:bodyPr/>
          <a:lstStyle/>
          <a:p>
            <a:pPr lvl="0"/>
            <a:r>
              <a:rPr lang="en" dirty="0"/>
              <a:t>Attitude:</a:t>
            </a:r>
          </a:p>
          <a:p>
            <a:pPr lvl="1"/>
            <a:r>
              <a:rPr lang="en" sz="3400" dirty="0"/>
              <a:t>Reduced comprehension / awareness of importance of dental health</a:t>
            </a:r>
          </a:p>
          <a:p>
            <a:pPr lvl="1"/>
            <a:r>
              <a:rPr lang="en" sz="3400" dirty="0"/>
              <a:t>Lack of cooperation</a:t>
            </a:r>
          </a:p>
          <a:p>
            <a:pPr lvl="0"/>
            <a:r>
              <a:rPr lang="en" dirty="0"/>
              <a:t>Health Literacy:</a:t>
            </a:r>
          </a:p>
          <a:p>
            <a:pPr lvl="1"/>
            <a:r>
              <a:rPr lang="en" sz="3400" dirty="0"/>
              <a:t>Relationship of oral health to systemic health</a:t>
            </a:r>
          </a:p>
          <a:p>
            <a:pPr lvl="1"/>
            <a:r>
              <a:rPr lang="en" sz="3400" dirty="0"/>
              <a:t>Reliance on caregivers for access to dental care</a:t>
            </a:r>
          </a:p>
          <a:p>
            <a:endParaRPr lang="en-US" dirty="0"/>
          </a:p>
        </p:txBody>
      </p:sp>
      <p:pic>
        <p:nvPicPr>
          <p:cNvPr id="6" name="Shape 99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7164" y="3950482"/>
            <a:ext cx="2578992" cy="1774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709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3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1365" y="449826"/>
            <a:ext cx="3038635" cy="5785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06475" cy="4601183"/>
          </a:xfrm>
        </p:spPr>
        <p:txBody>
          <a:bodyPr>
            <a:normAutofit/>
          </a:bodyPr>
          <a:lstStyle/>
          <a:p>
            <a:r>
              <a:rPr lang="en-US" sz="3800"/>
              <a:t>Toothbrushes - Power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200990" cy="5120640"/>
          </a:xfrm>
        </p:spPr>
        <p:txBody>
          <a:bodyPr/>
          <a:lstStyle/>
          <a:p>
            <a:r>
              <a:rPr lang="en-US" dirty="0" err="1"/>
              <a:t>Rotadent</a:t>
            </a:r>
            <a:endParaRPr lang="en-US" dirty="0"/>
          </a:p>
          <a:p>
            <a:pPr lvl="1"/>
            <a:r>
              <a:rPr lang="en" dirty="0"/>
              <a:t>If a power toothbrush can be tolerated, the Rotadent has a larger handle better for grasping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32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Brushing Aids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Many aids for better grasping can be purchased or made at home.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Shape 333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5013" t="5884" r="9720" b="10996"/>
          <a:stretch/>
        </p:blipFill>
        <p:spPr>
          <a:xfrm>
            <a:off x="6850626" y="2164098"/>
            <a:ext cx="4579375" cy="3919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377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>
                <a:sym typeface="Calibri"/>
              </a:rPr>
              <a:t>What if the individual can’t hold their mouth open for tooth- brushing?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>
                <a:sym typeface="Calibri"/>
              </a:rPr>
              <a:t>Mouth props may be purchased for this purpose</a:t>
            </a:r>
          </a:p>
          <a:p>
            <a:pPr lvl="0"/>
            <a:r>
              <a:rPr lang="en-US">
                <a:sym typeface="Calibri"/>
              </a:rPr>
              <a:t>May place taped tongue blades wrapped in gauze and plastic between the back teeth.</a:t>
            </a:r>
            <a:endParaRPr lang="en-US" dirty="0">
              <a:sym typeface="Calibri"/>
            </a:endParaRPr>
          </a:p>
        </p:txBody>
      </p:sp>
      <p:pic>
        <p:nvPicPr>
          <p:cNvPr id="8" name="Shape 34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8334" t="10845" r="1665" b="18944"/>
          <a:stretch/>
        </p:blipFill>
        <p:spPr>
          <a:xfrm>
            <a:off x="4256720" y="4314389"/>
            <a:ext cx="3028981" cy="17689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Shape 34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168" t="16111" b="28333"/>
          <a:stretch/>
        </p:blipFill>
        <p:spPr>
          <a:xfrm>
            <a:off x="7357771" y="4314390"/>
            <a:ext cx="4072230" cy="17689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6139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much toothpaste?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a pea-sized amount of toothpaste is needed for adequate brushing.</a:t>
            </a:r>
          </a:p>
          <a:p>
            <a:endParaRPr lang="en-US" dirty="0"/>
          </a:p>
        </p:txBody>
      </p:sp>
      <p:pic>
        <p:nvPicPr>
          <p:cNvPr id="6" name="Shape 350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6885" t="10321" r="11980" b="14984"/>
          <a:stretch/>
        </p:blipFill>
        <p:spPr>
          <a:xfrm>
            <a:off x="350373" y="2571134"/>
            <a:ext cx="2676832" cy="329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5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7953" t="9888" r="15861" b="22845"/>
          <a:stretch/>
        </p:blipFill>
        <p:spPr>
          <a:xfrm>
            <a:off x="6977413" y="3016045"/>
            <a:ext cx="4452587" cy="30548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1700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Calibri"/>
              </a:rPr>
              <a:t>Start on upper right side</a:t>
            </a:r>
          </a:p>
          <a:p>
            <a:pPr lvl="0"/>
            <a:r>
              <a:rPr lang="en" dirty="0">
                <a:sym typeface="Calibri"/>
              </a:rPr>
              <a:t>Place brush on cheek side of </a:t>
            </a:r>
            <a:br>
              <a:rPr lang="en" dirty="0">
                <a:sym typeface="Calibri"/>
              </a:rPr>
            </a:br>
            <a:r>
              <a:rPr lang="en" dirty="0">
                <a:sym typeface="Calibri"/>
              </a:rPr>
              <a:t>back tooth</a:t>
            </a:r>
          </a:p>
          <a:p>
            <a:pPr lvl="0"/>
            <a:r>
              <a:rPr lang="en" dirty="0">
                <a:sym typeface="Calibri"/>
              </a:rPr>
              <a:t>Place tips of the bristles at a 45° angle to the gums</a:t>
            </a:r>
          </a:p>
          <a:p>
            <a:pPr lvl="0"/>
            <a:r>
              <a:rPr lang="en" dirty="0">
                <a:sym typeface="Calibri"/>
              </a:rPr>
              <a:t>Press lightly to spread the bristles under and around the gums</a:t>
            </a:r>
          </a:p>
          <a:p>
            <a:endParaRPr lang="en-US" dirty="0"/>
          </a:p>
        </p:txBody>
      </p:sp>
      <p:pic>
        <p:nvPicPr>
          <p:cNvPr id="6" name="Shape 361"/>
          <p:cNvPicPr preferRelativeResize="0"/>
          <p:nvPr/>
        </p:nvPicPr>
        <p:blipFill rotWithShape="1">
          <a:blip r:embed="rId2">
            <a:alphaModFix/>
          </a:blip>
          <a:srcRect l="6871" t="10112" r="14510" b="17899"/>
          <a:stretch/>
        </p:blipFill>
        <p:spPr>
          <a:xfrm>
            <a:off x="255477" y="3591232"/>
            <a:ext cx="2926502" cy="2276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773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420622" cy="5120640"/>
          </a:xfrm>
        </p:spPr>
        <p:txBody>
          <a:bodyPr/>
          <a:lstStyle/>
          <a:p>
            <a:pPr lvl="0"/>
            <a:r>
              <a:rPr lang="en-US" dirty="0">
                <a:sym typeface="Calibri"/>
              </a:rPr>
              <a:t>Move the brush (wiggle) in a back-and-forth motion to remove plaque.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197914" y="3424428"/>
            <a:ext cx="7232086" cy="2667000"/>
            <a:chOff x="5479026" y="3672840"/>
            <a:chExt cx="5950974" cy="2194560"/>
          </a:xfrm>
        </p:grpSpPr>
        <p:pic>
          <p:nvPicPr>
            <p:cNvPr id="6" name="Shape 369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6332" t="12211" r="54379" b="14201"/>
            <a:stretch/>
          </p:blipFill>
          <p:spPr>
            <a:xfrm>
              <a:off x="5479026" y="3672840"/>
              <a:ext cx="284226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369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51520" t="10679" r="7295" b="15479"/>
            <a:stretch/>
          </p:blipFill>
          <p:spPr>
            <a:xfrm>
              <a:off x="8460892" y="3672840"/>
              <a:ext cx="2969108" cy="21945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970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619726" cy="2277298"/>
          </a:xfrm>
        </p:spPr>
        <p:txBody>
          <a:bodyPr/>
          <a:lstStyle/>
          <a:p>
            <a:r>
              <a:rPr lang="en">
                <a:sym typeface="Calibri"/>
              </a:rPr>
              <a:t>Brush the outside, inside, and tops of the upper teeth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05211" y="3350525"/>
            <a:ext cx="7324789" cy="2732775"/>
            <a:chOff x="4812542" y="3398520"/>
            <a:chExt cx="6617458" cy="2468880"/>
          </a:xfrm>
        </p:grpSpPr>
        <p:pic>
          <p:nvPicPr>
            <p:cNvPr id="6" name="Shape 377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3055" t="8847" r="54495" b="14244"/>
            <a:stretch/>
          </p:blipFill>
          <p:spPr>
            <a:xfrm>
              <a:off x="4812542" y="3398520"/>
              <a:ext cx="3305511" cy="2468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377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51297" t="7570" r="6570" b="14500"/>
            <a:stretch/>
          </p:blipFill>
          <p:spPr>
            <a:xfrm>
              <a:off x="8192125" y="3398520"/>
              <a:ext cx="3237875" cy="24688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7000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4448822" cy="5120640"/>
          </a:xfrm>
        </p:spPr>
        <p:txBody>
          <a:bodyPr/>
          <a:lstStyle/>
          <a:p>
            <a:r>
              <a:rPr lang="en" dirty="0">
                <a:sym typeface="Calibri"/>
              </a:rPr>
              <a:t>Move to the bottom teeth</a:t>
            </a:r>
          </a:p>
          <a:p>
            <a:r>
              <a:rPr lang="en-US" dirty="0"/>
              <a:t>Brush the outside, inside and tops of the lower teeth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50303" y="1797653"/>
            <a:ext cx="5579703" cy="4285650"/>
            <a:chOff x="6625860" y="2393343"/>
            <a:chExt cx="4804140" cy="3689957"/>
          </a:xfrm>
        </p:grpSpPr>
        <p:pic>
          <p:nvPicPr>
            <p:cNvPr id="6" name="Shape 385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6601" t="8178" r="12065" b="13947"/>
            <a:stretch/>
          </p:blipFill>
          <p:spPr>
            <a:xfrm>
              <a:off x="9052560" y="2393343"/>
              <a:ext cx="2377440" cy="180082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Shape 386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52277" t="18553" r="13161" b="13318"/>
            <a:stretch/>
          </p:blipFill>
          <p:spPr>
            <a:xfrm>
              <a:off x="9048540" y="4252951"/>
              <a:ext cx="238146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386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12902" t="18179" r="52244" b="12570"/>
            <a:stretch/>
          </p:blipFill>
          <p:spPr>
            <a:xfrm>
              <a:off x="6625860" y="4254500"/>
              <a:ext cx="2362611" cy="18288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59321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Physical Limitations</a:t>
            </a:r>
          </a:p>
          <a:p>
            <a:r>
              <a:rPr lang="en-US"/>
              <a:t>Eating Habits</a:t>
            </a:r>
          </a:p>
          <a:p>
            <a:r>
              <a:rPr lang="en-US"/>
              <a:t>pH Balance</a:t>
            </a:r>
          </a:p>
          <a:p>
            <a:r>
              <a:rPr lang="en-US"/>
              <a:t>Medications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66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068255" cy="5120640"/>
          </a:xfrm>
        </p:spPr>
        <p:txBody>
          <a:bodyPr/>
          <a:lstStyle/>
          <a:p>
            <a:pPr lvl="0"/>
            <a:r>
              <a:rPr lang="en" dirty="0">
                <a:sym typeface="Droid Sans"/>
              </a:rPr>
              <a:t>Physical Limitations</a:t>
            </a:r>
          </a:p>
          <a:p>
            <a:pPr lvl="1"/>
            <a:r>
              <a:rPr lang="en" dirty="0">
                <a:sym typeface="Droid Sans"/>
              </a:rPr>
              <a:t>Facial musculature integrity compromised</a:t>
            </a:r>
          </a:p>
          <a:p>
            <a:pPr lvl="1"/>
            <a:r>
              <a:rPr lang="en" dirty="0">
                <a:sym typeface="Droid Sans"/>
              </a:rPr>
              <a:t>Problems chewing or swallowing</a:t>
            </a:r>
          </a:p>
          <a:p>
            <a:pPr lvl="1"/>
            <a:r>
              <a:rPr lang="en" dirty="0">
                <a:sym typeface="Droid Sans"/>
              </a:rPr>
              <a:t>Dexterity and fine motor skills compromised</a:t>
            </a:r>
          </a:p>
        </p:txBody>
      </p:sp>
      <p:pic>
        <p:nvPicPr>
          <p:cNvPr id="6" name="Shape 40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3102" r="35886"/>
          <a:stretch/>
        </p:blipFill>
        <p:spPr>
          <a:xfrm>
            <a:off x="9147250" y="1339737"/>
            <a:ext cx="2286000" cy="1873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0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7250" y="3325600"/>
            <a:ext cx="2282750" cy="27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28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" dirty="0"/>
              <a:t>Physical:</a:t>
            </a:r>
          </a:p>
          <a:p>
            <a:pPr lvl="1"/>
            <a:r>
              <a:rPr lang="en" dirty="0"/>
              <a:t>Architectural barriers (e.g., handicapped entrances)</a:t>
            </a:r>
          </a:p>
          <a:p>
            <a:pPr lvl="0"/>
            <a:r>
              <a:rPr lang="en" dirty="0"/>
              <a:t>Sensory deficits</a:t>
            </a:r>
          </a:p>
          <a:p>
            <a:pPr lvl="1"/>
            <a:r>
              <a:rPr lang="en" dirty="0"/>
              <a:t>Overstimulation in the dental office</a:t>
            </a:r>
          </a:p>
          <a:p>
            <a:pPr lvl="0"/>
            <a:r>
              <a:rPr lang="en" dirty="0"/>
              <a:t>Financial:</a:t>
            </a:r>
          </a:p>
          <a:p>
            <a:pPr lvl="1"/>
            <a:r>
              <a:rPr lang="en" dirty="0"/>
              <a:t>Limited income</a:t>
            </a:r>
          </a:p>
          <a:p>
            <a:pPr lvl="1"/>
            <a:r>
              <a:rPr lang="en" dirty="0"/>
              <a:t>Lack of dental insurance/provider acceptance</a:t>
            </a:r>
          </a:p>
        </p:txBody>
      </p:sp>
      <p:pic>
        <p:nvPicPr>
          <p:cNvPr id="7" name="Shape 1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587" y="1939002"/>
            <a:ext cx="1775200" cy="201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/>
          <p:cNvPicPr preferRelativeResize="0"/>
          <p:nvPr/>
        </p:nvPicPr>
        <p:blipFill rotWithShape="1">
          <a:blip r:embed="rId3">
            <a:alphaModFix/>
          </a:blip>
          <a:srcRect l="21539" t="23850" r="18594" b="14743"/>
          <a:stretch/>
        </p:blipFill>
        <p:spPr>
          <a:xfrm>
            <a:off x="619401" y="4179240"/>
            <a:ext cx="2197573" cy="1690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137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Eating Habits</a:t>
            </a:r>
          </a:p>
          <a:p>
            <a:pPr lvl="1"/>
            <a:r>
              <a:rPr lang="en" dirty="0">
                <a:sym typeface="Droid Sans"/>
              </a:rPr>
              <a:t>Current eating and snack habits</a:t>
            </a:r>
          </a:p>
          <a:p>
            <a:pPr lvl="1"/>
            <a:r>
              <a:rPr lang="en" dirty="0">
                <a:sym typeface="Droid Sans"/>
              </a:rPr>
              <a:t>Dependence on others for preparation, shopping, etc.</a:t>
            </a:r>
          </a:p>
          <a:p>
            <a:pPr lvl="1"/>
            <a:r>
              <a:rPr lang="en" dirty="0">
                <a:sym typeface="Droid Sans"/>
              </a:rPr>
              <a:t>Finances</a:t>
            </a:r>
          </a:p>
          <a:p>
            <a:pPr lvl="1"/>
            <a:r>
              <a:rPr lang="en" dirty="0">
                <a:sym typeface="Droid Sans"/>
              </a:rPr>
              <a:t>Sweets as rewards</a:t>
            </a:r>
          </a:p>
          <a:p>
            <a:pPr lvl="1"/>
            <a:r>
              <a:rPr lang="en" dirty="0">
                <a:sym typeface="Droid Sans"/>
              </a:rPr>
              <a:t>Obesity</a:t>
            </a:r>
          </a:p>
        </p:txBody>
      </p:sp>
      <p:pic>
        <p:nvPicPr>
          <p:cNvPr id="8" name="Shape 413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1138" r="19662"/>
          <a:stretch/>
        </p:blipFill>
        <p:spPr>
          <a:xfrm>
            <a:off x="8524568" y="3718798"/>
            <a:ext cx="3111909" cy="2364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085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423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27113" y="3839546"/>
            <a:ext cx="3361881" cy="224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Eating Habits</a:t>
            </a:r>
          </a:p>
          <a:p>
            <a:pPr lvl="1"/>
            <a:r>
              <a:rPr lang="en" dirty="0">
                <a:sym typeface="Droid Sans"/>
              </a:rPr>
              <a:t>Cavity-causing effects are dependent on:</a:t>
            </a:r>
          </a:p>
          <a:p>
            <a:pPr lvl="2"/>
            <a:r>
              <a:rPr lang="en" dirty="0">
                <a:sym typeface="Droid Sans"/>
              </a:rPr>
              <a:t>Composition</a:t>
            </a:r>
          </a:p>
          <a:p>
            <a:pPr lvl="2"/>
            <a:r>
              <a:rPr lang="en" dirty="0">
                <a:sym typeface="Droid Sans"/>
              </a:rPr>
              <a:t>Texture and retentiveness</a:t>
            </a:r>
          </a:p>
          <a:p>
            <a:pPr lvl="2"/>
            <a:r>
              <a:rPr lang="en" dirty="0">
                <a:sym typeface="Droid Sans"/>
              </a:rPr>
              <a:t>Solubility</a:t>
            </a:r>
          </a:p>
          <a:p>
            <a:pPr lvl="2"/>
            <a:r>
              <a:rPr lang="en" dirty="0">
                <a:sym typeface="Droid Sans"/>
              </a:rPr>
              <a:t>Frequency of </a:t>
            </a:r>
            <a:br>
              <a:rPr lang="en" dirty="0">
                <a:sym typeface="Droid Sans"/>
              </a:rPr>
            </a:br>
            <a:r>
              <a:rPr lang="en" dirty="0">
                <a:sym typeface="Droid Sans"/>
              </a:rPr>
              <a:t>consumption</a:t>
            </a:r>
          </a:p>
          <a:p>
            <a:pPr lvl="1"/>
            <a:endParaRPr lang="en" dirty="0"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4161538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Eating Habits</a:t>
            </a:r>
          </a:p>
          <a:p>
            <a:pPr lvl="1"/>
            <a:r>
              <a:rPr lang="en" dirty="0">
                <a:sym typeface="Droid Sans"/>
              </a:rPr>
              <a:t>Composition:</a:t>
            </a:r>
          </a:p>
          <a:p>
            <a:pPr lvl="2"/>
            <a:r>
              <a:rPr lang="en" dirty="0">
                <a:sym typeface="Droid Sans"/>
              </a:rPr>
              <a:t>Foods that contain both sugars and starches are more cavity promoting than high sugar snacks</a:t>
            </a:r>
          </a:p>
        </p:txBody>
      </p:sp>
      <p:pic>
        <p:nvPicPr>
          <p:cNvPr id="5" name="Shape 432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52619" y="3550287"/>
            <a:ext cx="3377381" cy="2533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605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Eating Habits</a:t>
            </a:r>
          </a:p>
          <a:p>
            <a:pPr lvl="1"/>
            <a:r>
              <a:rPr lang="en" dirty="0">
                <a:sym typeface="Droid Sans"/>
              </a:rPr>
              <a:t>Texture and retentiveness:</a:t>
            </a:r>
          </a:p>
          <a:p>
            <a:pPr lvl="2"/>
            <a:r>
              <a:rPr lang="en" dirty="0">
                <a:sym typeface="Droid Sans"/>
              </a:rPr>
              <a:t>Sticky foods stick to the teeth increasing acid exposure</a:t>
            </a:r>
          </a:p>
        </p:txBody>
      </p:sp>
      <p:pic>
        <p:nvPicPr>
          <p:cNvPr id="7" name="Shape 4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87050" y="3259392"/>
            <a:ext cx="3130064" cy="313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43"/>
          <p:cNvPicPr preferRelativeResize="0"/>
          <p:nvPr/>
        </p:nvPicPr>
        <p:blipFill rotWithShape="1">
          <a:blip r:embed="rId3">
            <a:alphaModFix/>
          </a:blip>
          <a:srcRect r="12525"/>
          <a:stretch/>
        </p:blipFill>
        <p:spPr>
          <a:xfrm rot="16200000">
            <a:off x="9021651" y="3689289"/>
            <a:ext cx="2838245" cy="1978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660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Eating Habits</a:t>
            </a:r>
          </a:p>
          <a:p>
            <a:pPr lvl="1"/>
            <a:r>
              <a:rPr lang="en" dirty="0">
                <a:sym typeface="Droid Sans"/>
              </a:rPr>
              <a:t>Solubility:</a:t>
            </a:r>
          </a:p>
          <a:p>
            <a:pPr lvl="2"/>
            <a:r>
              <a:rPr lang="en" dirty="0">
                <a:sym typeface="Droid Sans"/>
              </a:rPr>
              <a:t>Sugary foods are less harmful to the teeth when eaten with proteins and limited </a:t>
            </a:r>
            <a:br>
              <a:rPr lang="en" dirty="0">
                <a:sym typeface="Droid Sans"/>
              </a:rPr>
            </a:br>
            <a:r>
              <a:rPr lang="en" dirty="0">
                <a:sym typeface="Droid Sans"/>
              </a:rPr>
              <a:t>amounts </a:t>
            </a:r>
            <a:br>
              <a:rPr lang="en" dirty="0">
                <a:sym typeface="Droid Sans"/>
              </a:rPr>
            </a:br>
            <a:r>
              <a:rPr lang="en" dirty="0">
                <a:sym typeface="Droid Sans"/>
              </a:rPr>
              <a:t>of fat.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25599" y="3111910"/>
            <a:ext cx="4489654" cy="2964423"/>
            <a:chOff x="7433187" y="3429000"/>
            <a:chExt cx="4232787" cy="2794819"/>
          </a:xfrm>
        </p:grpSpPr>
        <p:sp>
          <p:nvSpPr>
            <p:cNvPr id="4" name="Rectangle 3"/>
            <p:cNvSpPr/>
            <p:nvPr/>
          </p:nvSpPr>
          <p:spPr>
            <a:xfrm>
              <a:off x="7433187" y="3429000"/>
              <a:ext cx="4232787" cy="2794819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Shape 452"/>
            <p:cNvPicPr preferRelativeResize="0"/>
            <p:nvPr/>
          </p:nvPicPr>
          <p:blipFill rotWithShape="1">
            <a:blip r:embed="rId2">
              <a:alphaModFix/>
            </a:blip>
            <a:srcRect b="5969"/>
            <a:stretch/>
          </p:blipFill>
          <p:spPr>
            <a:xfrm>
              <a:off x="7573493" y="3562619"/>
              <a:ext cx="3952175" cy="25275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6184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Eating Habits</a:t>
            </a:r>
          </a:p>
          <a:p>
            <a:pPr lvl="1"/>
            <a:r>
              <a:rPr lang="en" dirty="0">
                <a:sym typeface="Droid Sans"/>
              </a:rPr>
              <a:t>Frequency of consumption:</a:t>
            </a:r>
          </a:p>
          <a:p>
            <a:pPr lvl="2"/>
            <a:r>
              <a:rPr lang="en" dirty="0">
                <a:sym typeface="Droid Sans"/>
              </a:rPr>
              <a:t>Frequent nibbling or sipping of highly processed foods increases the risk of cavities</a:t>
            </a:r>
          </a:p>
        </p:txBody>
      </p:sp>
      <p:pic>
        <p:nvPicPr>
          <p:cNvPr id="8" name="Shape 4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86875" y="39401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1192" y="4213019"/>
            <a:ext cx="2381250" cy="1914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682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Eating Habits</a:t>
            </a:r>
          </a:p>
          <a:p>
            <a:pPr lvl="1"/>
            <a:r>
              <a:rPr lang="en-US" dirty="0"/>
              <a:t>It’s not about how MUCH you eat, it’s how OFTEN.</a:t>
            </a:r>
          </a:p>
        </p:txBody>
      </p:sp>
      <p:pic>
        <p:nvPicPr>
          <p:cNvPr id="9" name="Shape 470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7492181" y="2145481"/>
            <a:ext cx="3937819" cy="3937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311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pH Balance</a:t>
            </a:r>
          </a:p>
          <a:p>
            <a:pPr lvl="1"/>
            <a:r>
              <a:rPr lang="en" dirty="0"/>
              <a:t>Did you know that it can take as long as 20 minutes for the pH of the oral environment to neutralize after eating refined foods?</a:t>
            </a:r>
          </a:p>
        </p:txBody>
      </p:sp>
      <p:pic>
        <p:nvPicPr>
          <p:cNvPr id="7" name="Shape 481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01348" y="3577225"/>
            <a:ext cx="4328652" cy="2506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313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619726" cy="1104802"/>
          </a:xfrm>
        </p:spPr>
        <p:txBody>
          <a:bodyPr/>
          <a:lstStyle/>
          <a:p>
            <a:pPr lvl="0"/>
            <a:r>
              <a:rPr lang="en" dirty="0">
                <a:sym typeface="Droid Sans"/>
              </a:rPr>
              <a:t>pH Balance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464390"/>
              </p:ext>
            </p:extLst>
          </p:nvPr>
        </p:nvGraphicFramePr>
        <p:xfrm>
          <a:off x="5576666" y="2029460"/>
          <a:ext cx="5853334" cy="4053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16611">
                  <a:extLst>
                    <a:ext uri="{9D8B030D-6E8A-4147-A177-3AD203B41FA5}">
                      <a16:colId xmlns:a16="http://schemas.microsoft.com/office/drawing/2014/main" val="2484558512"/>
                    </a:ext>
                  </a:extLst>
                </a:gridCol>
                <a:gridCol w="2536723">
                  <a:extLst>
                    <a:ext uri="{9D8B030D-6E8A-4147-A177-3AD203B41FA5}">
                      <a16:colId xmlns:a16="http://schemas.microsoft.com/office/drawing/2014/main" val="1570508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0" dirty="0"/>
                        <a:t>Battery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865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Fruit</a:t>
                      </a:r>
                      <a:r>
                        <a:rPr lang="en-US" sz="3200" baseline="0" dirty="0"/>
                        <a:t> Juices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As</a:t>
                      </a:r>
                      <a:r>
                        <a:rPr lang="en-US" sz="3200" baseline="0" dirty="0"/>
                        <a:t> low as 2.0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408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Sports Drinks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73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2.5-3.0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126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Energy</a:t>
                      </a:r>
                      <a:r>
                        <a:rPr lang="en-US" sz="3200" baseline="0" dirty="0"/>
                        <a:t> Drinks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399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Milk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14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Tap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561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Behaviors to Discourage:</a:t>
            </a:r>
          </a:p>
          <a:p>
            <a:pPr lvl="1"/>
            <a:r>
              <a:rPr lang="en-US" sz="3200" dirty="0"/>
              <a:t>Frequency of refined sugars/</a:t>
            </a:r>
            <a:br>
              <a:rPr lang="en-US" sz="3200" dirty="0"/>
            </a:br>
            <a:r>
              <a:rPr lang="en-US" sz="3200" dirty="0"/>
              <a:t>starches in the diet</a:t>
            </a:r>
          </a:p>
          <a:p>
            <a:pPr lvl="1"/>
            <a:r>
              <a:rPr lang="en-US" sz="3200" dirty="0"/>
              <a:t>Frequent between-meal snacking</a:t>
            </a:r>
          </a:p>
          <a:p>
            <a:pPr lvl="1"/>
            <a:r>
              <a:rPr lang="en-US" sz="3200" dirty="0"/>
              <a:t>Using sugary/refined foods and drinks as rewards or incentives</a:t>
            </a:r>
          </a:p>
          <a:p>
            <a:pPr lvl="1"/>
            <a:r>
              <a:rPr lang="en-US" sz="3200" dirty="0"/>
              <a:t>Using government assistance money or petty cash to buy soda/candy</a:t>
            </a:r>
          </a:p>
          <a:p>
            <a:pPr lvl="1"/>
            <a:r>
              <a:rPr lang="en-US" sz="3200" dirty="0"/>
              <a:t>Late-night eating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Shape 5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37175" y="762000"/>
            <a:ext cx="1592826" cy="159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4894" y="4958281"/>
            <a:ext cx="1421412" cy="12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53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>
                <a:sym typeface="Handlee"/>
              </a:rPr>
              <a:t>Why do individuals with intellectual disabilities need special dental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ym typeface="Droid Sans"/>
              </a:rPr>
              <a:t>Common forms of I/DD:</a:t>
            </a:r>
          </a:p>
          <a:p>
            <a:pPr lvl="1"/>
            <a:r>
              <a:rPr lang="en-US" dirty="0">
                <a:sym typeface="Droid Sans"/>
              </a:rPr>
              <a:t>Autism Spectrum Disorder</a:t>
            </a:r>
          </a:p>
          <a:p>
            <a:pPr lvl="1"/>
            <a:r>
              <a:rPr lang="en-US" dirty="0">
                <a:sym typeface="Droid Sans"/>
              </a:rPr>
              <a:t>Cerebral Palsy</a:t>
            </a:r>
          </a:p>
          <a:p>
            <a:pPr lvl="1"/>
            <a:r>
              <a:rPr lang="en-US" dirty="0">
                <a:sym typeface="Droid Sans"/>
              </a:rPr>
              <a:t>Down’s Syndrome</a:t>
            </a:r>
          </a:p>
          <a:p>
            <a:pPr lvl="1"/>
            <a:r>
              <a:rPr lang="en-US" dirty="0">
                <a:sym typeface="Droid Sans"/>
              </a:rPr>
              <a:t>Fetal Alcohol Spectrum Disorder</a:t>
            </a:r>
          </a:p>
          <a:p>
            <a:pPr lvl="1"/>
            <a:r>
              <a:rPr lang="en-US" dirty="0" err="1">
                <a:sym typeface="Droid Sans"/>
              </a:rPr>
              <a:t>Spina</a:t>
            </a:r>
            <a:r>
              <a:rPr lang="en-US" dirty="0">
                <a:sym typeface="Droid Sans"/>
              </a:rPr>
              <a:t> Bifida</a:t>
            </a:r>
            <a:endParaRPr lang="en-US" dirty="0"/>
          </a:p>
        </p:txBody>
      </p:sp>
      <p:pic>
        <p:nvPicPr>
          <p:cNvPr id="8" name="Shape 11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6985" b="6934"/>
          <a:stretch/>
        </p:blipFill>
        <p:spPr>
          <a:xfrm>
            <a:off x="8082927" y="4166009"/>
            <a:ext cx="3347073" cy="191729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03824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837175" y="762000"/>
            <a:ext cx="1592826" cy="1592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Factors Influencing Oral Health </a:t>
            </a:r>
            <a:br>
              <a:rPr lang="en-US" dirty="0"/>
            </a:br>
            <a:r>
              <a:rPr lang="en-US" dirty="0"/>
              <a:t>of Individuals with I/DD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Behaviors to Encourage</a:t>
            </a:r>
          </a:p>
          <a:p>
            <a:pPr lvl="1"/>
            <a:r>
              <a:rPr lang="en-US" dirty="0"/>
              <a:t>A balanced diet</a:t>
            </a:r>
          </a:p>
          <a:p>
            <a:pPr lvl="1"/>
            <a:r>
              <a:rPr lang="en-US" dirty="0"/>
              <a:t>Smart food/drink purchases</a:t>
            </a:r>
          </a:p>
          <a:p>
            <a:pPr lvl="1"/>
            <a:r>
              <a:rPr lang="en-US" dirty="0"/>
              <a:t>Limiting intake of sweetened foods/drinks to mealtime</a:t>
            </a:r>
          </a:p>
          <a:p>
            <a:pPr lvl="1"/>
            <a:r>
              <a:rPr lang="en-US" dirty="0"/>
              <a:t>Substituting with sugar-free options</a:t>
            </a:r>
          </a:p>
          <a:p>
            <a:pPr lvl="0"/>
            <a:endParaRPr lang="en-US" dirty="0"/>
          </a:p>
        </p:txBody>
      </p:sp>
      <p:pic>
        <p:nvPicPr>
          <p:cNvPr id="7" name="Shape 5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5925" y="4836028"/>
            <a:ext cx="2232277" cy="125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617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524"/>
          <p:cNvPicPr preferRelativeResize="0"/>
          <p:nvPr/>
        </p:nvPicPr>
        <p:blipFill rotWithShape="1">
          <a:blip r:embed="rId2">
            <a:alphaModFix/>
          </a:blip>
          <a:srcRect l="6044" t="6076" r="11466" b="18687"/>
          <a:stretch/>
        </p:blipFill>
        <p:spPr>
          <a:xfrm>
            <a:off x="8731045" y="2983701"/>
            <a:ext cx="2698955" cy="30995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Factors Influencing Oral Health </a:t>
            </a:r>
            <a:br>
              <a:rPr lang="en-US"/>
            </a:br>
            <a:r>
              <a:rPr lang="en-US"/>
              <a:t>of Individuals with I/DD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560732" cy="5120640"/>
          </a:xfrm>
        </p:spPr>
        <p:txBody>
          <a:bodyPr/>
          <a:lstStyle/>
          <a:p>
            <a:pPr lvl="0"/>
            <a:r>
              <a:rPr lang="en-US" dirty="0"/>
              <a:t>Medications</a:t>
            </a:r>
          </a:p>
          <a:p>
            <a:pPr lvl="1"/>
            <a:r>
              <a:rPr lang="en" dirty="0">
                <a:sym typeface="Droid Sans"/>
              </a:rPr>
              <a:t>Polypharmacy:</a:t>
            </a:r>
          </a:p>
          <a:p>
            <a:pPr lvl="2"/>
            <a:r>
              <a:rPr lang="en" dirty="0">
                <a:sym typeface="Droid Sans"/>
              </a:rPr>
              <a:t>The use of multiple medications (five or more) by an individual, which is common in persons </a:t>
            </a:r>
            <a:br>
              <a:rPr lang="en" dirty="0">
                <a:sym typeface="Droid Sans"/>
              </a:rPr>
            </a:br>
            <a:r>
              <a:rPr lang="en" dirty="0">
                <a:sym typeface="Droid Sans"/>
              </a:rPr>
              <a:t>with special needs.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34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" dirty="0"/>
              <a:t>Chronic dry mouth</a:t>
            </a:r>
          </a:p>
          <a:p>
            <a:pPr lvl="1"/>
            <a:r>
              <a:rPr lang="en" dirty="0"/>
              <a:t>Increase in dental caries</a:t>
            </a:r>
          </a:p>
          <a:p>
            <a:pPr lvl="1"/>
            <a:r>
              <a:rPr lang="en" dirty="0"/>
              <a:t>Sucrose-based liquid </a:t>
            </a:r>
            <a:br>
              <a:rPr lang="en" dirty="0"/>
            </a:br>
            <a:r>
              <a:rPr lang="en" dirty="0"/>
              <a:t>medications</a:t>
            </a:r>
          </a:p>
          <a:p>
            <a:endParaRPr lang="en-US" dirty="0"/>
          </a:p>
        </p:txBody>
      </p:sp>
      <p:pic>
        <p:nvPicPr>
          <p:cNvPr id="6" name="Shape 5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5056" y="3689389"/>
            <a:ext cx="1781610" cy="23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8552462" y="3205763"/>
            <a:ext cx="3286175" cy="24689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41082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" dirty="0">
                <a:sym typeface="Cambria"/>
              </a:rPr>
              <a:t>Symptoms:</a:t>
            </a:r>
          </a:p>
          <a:p>
            <a:pPr lvl="2"/>
            <a:r>
              <a:rPr lang="en" dirty="0">
                <a:sym typeface="Cambria"/>
              </a:rPr>
              <a:t>Difficulty in swallowing and speaking</a:t>
            </a:r>
          </a:p>
          <a:p>
            <a:pPr lvl="2"/>
            <a:r>
              <a:rPr lang="en" dirty="0">
                <a:sym typeface="Cambria"/>
              </a:rPr>
              <a:t>Altered taste perception</a:t>
            </a:r>
          </a:p>
          <a:p>
            <a:pPr lvl="2"/>
            <a:r>
              <a:rPr lang="en" dirty="0">
                <a:sym typeface="Cambria"/>
              </a:rPr>
              <a:t>Oral discomfort, burning </a:t>
            </a:r>
            <a:br>
              <a:rPr lang="en" dirty="0">
                <a:sym typeface="Cambria"/>
              </a:rPr>
            </a:br>
            <a:r>
              <a:rPr lang="en" dirty="0">
                <a:sym typeface="Cambria"/>
              </a:rPr>
              <a:t>sensation</a:t>
            </a:r>
          </a:p>
          <a:p>
            <a:pPr lvl="2"/>
            <a:r>
              <a:rPr lang="en" dirty="0">
                <a:sym typeface="Cambria"/>
              </a:rPr>
              <a:t>Gumline tooth </a:t>
            </a:r>
            <a:br>
              <a:rPr lang="en" dirty="0">
                <a:sym typeface="Cambria"/>
              </a:rPr>
            </a:br>
            <a:r>
              <a:rPr lang="en" dirty="0">
                <a:sym typeface="Cambria"/>
              </a:rPr>
              <a:t>decay</a:t>
            </a:r>
          </a:p>
          <a:p>
            <a:pPr lvl="0"/>
            <a:endParaRPr lang="en" dirty="0"/>
          </a:p>
          <a:p>
            <a:endParaRPr lang="en-US" dirty="0"/>
          </a:p>
        </p:txBody>
      </p:sp>
      <p:pic>
        <p:nvPicPr>
          <p:cNvPr id="6" name="Shape 546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3123" y="3812905"/>
            <a:ext cx="3406877" cy="227039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65488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658190" cy="5120640"/>
          </a:xfrm>
        </p:spPr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-US" dirty="0">
                <a:sym typeface="Calibri"/>
              </a:rPr>
              <a:t>Medication classes causing dry mouth:</a:t>
            </a:r>
          </a:p>
          <a:p>
            <a:pPr lvl="2"/>
            <a:r>
              <a:rPr lang="en-US" dirty="0"/>
              <a:t>Stimulants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Methylphenidate (Ritalin)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Amphetamine salts </a:t>
            </a:r>
            <a:br>
              <a:rPr lang="en-US" dirty="0"/>
            </a:br>
            <a:r>
              <a:rPr lang="en-US" dirty="0"/>
              <a:t>(Adderall)</a:t>
            </a:r>
          </a:p>
        </p:txBody>
      </p:sp>
      <p:pic>
        <p:nvPicPr>
          <p:cNvPr id="6" name="Shape 556"/>
          <p:cNvPicPr preferRelativeResize="0"/>
          <p:nvPr/>
        </p:nvPicPr>
        <p:blipFill rotWithShape="1">
          <a:blip r:embed="rId2">
            <a:alphaModFix/>
          </a:blip>
          <a:srcRect l="52593" t="5351" r="7468" b="4093"/>
          <a:stretch/>
        </p:blipFill>
        <p:spPr>
          <a:xfrm>
            <a:off x="9188245" y="2286873"/>
            <a:ext cx="2241755" cy="3796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827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665564" cy="5120640"/>
          </a:xfrm>
        </p:spPr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-US" dirty="0">
                <a:sym typeface="Calibri"/>
              </a:rPr>
              <a:t>Medication classes causing dry mouth:</a:t>
            </a:r>
          </a:p>
          <a:p>
            <a:pPr lvl="2"/>
            <a:r>
              <a:rPr lang="en-US" dirty="0"/>
              <a:t>Antidepressants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Aripiprazole (</a:t>
            </a:r>
            <a:r>
              <a:rPr lang="en-US" dirty="0" err="1"/>
              <a:t>Abilify</a:t>
            </a:r>
            <a:r>
              <a:rPr lang="en-US" dirty="0"/>
              <a:t>)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Wellbutrin (Bupropion)</a:t>
            </a:r>
          </a:p>
        </p:txBody>
      </p:sp>
      <p:pic>
        <p:nvPicPr>
          <p:cNvPr id="6" name="Shape 556"/>
          <p:cNvPicPr preferRelativeResize="0"/>
          <p:nvPr/>
        </p:nvPicPr>
        <p:blipFill rotWithShape="1">
          <a:blip r:embed="rId2">
            <a:alphaModFix/>
          </a:blip>
          <a:srcRect l="52593" t="5351" r="7468" b="4093"/>
          <a:stretch/>
        </p:blipFill>
        <p:spPr>
          <a:xfrm>
            <a:off x="9188245" y="2286873"/>
            <a:ext cx="2241755" cy="3796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8163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569700" cy="5120640"/>
          </a:xfrm>
        </p:spPr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-US" dirty="0">
                <a:sym typeface="Calibri"/>
              </a:rPr>
              <a:t>Medication classes causing dry mouth:</a:t>
            </a:r>
          </a:p>
          <a:p>
            <a:pPr lvl="2"/>
            <a:r>
              <a:rPr lang="en-US" dirty="0"/>
              <a:t>Antipsychotics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Risperidone (Risperdal)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 err="1"/>
              <a:t>Paliperidone</a:t>
            </a:r>
            <a:r>
              <a:rPr lang="en-US" dirty="0"/>
              <a:t> (</a:t>
            </a:r>
            <a:r>
              <a:rPr lang="en-US" dirty="0" err="1"/>
              <a:t>Invega</a:t>
            </a:r>
            <a:r>
              <a:rPr lang="en-US" dirty="0"/>
              <a:t>)</a:t>
            </a:r>
            <a:endParaRPr lang="en" dirty="0"/>
          </a:p>
          <a:p>
            <a:endParaRPr lang="en-US" dirty="0"/>
          </a:p>
        </p:txBody>
      </p:sp>
      <p:pic>
        <p:nvPicPr>
          <p:cNvPr id="6" name="Shape 556"/>
          <p:cNvPicPr preferRelativeResize="0"/>
          <p:nvPr/>
        </p:nvPicPr>
        <p:blipFill rotWithShape="1">
          <a:blip r:embed="rId2">
            <a:alphaModFix/>
          </a:blip>
          <a:srcRect l="52593" t="5351" r="7468" b="4093"/>
          <a:stretch/>
        </p:blipFill>
        <p:spPr>
          <a:xfrm>
            <a:off x="9188245" y="2286873"/>
            <a:ext cx="2241755" cy="3796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154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66"/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l="3628" r="12111"/>
          <a:stretch/>
        </p:blipFill>
        <p:spPr>
          <a:xfrm>
            <a:off x="9514193" y="3197928"/>
            <a:ext cx="2122286" cy="317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644925" cy="5120640"/>
          </a:xfrm>
        </p:spPr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-US" dirty="0">
                <a:sym typeface="Calibri"/>
              </a:rPr>
              <a:t>Medication classes causing dry mouth:</a:t>
            </a:r>
          </a:p>
          <a:p>
            <a:pPr lvl="2"/>
            <a:r>
              <a:rPr lang="en-US" dirty="0"/>
              <a:t>Anticholinergics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Olanzapine (Zyprexa)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Quetiapine (Seroquel)</a:t>
            </a:r>
          </a:p>
        </p:txBody>
      </p:sp>
    </p:spTree>
    <p:extLst>
      <p:ext uri="{BB962C8B-B14F-4D97-AF65-F5344CB8AC3E}">
        <p14:creationId xmlns:p14="http://schemas.microsoft.com/office/powerpoint/2010/main" val="30031510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66"/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l="3628" r="12111"/>
          <a:stretch/>
        </p:blipFill>
        <p:spPr>
          <a:xfrm>
            <a:off x="9514193" y="3197928"/>
            <a:ext cx="2122286" cy="317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6004777" cy="5120640"/>
          </a:xfrm>
        </p:spPr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-US" dirty="0">
                <a:sym typeface="Calibri"/>
              </a:rPr>
              <a:t>Medication classes causing dry mouth:</a:t>
            </a:r>
          </a:p>
          <a:p>
            <a:pPr lvl="2"/>
            <a:r>
              <a:rPr lang="en-US" dirty="0"/>
              <a:t>Anticonvulsants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Divalproex sodium (Depakote)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Lamotrigine (</a:t>
            </a:r>
            <a:r>
              <a:rPr lang="en-US" dirty="0" err="1"/>
              <a:t>Lamictal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7460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66"/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l="3628" r="12111"/>
          <a:stretch/>
        </p:blipFill>
        <p:spPr>
          <a:xfrm>
            <a:off x="9514193" y="3197928"/>
            <a:ext cx="2122286" cy="317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644925" cy="5120640"/>
          </a:xfrm>
        </p:spPr>
        <p:txBody>
          <a:bodyPr/>
          <a:lstStyle/>
          <a:p>
            <a:r>
              <a:rPr lang="en-US" dirty="0"/>
              <a:t>Xerostomia</a:t>
            </a:r>
          </a:p>
          <a:p>
            <a:pPr lvl="1"/>
            <a:r>
              <a:rPr lang="en-US" dirty="0">
                <a:sym typeface="Calibri"/>
              </a:rPr>
              <a:t>Medication classes causing dry mouth:</a:t>
            </a:r>
          </a:p>
          <a:p>
            <a:pPr lvl="2"/>
            <a:r>
              <a:rPr lang="en-US" dirty="0"/>
              <a:t>Antianxiety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Lorazepam (Ativan)</a:t>
            </a:r>
          </a:p>
          <a:p>
            <a:pPr marL="1371600" lvl="3" indent="-339725">
              <a:buFont typeface="Arial" panose="020B0604020202020204" pitchFamily="34" charset="0"/>
              <a:buChar char="–"/>
            </a:pPr>
            <a:r>
              <a:rPr lang="en-US" dirty="0"/>
              <a:t>Diazepam (Valium)</a:t>
            </a:r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31622" y="2477728"/>
            <a:ext cx="3157372" cy="39247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>
                <a:sym typeface="Handlee"/>
              </a:rPr>
              <a:t>Why do individuals with intellectual disabilities need special dental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ym typeface="Droid Sans"/>
              </a:rPr>
              <a:t>These individuals have higher incidence of:</a:t>
            </a:r>
          </a:p>
          <a:p>
            <a:pPr lvl="1"/>
            <a:r>
              <a:rPr lang="en-US" dirty="0">
                <a:sym typeface="Droid Sans"/>
              </a:rPr>
              <a:t>Developmental conditions of the heart or kidneys</a:t>
            </a:r>
          </a:p>
          <a:p>
            <a:pPr lvl="1"/>
            <a:r>
              <a:rPr lang="en-US" dirty="0">
                <a:sym typeface="Droid Sans"/>
              </a:rPr>
              <a:t>Respiratory conditions</a:t>
            </a:r>
          </a:p>
          <a:p>
            <a:pPr lvl="1"/>
            <a:r>
              <a:rPr lang="en-US" dirty="0">
                <a:sym typeface="Droid Sans"/>
              </a:rPr>
              <a:t>Diabetes</a:t>
            </a:r>
          </a:p>
          <a:p>
            <a:pPr lvl="1"/>
            <a:r>
              <a:rPr lang="en-US" dirty="0">
                <a:sym typeface="Droid Sans"/>
              </a:rPr>
              <a:t>Obesity</a:t>
            </a:r>
          </a:p>
          <a:p>
            <a:pPr lvl="1"/>
            <a:r>
              <a:rPr lang="en-US" dirty="0">
                <a:sym typeface="Droid Sans"/>
              </a:rPr>
              <a:t>Dental decay</a:t>
            </a:r>
          </a:p>
          <a:p>
            <a:pPr lvl="0"/>
            <a:endParaRPr lang="en-US" dirty="0">
              <a:sym typeface="Droid Sans"/>
            </a:endParaRPr>
          </a:p>
          <a:p>
            <a:pPr lvl="0"/>
            <a:endParaRPr lang="en-US" dirty="0"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2567779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Oral Side Effects</a:t>
            </a:r>
            <a:br>
              <a:rPr lang="en-US"/>
            </a:br>
            <a:r>
              <a:rPr lang="en-US"/>
              <a:t>of Medications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Gingival Hyperplasia</a:t>
            </a:r>
          </a:p>
          <a:p>
            <a:pPr lvl="1"/>
            <a:r>
              <a:rPr lang="en" dirty="0"/>
              <a:t>Side effect of:</a:t>
            </a:r>
          </a:p>
          <a:p>
            <a:pPr lvl="2"/>
            <a:r>
              <a:rPr lang="en" dirty="0"/>
              <a:t>Nifedipine</a:t>
            </a:r>
          </a:p>
          <a:p>
            <a:pPr lvl="2"/>
            <a:r>
              <a:rPr lang="en" dirty="0"/>
              <a:t>Dilantin</a:t>
            </a:r>
          </a:p>
          <a:p>
            <a:pPr lvl="2"/>
            <a:r>
              <a:rPr lang="en" dirty="0"/>
              <a:t>Cyclosporine</a:t>
            </a:r>
          </a:p>
        </p:txBody>
      </p:sp>
      <p:pic>
        <p:nvPicPr>
          <p:cNvPr id="6" name="Shape 572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581" y="3245953"/>
            <a:ext cx="4166419" cy="2837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65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65468" cy="4601183"/>
          </a:xfrm>
        </p:spPr>
        <p:txBody>
          <a:bodyPr/>
          <a:lstStyle/>
          <a:p>
            <a:r>
              <a:rPr lang="en-US" dirty="0"/>
              <a:t>Xerostomia Management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ym typeface="Droid Sans"/>
              </a:rPr>
              <a:t>Suggest individuals do the following:</a:t>
            </a:r>
          </a:p>
          <a:p>
            <a:pPr lvl="1"/>
            <a:r>
              <a:rPr lang="en" sz="3200" dirty="0">
                <a:sym typeface="Droid Sans"/>
              </a:rPr>
              <a:t>Sip water frequently especially when eating</a:t>
            </a:r>
          </a:p>
          <a:p>
            <a:pPr lvl="1"/>
            <a:r>
              <a:rPr lang="en" sz="3200" dirty="0">
                <a:sym typeface="Droid Sans"/>
              </a:rPr>
              <a:t>Chew xylitol gums, </a:t>
            </a:r>
            <a:br>
              <a:rPr lang="en" sz="3200" dirty="0">
                <a:sym typeface="Droid Sans"/>
              </a:rPr>
            </a:br>
            <a:r>
              <a:rPr lang="en" sz="3200" dirty="0">
                <a:sym typeface="Droid Sans"/>
              </a:rPr>
              <a:t>mints and/or candies</a:t>
            </a:r>
          </a:p>
          <a:p>
            <a:pPr lvl="1"/>
            <a:r>
              <a:rPr lang="en" sz="3200" dirty="0">
                <a:sym typeface="Droid Sans"/>
              </a:rPr>
              <a:t>Use saliva substitutes</a:t>
            </a:r>
          </a:p>
          <a:p>
            <a:pPr lvl="1"/>
            <a:r>
              <a:rPr lang="en" sz="3200" dirty="0">
                <a:sym typeface="Droid Sans"/>
              </a:rPr>
              <a:t>Good oral hygiene</a:t>
            </a:r>
          </a:p>
          <a:p>
            <a:pPr lvl="1"/>
            <a:r>
              <a:rPr lang="en" sz="3200" dirty="0">
                <a:sym typeface="Droid Sans"/>
              </a:rPr>
              <a:t>Use prescription fluoride toothpaste</a:t>
            </a:r>
          </a:p>
          <a:p>
            <a:pPr lvl="1"/>
            <a:r>
              <a:rPr lang="en-US" sz="3200" dirty="0"/>
              <a:t>Calcium phosphate such as MI Paste</a:t>
            </a:r>
            <a:endParaRPr lang="en" sz="3200" dirty="0">
              <a:sym typeface="Droid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32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Remember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619726" cy="512064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b="1" dirty="0"/>
              <a:t>My oral health is important </a:t>
            </a:r>
            <a:br>
              <a:rPr lang="en-US" b="1" dirty="0"/>
            </a:br>
            <a:r>
              <a:rPr lang="en-US" b="1" dirty="0"/>
              <a:t>for my overall health.</a:t>
            </a:r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10" name="Shape 593" descr="5.jp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29065" t="9488" r="21118" b="31605"/>
          <a:stretch/>
        </p:blipFill>
        <p:spPr>
          <a:xfrm>
            <a:off x="5556985" y="2319381"/>
            <a:ext cx="4244293" cy="376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8074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Remember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193616" cy="512064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Your role is vital in helping me maintain my oral health.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Shape 601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48031" t="36401" r="35060" b="10780"/>
          <a:stretch/>
        </p:blipFill>
        <p:spPr>
          <a:xfrm>
            <a:off x="9217742" y="901700"/>
            <a:ext cx="2212258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183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Remember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619726" cy="512064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b="1" dirty="0"/>
              <a:t>I need regular check-ups</a:t>
            </a:r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5" name="Shape 609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0508" y="1726363"/>
            <a:ext cx="6557247" cy="4356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814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Remember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619726" cy="512064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b="1"/>
              <a:t>Tell me what you are going </a:t>
            </a:r>
            <a:br>
              <a:rPr lang="en-US" b="1"/>
            </a:br>
            <a:r>
              <a:rPr lang="en-US" b="1"/>
              <a:t>to do before you do it</a:t>
            </a:r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13" name="Shape 617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4815" y="2317536"/>
            <a:ext cx="5648632" cy="3765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9128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Please Remember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n-US" b="1" dirty="0"/>
              <a:t>I am NOT a child, </a:t>
            </a:r>
            <a:br>
              <a:rPr lang="en-US" b="1" dirty="0"/>
            </a:br>
            <a:r>
              <a:rPr lang="en-US" b="1" dirty="0"/>
              <a:t>I am an adult.</a:t>
            </a:r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8" name="Shape 625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4507"/>
          <a:stretch/>
        </p:blipFill>
        <p:spPr>
          <a:xfrm>
            <a:off x="4114800" y="2324100"/>
            <a:ext cx="7305156" cy="3766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129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Shape 631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3762" t="26144" r="19668" b="4997"/>
          <a:stretch/>
        </p:blipFill>
        <p:spPr>
          <a:xfrm>
            <a:off x="4468760" y="870944"/>
            <a:ext cx="6543333" cy="5264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171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8606" y="864108"/>
            <a:ext cx="8161050" cy="512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" sz="3600" b="1" dirty="0">
                <a:sym typeface="Calibri"/>
              </a:rPr>
              <a:t>This presentation produced in part </a:t>
            </a:r>
            <a:br>
              <a:rPr lang="en" sz="3600" b="1" dirty="0">
                <a:sym typeface="Calibri"/>
              </a:rPr>
            </a:br>
            <a:r>
              <a:rPr lang="en" sz="3600" b="1" dirty="0">
                <a:sym typeface="Calibri"/>
              </a:rPr>
              <a:t>with cooperation with the </a:t>
            </a:r>
            <a:br>
              <a:rPr lang="en" sz="3600" b="1" dirty="0">
                <a:sym typeface="Calibri"/>
              </a:rPr>
            </a:br>
            <a:r>
              <a:rPr lang="en" sz="3600" b="1" dirty="0">
                <a:sym typeface="Calibri"/>
              </a:rPr>
              <a:t>University of Nebraska Medical Center </a:t>
            </a:r>
            <a:br>
              <a:rPr lang="en" sz="3600" b="1" dirty="0">
                <a:sym typeface="Calibri"/>
              </a:rPr>
            </a:br>
            <a:r>
              <a:rPr lang="en" sz="3600" b="1" dirty="0">
                <a:sym typeface="Calibri"/>
              </a:rPr>
              <a:t>College of Dentistry and the Nebraska Department of Health </a:t>
            </a:r>
            <a:br>
              <a:rPr lang="en" sz="3600" b="1" dirty="0">
                <a:sym typeface="Calibri"/>
              </a:rPr>
            </a:br>
            <a:r>
              <a:rPr lang="en" sz="3600" b="1" dirty="0">
                <a:sym typeface="Calibri"/>
              </a:rPr>
              <a:t>&amp; Human Services.</a:t>
            </a:r>
          </a:p>
          <a:p>
            <a:pPr algn="ctr"/>
            <a:endParaRPr lang="en-US" sz="3600" b="1" dirty="0"/>
          </a:p>
        </p:txBody>
      </p:sp>
      <p:pic>
        <p:nvPicPr>
          <p:cNvPr id="7" name="Shape 6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7449" y="4071452"/>
            <a:ext cx="3413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44" y="4271527"/>
            <a:ext cx="3625061" cy="124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8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65468" cy="4601183"/>
          </a:xfrm>
        </p:spPr>
        <p:txBody>
          <a:bodyPr>
            <a:normAutofit/>
          </a:bodyPr>
          <a:lstStyle/>
          <a:p>
            <a:r>
              <a:rPr lang="en-US" sz="3600"/>
              <a:t>Common Oral Manifestations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Malocclusion</a:t>
            </a:r>
          </a:p>
          <a:p>
            <a:r>
              <a:rPr lang="en-US"/>
              <a:t>Oral and Craniofacial Anomalies</a:t>
            </a:r>
          </a:p>
          <a:p>
            <a:r>
              <a:rPr lang="en-US"/>
              <a:t>Damaging Oral Habits</a:t>
            </a:r>
            <a:endParaRPr lang="en-US" dirty="0"/>
          </a:p>
        </p:txBody>
      </p:sp>
      <p:pic>
        <p:nvPicPr>
          <p:cNvPr id="4" name="Shape 138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5729" y="3929721"/>
            <a:ext cx="3014168" cy="1937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35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80216" cy="4601183"/>
          </a:xfrm>
        </p:spPr>
        <p:txBody>
          <a:bodyPr>
            <a:normAutofit/>
          </a:bodyPr>
          <a:lstStyle/>
          <a:p>
            <a:r>
              <a:rPr lang="en-US" sz="3600"/>
              <a:t>Common Oral Manifestations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Evidence of trauma or injury</a:t>
            </a:r>
          </a:p>
          <a:p>
            <a:pPr lvl="0"/>
            <a:r>
              <a:rPr lang="en-US" dirty="0"/>
              <a:t>Weakness or paralysis of facial muscles</a:t>
            </a:r>
          </a:p>
          <a:p>
            <a:r>
              <a:rPr lang="en-US" dirty="0"/>
              <a:t>Drooling or impaired swallowing</a:t>
            </a:r>
          </a:p>
          <a:p>
            <a:pPr lvl="0"/>
            <a:endParaRPr lang="en-US" dirty="0"/>
          </a:p>
        </p:txBody>
      </p:sp>
      <p:pic>
        <p:nvPicPr>
          <p:cNvPr id="5" name="Shape 1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850" y="2468825"/>
            <a:ext cx="1797650" cy="339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29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plaque removal so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Dental Biofilm (plaque)</a:t>
            </a:r>
          </a:p>
          <a:p>
            <a:pPr lvl="1"/>
            <a:r>
              <a:rPr lang="en-US" dirty="0"/>
              <a:t>Substance filled with bacteria which forms daily.</a:t>
            </a:r>
          </a:p>
          <a:p>
            <a:pPr lvl="1"/>
            <a:r>
              <a:rPr lang="en-US" dirty="0"/>
              <a:t>Thick biofilm forms if a person does not brush regularly.</a:t>
            </a:r>
          </a:p>
          <a:p>
            <a:pPr lvl="1"/>
            <a:r>
              <a:rPr lang="en-US" dirty="0"/>
              <a:t>May be clear, white or stained and appear yellow.</a:t>
            </a:r>
          </a:p>
          <a:p>
            <a:pPr lvl="1"/>
            <a:r>
              <a:rPr lang="en-US" dirty="0"/>
              <a:t>If not removed can harden into calculus (tartar), which can’t be removed with a toothbrush.</a:t>
            </a:r>
          </a:p>
        </p:txBody>
      </p:sp>
      <p:pic>
        <p:nvPicPr>
          <p:cNvPr id="6" name="Shape 15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0049" r="18600"/>
          <a:stretch/>
        </p:blipFill>
        <p:spPr>
          <a:xfrm>
            <a:off x="230798" y="3672101"/>
            <a:ext cx="2984351" cy="2195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17157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2952</TotalTime>
  <Words>1515</Words>
  <Application>Microsoft Office PowerPoint</Application>
  <PresentationFormat>Widescreen</PresentationFormat>
  <Paragraphs>277</Paragraphs>
  <Slides>68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Arial</vt:lpstr>
      <vt:lpstr>Calibri</vt:lpstr>
      <vt:lpstr>Cambria</vt:lpstr>
      <vt:lpstr>Corbel</vt:lpstr>
      <vt:lpstr>Droid Sans</vt:lpstr>
      <vt:lpstr>Handlee</vt:lpstr>
      <vt:lpstr>Permanent Marker</vt:lpstr>
      <vt:lpstr>Wingdings 2</vt:lpstr>
      <vt:lpstr>Frame</vt:lpstr>
      <vt:lpstr>PHOTO-PAINT</vt:lpstr>
      <vt:lpstr>Endearing Smiles</vt:lpstr>
      <vt:lpstr>People with  Intellectual / Developmental Disabilities (I/DD)</vt:lpstr>
      <vt:lpstr>Barriers</vt:lpstr>
      <vt:lpstr>Barriers</vt:lpstr>
      <vt:lpstr>Why do individuals with intellectual disabilities need special dental care?</vt:lpstr>
      <vt:lpstr>Why do individuals with intellectual disabilities need special dental care?</vt:lpstr>
      <vt:lpstr>Common Oral Manifestations</vt:lpstr>
      <vt:lpstr>Common Oral Manifestations</vt:lpstr>
      <vt:lpstr>Why is plaque removal so important?</vt:lpstr>
      <vt:lpstr>Why is plaque removal so important?</vt:lpstr>
      <vt:lpstr>Why is plaque removal so important?</vt:lpstr>
      <vt:lpstr>Why is plaque removal so important?</vt:lpstr>
      <vt:lpstr>Why is plaque removal so important?</vt:lpstr>
      <vt:lpstr>How can we prevent this from happening?</vt:lpstr>
      <vt:lpstr>Special Needs</vt:lpstr>
      <vt:lpstr>Special Needs</vt:lpstr>
      <vt:lpstr>Special Needs</vt:lpstr>
      <vt:lpstr>We’re not different.</vt:lpstr>
      <vt:lpstr>We just do things a little differently</vt:lpstr>
      <vt:lpstr>And may need a little extra help.</vt:lpstr>
      <vt:lpstr>When we brush our teeth!</vt:lpstr>
      <vt:lpstr>As a direct care provider, what is YOUR role?</vt:lpstr>
      <vt:lpstr>Functional Ability</vt:lpstr>
      <vt:lpstr>Functional Ability</vt:lpstr>
      <vt:lpstr>Functional Ability</vt:lpstr>
      <vt:lpstr>Toothbrushes</vt:lpstr>
      <vt:lpstr>Toothbrushes</vt:lpstr>
      <vt:lpstr>Toothbrushes - Manual</vt:lpstr>
      <vt:lpstr>Toothbrushes - Manual</vt:lpstr>
      <vt:lpstr>Toothbrushes - Power</vt:lpstr>
      <vt:lpstr>Special Brushing Aids</vt:lpstr>
      <vt:lpstr>What if the individual can’t hold their mouth open for tooth- brushing? </vt:lpstr>
      <vt:lpstr>How much toothpaste?</vt:lpstr>
      <vt:lpstr>Technique</vt:lpstr>
      <vt:lpstr>Technique</vt:lpstr>
      <vt:lpstr>Technique</vt:lpstr>
      <vt:lpstr>Technique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Other Factors Influencing Oral Health  of Individuals with I/DD </vt:lpstr>
      <vt:lpstr>Common Oral Side Effects of Medications </vt:lpstr>
      <vt:lpstr>Common Oral Side Effects of Medications </vt:lpstr>
      <vt:lpstr>Common Oral Side Effects of Medications </vt:lpstr>
      <vt:lpstr>Common Oral Side Effects of Medications </vt:lpstr>
      <vt:lpstr>Common Oral Side Effects of Medications </vt:lpstr>
      <vt:lpstr>Common Oral Side Effects of Medications </vt:lpstr>
      <vt:lpstr>Common Oral Side Effects of Medications </vt:lpstr>
      <vt:lpstr>Common Oral Side Effects of Medications </vt:lpstr>
      <vt:lpstr>Common Oral Side Effects of Medications </vt:lpstr>
      <vt:lpstr>Xerostomia Management </vt:lpstr>
      <vt:lpstr>Please Remember </vt:lpstr>
      <vt:lpstr>Please Remember </vt:lpstr>
      <vt:lpstr>Please Remember </vt:lpstr>
      <vt:lpstr>Please Remember </vt:lpstr>
      <vt:lpstr>Please Remember </vt:lpstr>
      <vt:lpstr>Thank You!</vt:lpstr>
      <vt:lpstr>Additional Credits</vt:lpstr>
    </vt:vector>
  </TitlesOfParts>
  <Company>UNMC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Endearing Smiles</dc:title>
  <dc:creator>Theesen, Kim R</dc:creator>
  <cp:lastModifiedBy>Wirth, Erin</cp:lastModifiedBy>
  <cp:revision>41</cp:revision>
  <dcterms:created xsi:type="dcterms:W3CDTF">2019-08-14T19:33:42Z</dcterms:created>
  <dcterms:modified xsi:type="dcterms:W3CDTF">2025-01-17T20:40:10Z</dcterms:modified>
</cp:coreProperties>
</file>