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0.xml" ContentType="application/vnd.openxmlformats-officedocument.presentationml.notesSlide+xml"/>
  <Override PartName="/ppt/tags/tag12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3" r:id="rId1"/>
  </p:sldMasterIdLst>
  <p:notesMasterIdLst>
    <p:notesMasterId r:id="rId92"/>
  </p:notesMasterIdLst>
  <p:sldIdLst>
    <p:sldId id="290" r:id="rId2"/>
    <p:sldId id="873" r:id="rId3"/>
    <p:sldId id="323" r:id="rId4"/>
    <p:sldId id="875" r:id="rId5"/>
    <p:sldId id="876" r:id="rId6"/>
    <p:sldId id="1029" r:id="rId7"/>
    <p:sldId id="657" r:id="rId8"/>
    <p:sldId id="921" r:id="rId9"/>
    <p:sldId id="655" r:id="rId10"/>
    <p:sldId id="767" r:id="rId11"/>
    <p:sldId id="878" r:id="rId12"/>
    <p:sldId id="1032" r:id="rId13"/>
    <p:sldId id="904" r:id="rId14"/>
    <p:sldId id="905" r:id="rId15"/>
    <p:sldId id="906" r:id="rId16"/>
    <p:sldId id="880" r:id="rId17"/>
    <p:sldId id="881" r:id="rId18"/>
    <p:sldId id="463" r:id="rId19"/>
    <p:sldId id="882" r:id="rId20"/>
    <p:sldId id="925" r:id="rId21"/>
    <p:sldId id="327" r:id="rId22"/>
    <p:sldId id="354" r:id="rId23"/>
    <p:sldId id="1034" r:id="rId24"/>
    <p:sldId id="884" r:id="rId25"/>
    <p:sldId id="885" r:id="rId26"/>
    <p:sldId id="886" r:id="rId27"/>
    <p:sldId id="1033" r:id="rId28"/>
    <p:sldId id="1035" r:id="rId29"/>
    <p:sldId id="926" r:id="rId30"/>
    <p:sldId id="335" r:id="rId31"/>
    <p:sldId id="336" r:id="rId32"/>
    <p:sldId id="489" r:id="rId33"/>
    <p:sldId id="907" r:id="rId34"/>
    <p:sldId id="899" r:id="rId35"/>
    <p:sldId id="1036" r:id="rId36"/>
    <p:sldId id="900" r:id="rId37"/>
    <p:sldId id="1037" r:id="rId38"/>
    <p:sldId id="888" r:id="rId39"/>
    <p:sldId id="947" r:id="rId40"/>
    <p:sldId id="1021" r:id="rId41"/>
    <p:sldId id="1038" r:id="rId42"/>
    <p:sldId id="889" r:id="rId43"/>
    <p:sldId id="890" r:id="rId44"/>
    <p:sldId id="1039" r:id="rId45"/>
    <p:sldId id="891" r:id="rId46"/>
    <p:sldId id="1040" r:id="rId47"/>
    <p:sldId id="892" r:id="rId48"/>
    <p:sldId id="893" r:id="rId49"/>
    <p:sldId id="320" r:id="rId50"/>
    <p:sldId id="895" r:id="rId51"/>
    <p:sldId id="927" r:id="rId52"/>
    <p:sldId id="901" r:id="rId53"/>
    <p:sldId id="324" r:id="rId54"/>
    <p:sldId id="494" r:id="rId55"/>
    <p:sldId id="325" r:id="rId56"/>
    <p:sldId id="896" r:id="rId57"/>
    <p:sldId id="296" r:id="rId58"/>
    <p:sldId id="297" r:id="rId59"/>
    <p:sldId id="298" r:id="rId60"/>
    <p:sldId id="302" r:id="rId61"/>
    <p:sldId id="902" r:id="rId62"/>
    <p:sldId id="1042" r:id="rId63"/>
    <p:sldId id="478" r:id="rId64"/>
    <p:sldId id="300" r:id="rId65"/>
    <p:sldId id="485" r:id="rId66"/>
    <p:sldId id="486" r:id="rId67"/>
    <p:sldId id="928" r:id="rId68"/>
    <p:sldId id="307" r:id="rId69"/>
    <p:sldId id="308" r:id="rId70"/>
    <p:sldId id="309" r:id="rId71"/>
    <p:sldId id="310" r:id="rId72"/>
    <p:sldId id="311" r:id="rId73"/>
    <p:sldId id="312" r:id="rId74"/>
    <p:sldId id="313" r:id="rId75"/>
    <p:sldId id="929" r:id="rId76"/>
    <p:sldId id="328" r:id="rId77"/>
    <p:sldId id="919" r:id="rId78"/>
    <p:sldId id="414" r:id="rId79"/>
    <p:sldId id="916" r:id="rId80"/>
    <p:sldId id="819" r:id="rId81"/>
    <p:sldId id="1041" r:id="rId82"/>
    <p:sldId id="314" r:id="rId83"/>
    <p:sldId id="1044" r:id="rId84"/>
    <p:sldId id="1027" r:id="rId85"/>
    <p:sldId id="739" r:id="rId86"/>
    <p:sldId id="806" r:id="rId87"/>
    <p:sldId id="943" r:id="rId88"/>
    <p:sldId id="1043" r:id="rId89"/>
    <p:sldId id="944" r:id="rId90"/>
    <p:sldId id="445" r:id="rId9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3E2C004-BBE8-4471-8B11-105C4750D15B}">
          <p14:sldIdLst>
            <p14:sldId id="290"/>
            <p14:sldId id="873"/>
            <p14:sldId id="323"/>
          </p14:sldIdLst>
        </p14:section>
        <p14:section name="Increasing Oral Health Needs" id="{3F878A3A-BE2E-499C-BD37-9A6FC9FD4287}">
          <p14:sldIdLst>
            <p14:sldId id="875"/>
            <p14:sldId id="876"/>
            <p14:sldId id="1029"/>
            <p14:sldId id="657"/>
            <p14:sldId id="921"/>
            <p14:sldId id="655"/>
            <p14:sldId id="767"/>
            <p14:sldId id="878"/>
            <p14:sldId id="1032"/>
            <p14:sldId id="904"/>
            <p14:sldId id="905"/>
            <p14:sldId id="906"/>
            <p14:sldId id="880"/>
            <p14:sldId id="881"/>
            <p14:sldId id="463"/>
            <p14:sldId id="882"/>
            <p14:sldId id="925"/>
            <p14:sldId id="327"/>
            <p14:sldId id="354"/>
            <p14:sldId id="1034"/>
            <p14:sldId id="884"/>
            <p14:sldId id="885"/>
            <p14:sldId id="886"/>
            <p14:sldId id="1033"/>
            <p14:sldId id="1035"/>
            <p14:sldId id="926"/>
            <p14:sldId id="335"/>
            <p14:sldId id="336"/>
            <p14:sldId id="489"/>
            <p14:sldId id="907"/>
            <p14:sldId id="899"/>
            <p14:sldId id="1036"/>
            <p14:sldId id="900"/>
            <p14:sldId id="1037"/>
            <p14:sldId id="888"/>
            <p14:sldId id="947"/>
            <p14:sldId id="1021"/>
            <p14:sldId id="1038"/>
            <p14:sldId id="889"/>
            <p14:sldId id="890"/>
            <p14:sldId id="1039"/>
            <p14:sldId id="891"/>
            <p14:sldId id="1040"/>
            <p14:sldId id="892"/>
          </p14:sldIdLst>
        </p14:section>
        <p14:section name="Teledentistry" id="{F2882DB4-E282-435A-BEF9-2F514352458C}">
          <p14:sldIdLst>
            <p14:sldId id="893"/>
            <p14:sldId id="320"/>
            <p14:sldId id="895"/>
            <p14:sldId id="927"/>
            <p14:sldId id="901"/>
            <p14:sldId id="324"/>
            <p14:sldId id="494"/>
            <p14:sldId id="325"/>
          </p14:sldIdLst>
        </p14:section>
        <p14:section name="Covid Considerations" id="{16FD70E4-74DA-49B6-A7BE-BEAC72CC8937}">
          <p14:sldIdLst>
            <p14:sldId id="896"/>
            <p14:sldId id="296"/>
            <p14:sldId id="297"/>
            <p14:sldId id="298"/>
            <p14:sldId id="302"/>
            <p14:sldId id="902"/>
            <p14:sldId id="1042"/>
            <p14:sldId id="478"/>
            <p14:sldId id="300"/>
          </p14:sldIdLst>
        </p14:section>
        <p14:section name="Silver Diamine Fluoride" id="{76B58DA6-5C3E-437B-B319-D9924404E6A5}">
          <p14:sldIdLst>
            <p14:sldId id="485"/>
            <p14:sldId id="486"/>
            <p14:sldId id="928"/>
            <p14:sldId id="307"/>
            <p14:sldId id="308"/>
            <p14:sldId id="309"/>
            <p14:sldId id="310"/>
            <p14:sldId id="311"/>
            <p14:sldId id="312"/>
            <p14:sldId id="313"/>
            <p14:sldId id="929"/>
          </p14:sldIdLst>
        </p14:section>
        <p14:section name="Toothbrush" id="{C427FE0D-FD5E-422A-ACD8-9023D6453F7C}">
          <p14:sldIdLst>
            <p14:sldId id="328"/>
            <p14:sldId id="919"/>
            <p14:sldId id="414"/>
            <p14:sldId id="916"/>
            <p14:sldId id="819"/>
            <p14:sldId id="1041"/>
          </p14:sldIdLst>
        </p14:section>
        <p14:section name="CREDITS" id="{E420E45F-E151-460F-BE3C-921558F362D8}">
          <p14:sldIdLst>
            <p14:sldId id="314"/>
            <p14:sldId id="1044"/>
            <p14:sldId id="1027"/>
            <p14:sldId id="739"/>
            <p14:sldId id="806"/>
            <p14:sldId id="943"/>
            <p14:sldId id="1043"/>
            <p14:sldId id="944"/>
            <p14:sldId id="4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44" userDrawn="1">
          <p15:clr>
            <a:srgbClr val="A4A3A4"/>
          </p15:clr>
        </p15:guide>
        <p15:guide id="4" pos="7032" userDrawn="1">
          <p15:clr>
            <a:srgbClr val="A4A3A4"/>
          </p15:clr>
        </p15:guide>
        <p15:guide id="5" orient="horz" pos="1152" userDrawn="1">
          <p15:clr>
            <a:srgbClr val="A4A3A4"/>
          </p15:clr>
        </p15:guide>
        <p15:guide id="6" pos="5292" userDrawn="1">
          <p15:clr>
            <a:srgbClr val="A4A3A4"/>
          </p15:clr>
        </p15:guide>
        <p15:guide id="7" orient="horz" pos="3576" userDrawn="1">
          <p15:clr>
            <a:srgbClr val="A4A3A4"/>
          </p15:clr>
        </p15:guide>
        <p15:guide id="8" orient="horz" pos="2544" userDrawn="1">
          <p15:clr>
            <a:srgbClr val="A4A3A4"/>
          </p15:clr>
        </p15:guide>
        <p15:guide id="9" orient="horz" pos="18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582C"/>
    <a:srgbClr val="63A537"/>
    <a:srgbClr val="231303"/>
    <a:srgbClr val="241404"/>
    <a:srgbClr val="251506"/>
    <a:srgbClr val="99CB38"/>
    <a:srgbClr val="FDFEF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7551E8-F8C7-4F38-A07C-4B7945B7715A}" v="11" dt="2024-04-10T00:25:59.980"/>
    <p1510:client id="{AED3C767-D2D3-B597-7C4A-2B9379A685D6}" v="5" dt="2024-04-10T00:48:56.2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89" autoAdjust="0"/>
  </p:normalViewPr>
  <p:slideViewPr>
    <p:cSldViewPr snapToGrid="0">
      <p:cViewPr varScale="1">
        <p:scale>
          <a:sx n="94" d="100"/>
          <a:sy n="94" d="100"/>
        </p:scale>
        <p:origin x="426" y="84"/>
      </p:cViewPr>
      <p:guideLst>
        <p:guide orient="horz" pos="288"/>
        <p:guide pos="3840"/>
        <p:guide pos="744"/>
        <p:guide pos="7032"/>
        <p:guide orient="horz" pos="1152"/>
        <p:guide pos="5292"/>
        <p:guide orient="horz" pos="3576"/>
        <p:guide orient="horz" pos="2544"/>
        <p:guide orient="horz" pos="1848"/>
      </p:guideLst>
    </p:cSldViewPr>
  </p:slideViewPr>
  <p:outlineViewPr>
    <p:cViewPr>
      <p:scale>
        <a:sx n="33" d="100"/>
        <a:sy n="33" d="100"/>
      </p:scale>
      <p:origin x="0" y="-1605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B6E704-8263-4AB1-82A9-FB61C731E5B0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531834-FAB6-4ED1-821C-0AD580D16821}">
      <dgm:prSet custT="1"/>
      <dgm:spPr/>
      <dgm:t>
        <a:bodyPr/>
        <a:lstStyle/>
        <a:p>
          <a:r>
            <a:rPr lang="en-US" sz="3000" dirty="0"/>
            <a:t>Matured during a </a:t>
          </a:r>
          <a:br>
            <a:rPr lang="en-US" sz="3000" dirty="0"/>
          </a:br>
          <a:r>
            <a:rPr lang="en-US" sz="3000" dirty="0"/>
            <a:t>time of “prevention” </a:t>
          </a:r>
          <a:br>
            <a:rPr lang="en-US" sz="3000" dirty="0"/>
          </a:br>
          <a:r>
            <a:rPr lang="en-US" sz="3000" dirty="0"/>
            <a:t>in dentistry </a:t>
          </a:r>
        </a:p>
      </dgm:t>
    </dgm:pt>
    <dgm:pt modelId="{F8655EE1-393B-4562-B6CD-85197E6F5872}" type="parTrans" cxnId="{237AFBAF-605A-4A8B-9B2F-768B1BD5C3F1}">
      <dgm:prSet/>
      <dgm:spPr/>
      <dgm:t>
        <a:bodyPr/>
        <a:lstStyle/>
        <a:p>
          <a:endParaRPr lang="en-US"/>
        </a:p>
      </dgm:t>
    </dgm:pt>
    <dgm:pt modelId="{6F2F3326-41F5-4AA1-922E-2D64D9747C1A}" type="sibTrans" cxnId="{237AFBAF-605A-4A8B-9B2F-768B1BD5C3F1}">
      <dgm:prSet/>
      <dgm:spPr/>
      <dgm:t>
        <a:bodyPr/>
        <a:lstStyle/>
        <a:p>
          <a:endParaRPr lang="en-US"/>
        </a:p>
      </dgm:t>
    </dgm:pt>
    <dgm:pt modelId="{65CC84ED-C6B7-497D-AAB3-808919657F3B}">
      <dgm:prSet custT="1"/>
      <dgm:spPr/>
      <dgm:t>
        <a:bodyPr/>
        <a:lstStyle/>
        <a:p>
          <a:r>
            <a:rPr lang="en-US" sz="3000" dirty="0"/>
            <a:t>Majority of older adults have some, or all, of their natural teeth.</a:t>
          </a:r>
        </a:p>
      </dgm:t>
    </dgm:pt>
    <dgm:pt modelId="{43F7B910-F2D8-4054-BBB4-60F6CC5A19B0}" type="parTrans" cxnId="{6EEA9BB5-72B7-42DD-9227-89C827E60D8A}">
      <dgm:prSet/>
      <dgm:spPr/>
      <dgm:t>
        <a:bodyPr/>
        <a:lstStyle/>
        <a:p>
          <a:endParaRPr lang="en-US"/>
        </a:p>
      </dgm:t>
    </dgm:pt>
    <dgm:pt modelId="{4461B2E0-3F8D-4CC3-AAEA-C036A40560D9}" type="sibTrans" cxnId="{6EEA9BB5-72B7-42DD-9227-89C827E60D8A}">
      <dgm:prSet/>
      <dgm:spPr/>
      <dgm:t>
        <a:bodyPr/>
        <a:lstStyle/>
        <a:p>
          <a:endParaRPr lang="en-US"/>
        </a:p>
      </dgm:t>
    </dgm:pt>
    <dgm:pt modelId="{E0781545-1766-4D04-8496-BE691B580DAC}">
      <dgm:prSet custT="1"/>
      <dgm:spPr/>
      <dgm:t>
        <a:bodyPr/>
        <a:lstStyle/>
        <a:p>
          <a:r>
            <a:rPr lang="en-US" sz="3000"/>
            <a:t>Benefactors of prevention</a:t>
          </a:r>
        </a:p>
      </dgm:t>
    </dgm:pt>
    <dgm:pt modelId="{9EF65CD8-18DB-40B6-8E36-5DD06A1D933C}" type="parTrans" cxnId="{5E1CA788-B5F0-47C4-9BFF-54665CE7FF66}">
      <dgm:prSet/>
      <dgm:spPr/>
      <dgm:t>
        <a:bodyPr/>
        <a:lstStyle/>
        <a:p>
          <a:endParaRPr lang="en-US"/>
        </a:p>
      </dgm:t>
    </dgm:pt>
    <dgm:pt modelId="{F8576C47-B9A6-4BEF-8CBE-1DECBAF1120A}" type="sibTrans" cxnId="{5E1CA788-B5F0-47C4-9BFF-54665CE7FF66}">
      <dgm:prSet/>
      <dgm:spPr/>
      <dgm:t>
        <a:bodyPr/>
        <a:lstStyle/>
        <a:p>
          <a:endParaRPr lang="en-US"/>
        </a:p>
      </dgm:t>
    </dgm:pt>
    <dgm:pt modelId="{EF67BB47-E5F0-4A8E-B58F-8A5F7ABB6219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3000"/>
            <a:t>GOAL: Keeping your teeth for your lifetime</a:t>
          </a:r>
        </a:p>
      </dgm:t>
    </dgm:pt>
    <dgm:pt modelId="{775C121F-87F8-4288-A418-06EE11A4DC57}" type="parTrans" cxnId="{268AEFC7-D080-438A-9166-9575CA860C73}">
      <dgm:prSet/>
      <dgm:spPr/>
      <dgm:t>
        <a:bodyPr/>
        <a:lstStyle/>
        <a:p>
          <a:endParaRPr lang="en-US"/>
        </a:p>
      </dgm:t>
    </dgm:pt>
    <dgm:pt modelId="{15E1FDD3-B6C4-4056-8F71-EDC426C4707F}" type="sibTrans" cxnId="{268AEFC7-D080-438A-9166-9575CA860C73}">
      <dgm:prSet/>
      <dgm:spPr/>
      <dgm:t>
        <a:bodyPr/>
        <a:lstStyle/>
        <a:p>
          <a:endParaRPr lang="en-US"/>
        </a:p>
      </dgm:t>
    </dgm:pt>
    <dgm:pt modelId="{FF204D07-280B-4899-A426-AF4CCB30A9C5}" type="pres">
      <dgm:prSet presAssocID="{0DB6E704-8263-4AB1-82A9-FB61C731E5B0}" presName="matrix" presStyleCnt="0">
        <dgm:presLayoutVars>
          <dgm:chMax val="1"/>
          <dgm:dir/>
          <dgm:resizeHandles val="exact"/>
        </dgm:presLayoutVars>
      </dgm:prSet>
      <dgm:spPr/>
    </dgm:pt>
    <dgm:pt modelId="{F157BACF-5D66-411F-9F3F-2490951C6DF9}" type="pres">
      <dgm:prSet presAssocID="{0DB6E704-8263-4AB1-82A9-FB61C731E5B0}" presName="diamond" presStyleLbl="bgShp" presStyleIdx="0" presStyleCnt="1"/>
      <dgm:spPr/>
    </dgm:pt>
    <dgm:pt modelId="{28B2AE80-CEDE-4B7E-AE90-BC4BF1A77F1E}" type="pres">
      <dgm:prSet presAssocID="{0DB6E704-8263-4AB1-82A9-FB61C731E5B0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9E1377B-8A33-45E9-A107-6838C7366E2A}" type="pres">
      <dgm:prSet presAssocID="{0DB6E704-8263-4AB1-82A9-FB61C731E5B0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5B59479-8991-43A6-995B-EBA4A03D5022}" type="pres">
      <dgm:prSet presAssocID="{0DB6E704-8263-4AB1-82A9-FB61C731E5B0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60037C6-BF0D-4E32-9592-A6F0061CD130}" type="pres">
      <dgm:prSet presAssocID="{0DB6E704-8263-4AB1-82A9-FB61C731E5B0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7DFE72F-4D01-40E4-AD59-C27B9C8802A7}" type="presOf" srcId="{65CC84ED-C6B7-497D-AAB3-808919657F3B}" destId="{D9E1377B-8A33-45E9-A107-6838C7366E2A}" srcOrd="0" destOrd="0" presId="urn:microsoft.com/office/officeart/2005/8/layout/matrix3"/>
    <dgm:cxn modelId="{B3163630-B4CC-4CEA-9E38-845145E29756}" type="presOf" srcId="{E0781545-1766-4D04-8496-BE691B580DAC}" destId="{45B59479-8991-43A6-995B-EBA4A03D5022}" srcOrd="0" destOrd="0" presId="urn:microsoft.com/office/officeart/2005/8/layout/matrix3"/>
    <dgm:cxn modelId="{5E1CA788-B5F0-47C4-9BFF-54665CE7FF66}" srcId="{0DB6E704-8263-4AB1-82A9-FB61C731E5B0}" destId="{E0781545-1766-4D04-8496-BE691B580DAC}" srcOrd="2" destOrd="0" parTransId="{9EF65CD8-18DB-40B6-8E36-5DD06A1D933C}" sibTransId="{F8576C47-B9A6-4BEF-8CBE-1DECBAF1120A}"/>
    <dgm:cxn modelId="{A67C098E-9760-4832-9FCD-FF8326DFC34A}" type="presOf" srcId="{0DB6E704-8263-4AB1-82A9-FB61C731E5B0}" destId="{FF204D07-280B-4899-A426-AF4CCB30A9C5}" srcOrd="0" destOrd="0" presId="urn:microsoft.com/office/officeart/2005/8/layout/matrix3"/>
    <dgm:cxn modelId="{6275A39C-A5F7-4A26-A0FC-1424FCDAE21A}" type="presOf" srcId="{AB531834-FAB6-4ED1-821C-0AD580D16821}" destId="{28B2AE80-CEDE-4B7E-AE90-BC4BF1A77F1E}" srcOrd="0" destOrd="0" presId="urn:microsoft.com/office/officeart/2005/8/layout/matrix3"/>
    <dgm:cxn modelId="{237AFBAF-605A-4A8B-9B2F-768B1BD5C3F1}" srcId="{0DB6E704-8263-4AB1-82A9-FB61C731E5B0}" destId="{AB531834-FAB6-4ED1-821C-0AD580D16821}" srcOrd="0" destOrd="0" parTransId="{F8655EE1-393B-4562-B6CD-85197E6F5872}" sibTransId="{6F2F3326-41F5-4AA1-922E-2D64D9747C1A}"/>
    <dgm:cxn modelId="{6EEA9BB5-72B7-42DD-9227-89C827E60D8A}" srcId="{0DB6E704-8263-4AB1-82A9-FB61C731E5B0}" destId="{65CC84ED-C6B7-497D-AAB3-808919657F3B}" srcOrd="1" destOrd="0" parTransId="{43F7B910-F2D8-4054-BBB4-60F6CC5A19B0}" sibTransId="{4461B2E0-3F8D-4CC3-AAEA-C036A40560D9}"/>
    <dgm:cxn modelId="{268AEFC7-D080-438A-9166-9575CA860C73}" srcId="{0DB6E704-8263-4AB1-82A9-FB61C731E5B0}" destId="{EF67BB47-E5F0-4A8E-B58F-8A5F7ABB6219}" srcOrd="3" destOrd="0" parTransId="{775C121F-87F8-4288-A418-06EE11A4DC57}" sibTransId="{15E1FDD3-B6C4-4056-8F71-EDC426C4707F}"/>
    <dgm:cxn modelId="{D20BB9C8-2CCF-4ABD-AE50-3357AC89DFE7}" type="presOf" srcId="{EF67BB47-E5F0-4A8E-B58F-8A5F7ABB6219}" destId="{C60037C6-BF0D-4E32-9592-A6F0061CD130}" srcOrd="0" destOrd="0" presId="urn:microsoft.com/office/officeart/2005/8/layout/matrix3"/>
    <dgm:cxn modelId="{6ACCF143-8C7E-47DE-8128-12FA311CB2E6}" type="presParOf" srcId="{FF204D07-280B-4899-A426-AF4CCB30A9C5}" destId="{F157BACF-5D66-411F-9F3F-2490951C6DF9}" srcOrd="0" destOrd="0" presId="urn:microsoft.com/office/officeart/2005/8/layout/matrix3"/>
    <dgm:cxn modelId="{640835FC-58DE-4426-8D9D-66055B805418}" type="presParOf" srcId="{FF204D07-280B-4899-A426-AF4CCB30A9C5}" destId="{28B2AE80-CEDE-4B7E-AE90-BC4BF1A77F1E}" srcOrd="1" destOrd="0" presId="urn:microsoft.com/office/officeart/2005/8/layout/matrix3"/>
    <dgm:cxn modelId="{D8214A7F-DA4A-4F72-895F-36675507F9D3}" type="presParOf" srcId="{FF204D07-280B-4899-A426-AF4CCB30A9C5}" destId="{D9E1377B-8A33-45E9-A107-6838C7366E2A}" srcOrd="2" destOrd="0" presId="urn:microsoft.com/office/officeart/2005/8/layout/matrix3"/>
    <dgm:cxn modelId="{FB80A9C7-B5C8-4841-B721-3B193083DB7A}" type="presParOf" srcId="{FF204D07-280B-4899-A426-AF4CCB30A9C5}" destId="{45B59479-8991-43A6-995B-EBA4A03D5022}" srcOrd="3" destOrd="0" presId="urn:microsoft.com/office/officeart/2005/8/layout/matrix3"/>
    <dgm:cxn modelId="{914CBBAF-C65A-4767-98FB-6884B0F20BC5}" type="presParOf" srcId="{FF204D07-280B-4899-A426-AF4CCB30A9C5}" destId="{C60037C6-BF0D-4E32-9592-A6F0061CD13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1CA6E7-9AF7-49C8-8798-10BEB384ADE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90567DC-74DF-4C56-BFA6-36CDFE0B5B15}">
      <dgm:prSet/>
      <dgm:spPr/>
      <dgm:t>
        <a:bodyPr/>
        <a:lstStyle/>
        <a:p>
          <a:pPr rtl="0"/>
          <a:r>
            <a:rPr lang="en-US" dirty="0"/>
            <a:t>One in five adults &gt;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/>
            <a:t>60 have untreated dental decay.</a:t>
          </a:r>
        </a:p>
      </dgm:t>
    </dgm:pt>
    <dgm:pt modelId="{58B9D6CD-8D93-43E5-BA3B-C5205B435957}" type="parTrans" cxnId="{DAC92F16-DA7A-4F89-99DC-8F77F82C1CC4}">
      <dgm:prSet/>
      <dgm:spPr/>
      <dgm:t>
        <a:bodyPr/>
        <a:lstStyle/>
        <a:p>
          <a:endParaRPr lang="en-US"/>
        </a:p>
      </dgm:t>
    </dgm:pt>
    <dgm:pt modelId="{2489998A-E47D-4710-9FB3-6FF530339A6A}" type="sibTrans" cxnId="{DAC92F16-DA7A-4F89-99DC-8F77F82C1CC4}">
      <dgm:prSet/>
      <dgm:spPr/>
      <dgm:t>
        <a:bodyPr/>
        <a:lstStyle/>
        <a:p>
          <a:endParaRPr lang="en-US"/>
        </a:p>
      </dgm:t>
    </dgm:pt>
    <dgm:pt modelId="{77386031-4307-491F-A8F3-33F006AA528E}">
      <dgm:prSet/>
      <dgm:spPr/>
      <dgm:t>
        <a:bodyPr/>
        <a:lstStyle/>
        <a:p>
          <a:r>
            <a:rPr lang="en-US" dirty="0"/>
            <a:t>One in six older adults experience root-surface decay.</a:t>
          </a:r>
        </a:p>
      </dgm:t>
    </dgm:pt>
    <dgm:pt modelId="{E37E76C0-9880-4616-AE3C-01F1C023A832}" type="parTrans" cxnId="{81AB2343-1AA8-4D4F-B835-B8856A6EA631}">
      <dgm:prSet/>
      <dgm:spPr/>
      <dgm:t>
        <a:bodyPr/>
        <a:lstStyle/>
        <a:p>
          <a:endParaRPr lang="en-US"/>
        </a:p>
      </dgm:t>
    </dgm:pt>
    <dgm:pt modelId="{06055140-6463-4F24-982A-54387E1E24B8}" type="sibTrans" cxnId="{81AB2343-1AA8-4D4F-B835-B8856A6EA631}">
      <dgm:prSet/>
      <dgm:spPr/>
      <dgm:t>
        <a:bodyPr/>
        <a:lstStyle/>
        <a:p>
          <a:endParaRPr lang="en-US"/>
        </a:p>
      </dgm:t>
    </dgm:pt>
    <dgm:pt modelId="{7DFAA818-68B5-4D19-86FD-30EACEA3B90A}">
      <dgm:prSet/>
      <dgm:spPr/>
      <dgm:t>
        <a:bodyPr/>
        <a:lstStyle/>
        <a:p>
          <a:pPr rtl="0"/>
          <a:r>
            <a:rPr lang="en-US" dirty="0"/>
            <a:t>70% of adults &gt;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/>
            <a:t>65 have periodontal (gum) disease.</a:t>
          </a:r>
        </a:p>
      </dgm:t>
    </dgm:pt>
    <dgm:pt modelId="{CFCFF13F-099C-4A53-8361-FFAEFB934413}" type="parTrans" cxnId="{7C6BEA4F-A4BA-4FF7-A209-411E7CBD25AB}">
      <dgm:prSet/>
      <dgm:spPr/>
      <dgm:t>
        <a:bodyPr/>
        <a:lstStyle/>
        <a:p>
          <a:endParaRPr lang="en-US"/>
        </a:p>
      </dgm:t>
    </dgm:pt>
    <dgm:pt modelId="{E1ED92B7-0982-4450-B6E1-E533D60D7A50}" type="sibTrans" cxnId="{7C6BEA4F-A4BA-4FF7-A209-411E7CBD25AB}">
      <dgm:prSet/>
      <dgm:spPr/>
      <dgm:t>
        <a:bodyPr/>
        <a:lstStyle/>
        <a:p>
          <a:endParaRPr lang="en-US"/>
        </a:p>
      </dgm:t>
    </dgm:pt>
    <dgm:pt modelId="{F936921D-B88C-4553-AD22-A857CF1338AE}" type="pres">
      <dgm:prSet presAssocID="{761CA6E7-9AF7-49C8-8798-10BEB384ADE6}" presName="linear" presStyleCnt="0">
        <dgm:presLayoutVars>
          <dgm:animLvl val="lvl"/>
          <dgm:resizeHandles val="exact"/>
        </dgm:presLayoutVars>
      </dgm:prSet>
      <dgm:spPr/>
    </dgm:pt>
    <dgm:pt modelId="{44FCFCAE-BE3D-4DFA-93F8-F2F504EC7946}" type="pres">
      <dgm:prSet presAssocID="{B90567DC-74DF-4C56-BFA6-36CDFE0B5B1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F6A1A33-F3B8-413B-8B6B-F2F17D65D170}" type="pres">
      <dgm:prSet presAssocID="{2489998A-E47D-4710-9FB3-6FF530339A6A}" presName="spacer" presStyleCnt="0"/>
      <dgm:spPr/>
    </dgm:pt>
    <dgm:pt modelId="{EA0B7082-9D3B-4506-AF02-63EDE55CFE30}" type="pres">
      <dgm:prSet presAssocID="{77386031-4307-491F-A8F3-33F006AA528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F4E7DC9-05BA-4315-9CC3-052238D9CC53}" type="pres">
      <dgm:prSet presAssocID="{06055140-6463-4F24-982A-54387E1E24B8}" presName="spacer" presStyleCnt="0"/>
      <dgm:spPr/>
    </dgm:pt>
    <dgm:pt modelId="{62738621-B48B-4476-AD37-D96AE3CCFC2D}" type="pres">
      <dgm:prSet presAssocID="{7DFAA818-68B5-4D19-86FD-30EACEA3B90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AC92F16-DA7A-4F89-99DC-8F77F82C1CC4}" srcId="{761CA6E7-9AF7-49C8-8798-10BEB384ADE6}" destId="{B90567DC-74DF-4C56-BFA6-36CDFE0B5B15}" srcOrd="0" destOrd="0" parTransId="{58B9D6CD-8D93-43E5-BA3B-C5205B435957}" sibTransId="{2489998A-E47D-4710-9FB3-6FF530339A6A}"/>
    <dgm:cxn modelId="{81AB2343-1AA8-4D4F-B835-B8856A6EA631}" srcId="{761CA6E7-9AF7-49C8-8798-10BEB384ADE6}" destId="{77386031-4307-491F-A8F3-33F006AA528E}" srcOrd="1" destOrd="0" parTransId="{E37E76C0-9880-4616-AE3C-01F1C023A832}" sibTransId="{06055140-6463-4F24-982A-54387E1E24B8}"/>
    <dgm:cxn modelId="{83AF9A4C-519E-4D2C-A74E-9124615E5801}" type="presOf" srcId="{B90567DC-74DF-4C56-BFA6-36CDFE0B5B15}" destId="{44FCFCAE-BE3D-4DFA-93F8-F2F504EC7946}" srcOrd="0" destOrd="0" presId="urn:microsoft.com/office/officeart/2005/8/layout/vList2"/>
    <dgm:cxn modelId="{F8FB256F-DCFE-4E90-8624-E469ED8DA97B}" type="presOf" srcId="{77386031-4307-491F-A8F3-33F006AA528E}" destId="{EA0B7082-9D3B-4506-AF02-63EDE55CFE30}" srcOrd="0" destOrd="0" presId="urn:microsoft.com/office/officeart/2005/8/layout/vList2"/>
    <dgm:cxn modelId="{7C6BEA4F-A4BA-4FF7-A209-411E7CBD25AB}" srcId="{761CA6E7-9AF7-49C8-8798-10BEB384ADE6}" destId="{7DFAA818-68B5-4D19-86FD-30EACEA3B90A}" srcOrd="2" destOrd="0" parTransId="{CFCFF13F-099C-4A53-8361-FFAEFB934413}" sibTransId="{E1ED92B7-0982-4450-B6E1-E533D60D7A50}"/>
    <dgm:cxn modelId="{90D26CB5-939E-48CE-AF8C-7DA2FB2C7269}" type="presOf" srcId="{7DFAA818-68B5-4D19-86FD-30EACEA3B90A}" destId="{62738621-B48B-4476-AD37-D96AE3CCFC2D}" srcOrd="0" destOrd="0" presId="urn:microsoft.com/office/officeart/2005/8/layout/vList2"/>
    <dgm:cxn modelId="{06E61BBD-449E-4596-989C-96265EF10B12}" type="presOf" srcId="{761CA6E7-9AF7-49C8-8798-10BEB384ADE6}" destId="{F936921D-B88C-4553-AD22-A857CF1338AE}" srcOrd="0" destOrd="0" presId="urn:microsoft.com/office/officeart/2005/8/layout/vList2"/>
    <dgm:cxn modelId="{90C97668-766F-460C-AA3F-1EB25A69713E}" type="presParOf" srcId="{F936921D-B88C-4553-AD22-A857CF1338AE}" destId="{44FCFCAE-BE3D-4DFA-93F8-F2F504EC7946}" srcOrd="0" destOrd="0" presId="urn:microsoft.com/office/officeart/2005/8/layout/vList2"/>
    <dgm:cxn modelId="{BB250EAA-ADC8-4C94-84D1-A6935E753804}" type="presParOf" srcId="{F936921D-B88C-4553-AD22-A857CF1338AE}" destId="{CF6A1A33-F3B8-413B-8B6B-F2F17D65D170}" srcOrd="1" destOrd="0" presId="urn:microsoft.com/office/officeart/2005/8/layout/vList2"/>
    <dgm:cxn modelId="{84858148-7C2F-4F06-A033-B3FC44DAD5B6}" type="presParOf" srcId="{F936921D-B88C-4553-AD22-A857CF1338AE}" destId="{EA0B7082-9D3B-4506-AF02-63EDE55CFE30}" srcOrd="2" destOrd="0" presId="urn:microsoft.com/office/officeart/2005/8/layout/vList2"/>
    <dgm:cxn modelId="{D9831D7A-2D62-4F21-ACB2-57A97D04EB61}" type="presParOf" srcId="{F936921D-B88C-4553-AD22-A857CF1338AE}" destId="{DF4E7DC9-05BA-4315-9CC3-052238D9CC53}" srcOrd="3" destOrd="0" presId="urn:microsoft.com/office/officeart/2005/8/layout/vList2"/>
    <dgm:cxn modelId="{9964B18D-325F-4651-A517-2449EFC3C329}" type="presParOf" srcId="{F936921D-B88C-4553-AD22-A857CF1338AE}" destId="{62738621-B48B-4476-AD37-D96AE3CCFC2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D1E547-AF65-48BF-8ECB-A9237C0EC33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E15B10E-1B54-453A-B6DF-DD500022302C}">
      <dgm:prSet/>
      <dgm:spPr/>
      <dgm:t>
        <a:bodyPr/>
        <a:lstStyle/>
        <a:p>
          <a:r>
            <a:rPr lang="en-US" dirty="0"/>
            <a:t>Nursing homes or long-term healthcare facilities </a:t>
          </a:r>
        </a:p>
      </dgm:t>
    </dgm:pt>
    <dgm:pt modelId="{D8685F90-4AB4-4986-9687-9D86BC4AB275}" type="parTrans" cxnId="{2003E851-AE0E-4171-80D6-5F65ACF1C45A}">
      <dgm:prSet/>
      <dgm:spPr/>
      <dgm:t>
        <a:bodyPr/>
        <a:lstStyle/>
        <a:p>
          <a:endParaRPr lang="en-US"/>
        </a:p>
      </dgm:t>
    </dgm:pt>
    <dgm:pt modelId="{DB86D567-D358-4404-A1FD-68AB7EB1DDBC}" type="sibTrans" cxnId="{2003E851-AE0E-4171-80D6-5F65ACF1C45A}">
      <dgm:prSet/>
      <dgm:spPr/>
      <dgm:t>
        <a:bodyPr/>
        <a:lstStyle/>
        <a:p>
          <a:endParaRPr lang="en-US"/>
        </a:p>
      </dgm:t>
    </dgm:pt>
    <dgm:pt modelId="{8D3FCEA4-50FB-42DE-BBA4-DFB832BB5B16}">
      <dgm:prSet/>
      <dgm:spPr/>
      <dgm:t>
        <a:bodyPr/>
        <a:lstStyle/>
        <a:p>
          <a:r>
            <a:rPr lang="en-US"/>
            <a:t>Other populations with minimal access to oral healthcare</a:t>
          </a:r>
        </a:p>
      </dgm:t>
    </dgm:pt>
    <dgm:pt modelId="{99192552-CDDC-42D1-846B-0878ED38E30F}" type="parTrans" cxnId="{53060265-D8E9-42FF-95CE-CCD52926B76F}">
      <dgm:prSet/>
      <dgm:spPr/>
      <dgm:t>
        <a:bodyPr/>
        <a:lstStyle/>
        <a:p>
          <a:endParaRPr lang="en-US"/>
        </a:p>
      </dgm:t>
    </dgm:pt>
    <dgm:pt modelId="{75F4CF8D-FB82-4369-AA66-7A58A3CC3F15}" type="sibTrans" cxnId="{53060265-D8E9-42FF-95CE-CCD52926B76F}">
      <dgm:prSet/>
      <dgm:spPr/>
      <dgm:t>
        <a:bodyPr/>
        <a:lstStyle/>
        <a:p>
          <a:endParaRPr lang="en-US"/>
        </a:p>
      </dgm:t>
    </dgm:pt>
    <dgm:pt modelId="{1775C757-F152-4A8B-9B36-ACA8E9B70AFD}">
      <dgm:prSet/>
      <dgm:spPr/>
      <dgm:t>
        <a:bodyPr/>
        <a:lstStyle/>
        <a:p>
          <a:r>
            <a:rPr lang="en-US"/>
            <a:t>Often in children</a:t>
          </a:r>
        </a:p>
      </dgm:t>
    </dgm:pt>
    <dgm:pt modelId="{53C00584-D49B-4046-8D1D-03E0DC13C209}" type="parTrans" cxnId="{137E5161-0D90-4B1B-9215-561A385FB1D8}">
      <dgm:prSet/>
      <dgm:spPr/>
      <dgm:t>
        <a:bodyPr/>
        <a:lstStyle/>
        <a:p>
          <a:endParaRPr lang="en-US"/>
        </a:p>
      </dgm:t>
    </dgm:pt>
    <dgm:pt modelId="{B207FA08-2554-4394-B6E3-053ADED10450}" type="sibTrans" cxnId="{137E5161-0D90-4B1B-9215-561A385FB1D8}">
      <dgm:prSet/>
      <dgm:spPr/>
      <dgm:t>
        <a:bodyPr/>
        <a:lstStyle/>
        <a:p>
          <a:endParaRPr lang="en-US"/>
        </a:p>
      </dgm:t>
    </dgm:pt>
    <dgm:pt modelId="{BE30DD8C-7C1B-4A8E-94C3-39806C2B15E5}">
      <dgm:prSet/>
      <dgm:spPr/>
      <dgm:t>
        <a:bodyPr/>
        <a:lstStyle/>
        <a:p>
          <a:r>
            <a:rPr lang="en-US" dirty="0"/>
            <a:t>In dental offices</a:t>
          </a:r>
        </a:p>
      </dgm:t>
    </dgm:pt>
    <dgm:pt modelId="{FE490378-6F4D-4EE3-AD2E-98D44500D8FE}" type="parTrans" cxnId="{9105CB5C-F18A-40DD-B57E-EB6EA55E8838}">
      <dgm:prSet/>
      <dgm:spPr/>
      <dgm:t>
        <a:bodyPr/>
        <a:lstStyle/>
        <a:p>
          <a:endParaRPr lang="en-US"/>
        </a:p>
      </dgm:t>
    </dgm:pt>
    <dgm:pt modelId="{2948363A-910D-4798-880C-AA26385C8DD0}" type="sibTrans" cxnId="{9105CB5C-F18A-40DD-B57E-EB6EA55E8838}">
      <dgm:prSet/>
      <dgm:spPr/>
      <dgm:t>
        <a:bodyPr/>
        <a:lstStyle/>
        <a:p>
          <a:endParaRPr lang="en-US"/>
        </a:p>
      </dgm:t>
    </dgm:pt>
    <dgm:pt modelId="{80AE2FE5-9DD0-4AA0-8C2D-8CD6F2CFB6C1}" type="pres">
      <dgm:prSet presAssocID="{FFD1E547-AF65-48BF-8ECB-A9237C0EC33A}" presName="linear" presStyleCnt="0">
        <dgm:presLayoutVars>
          <dgm:animLvl val="lvl"/>
          <dgm:resizeHandles val="exact"/>
        </dgm:presLayoutVars>
      </dgm:prSet>
      <dgm:spPr/>
    </dgm:pt>
    <dgm:pt modelId="{CAB8A8F7-F774-4F23-A911-EBFD61BD90FA}" type="pres">
      <dgm:prSet presAssocID="{BE30DD8C-7C1B-4A8E-94C3-39806C2B15E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E2B916F-31E4-424A-8ED1-217558879124}" type="pres">
      <dgm:prSet presAssocID="{2948363A-910D-4798-880C-AA26385C8DD0}" presName="spacer" presStyleCnt="0"/>
      <dgm:spPr/>
    </dgm:pt>
    <dgm:pt modelId="{99AC6353-0369-4B39-BD7C-8972C8A10935}" type="pres">
      <dgm:prSet presAssocID="{9E15B10E-1B54-453A-B6DF-DD500022302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9F396AD-DE7B-4C02-931B-87DC17E0655A}" type="pres">
      <dgm:prSet presAssocID="{DB86D567-D358-4404-A1FD-68AB7EB1DDBC}" presName="spacer" presStyleCnt="0"/>
      <dgm:spPr/>
    </dgm:pt>
    <dgm:pt modelId="{0535D74C-31AF-4677-9CC9-E7620678ACF5}" type="pres">
      <dgm:prSet presAssocID="{8D3FCEA4-50FB-42DE-BBA4-DFB832BB5B1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8BDD18A-DB32-4276-8D69-6D1D398F7A4E}" type="pres">
      <dgm:prSet presAssocID="{75F4CF8D-FB82-4369-AA66-7A58A3CC3F15}" presName="spacer" presStyleCnt="0"/>
      <dgm:spPr/>
    </dgm:pt>
    <dgm:pt modelId="{C343B887-83B0-46B1-B643-E38631EBE56D}" type="pres">
      <dgm:prSet presAssocID="{1775C757-F152-4A8B-9B36-ACA8E9B70AF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FE5BE08-F455-46D6-BC37-311AF7B86B27}" type="presOf" srcId="{1775C757-F152-4A8B-9B36-ACA8E9B70AFD}" destId="{C343B887-83B0-46B1-B643-E38631EBE56D}" srcOrd="0" destOrd="0" presId="urn:microsoft.com/office/officeart/2005/8/layout/vList2"/>
    <dgm:cxn modelId="{9D2B8F2E-629D-45F8-BD2D-BC7604B45CDA}" type="presOf" srcId="{BE30DD8C-7C1B-4A8E-94C3-39806C2B15E5}" destId="{CAB8A8F7-F774-4F23-A911-EBFD61BD90FA}" srcOrd="0" destOrd="0" presId="urn:microsoft.com/office/officeart/2005/8/layout/vList2"/>
    <dgm:cxn modelId="{9105CB5C-F18A-40DD-B57E-EB6EA55E8838}" srcId="{FFD1E547-AF65-48BF-8ECB-A9237C0EC33A}" destId="{BE30DD8C-7C1B-4A8E-94C3-39806C2B15E5}" srcOrd="0" destOrd="0" parTransId="{FE490378-6F4D-4EE3-AD2E-98D44500D8FE}" sibTransId="{2948363A-910D-4798-880C-AA26385C8DD0}"/>
    <dgm:cxn modelId="{137E5161-0D90-4B1B-9215-561A385FB1D8}" srcId="{FFD1E547-AF65-48BF-8ECB-A9237C0EC33A}" destId="{1775C757-F152-4A8B-9B36-ACA8E9B70AFD}" srcOrd="3" destOrd="0" parTransId="{53C00584-D49B-4046-8D1D-03E0DC13C209}" sibTransId="{B207FA08-2554-4394-B6E3-053ADED10450}"/>
    <dgm:cxn modelId="{53060265-D8E9-42FF-95CE-CCD52926B76F}" srcId="{FFD1E547-AF65-48BF-8ECB-A9237C0EC33A}" destId="{8D3FCEA4-50FB-42DE-BBA4-DFB832BB5B16}" srcOrd="2" destOrd="0" parTransId="{99192552-CDDC-42D1-846B-0878ED38E30F}" sibTransId="{75F4CF8D-FB82-4369-AA66-7A58A3CC3F15}"/>
    <dgm:cxn modelId="{2003E851-AE0E-4171-80D6-5F65ACF1C45A}" srcId="{FFD1E547-AF65-48BF-8ECB-A9237C0EC33A}" destId="{9E15B10E-1B54-453A-B6DF-DD500022302C}" srcOrd="1" destOrd="0" parTransId="{D8685F90-4AB4-4986-9687-9D86BC4AB275}" sibTransId="{DB86D567-D358-4404-A1FD-68AB7EB1DDBC}"/>
    <dgm:cxn modelId="{24A1C95A-248C-49F9-93B8-83BEB9A4D4CB}" type="presOf" srcId="{8D3FCEA4-50FB-42DE-BBA4-DFB832BB5B16}" destId="{0535D74C-31AF-4677-9CC9-E7620678ACF5}" srcOrd="0" destOrd="0" presId="urn:microsoft.com/office/officeart/2005/8/layout/vList2"/>
    <dgm:cxn modelId="{DC3A13A4-D780-46DF-9BE4-C77CFF7A1EE3}" type="presOf" srcId="{FFD1E547-AF65-48BF-8ECB-A9237C0EC33A}" destId="{80AE2FE5-9DD0-4AA0-8C2D-8CD6F2CFB6C1}" srcOrd="0" destOrd="0" presId="urn:microsoft.com/office/officeart/2005/8/layout/vList2"/>
    <dgm:cxn modelId="{342F15B8-C2E7-4C4D-99D9-75508185CC5D}" type="presOf" srcId="{9E15B10E-1B54-453A-B6DF-DD500022302C}" destId="{99AC6353-0369-4B39-BD7C-8972C8A10935}" srcOrd="0" destOrd="0" presId="urn:microsoft.com/office/officeart/2005/8/layout/vList2"/>
    <dgm:cxn modelId="{2DCB5699-3ED8-48AE-B67D-230BBE0B3C2F}" type="presParOf" srcId="{80AE2FE5-9DD0-4AA0-8C2D-8CD6F2CFB6C1}" destId="{CAB8A8F7-F774-4F23-A911-EBFD61BD90FA}" srcOrd="0" destOrd="0" presId="urn:microsoft.com/office/officeart/2005/8/layout/vList2"/>
    <dgm:cxn modelId="{544A0309-8E59-4AD1-BEC6-6DDD3AA35C37}" type="presParOf" srcId="{80AE2FE5-9DD0-4AA0-8C2D-8CD6F2CFB6C1}" destId="{5E2B916F-31E4-424A-8ED1-217558879124}" srcOrd="1" destOrd="0" presId="urn:microsoft.com/office/officeart/2005/8/layout/vList2"/>
    <dgm:cxn modelId="{A4DF16F0-366B-4B16-9137-339C692A42FD}" type="presParOf" srcId="{80AE2FE5-9DD0-4AA0-8C2D-8CD6F2CFB6C1}" destId="{99AC6353-0369-4B39-BD7C-8972C8A10935}" srcOrd="2" destOrd="0" presId="urn:microsoft.com/office/officeart/2005/8/layout/vList2"/>
    <dgm:cxn modelId="{A75E4B9B-D80F-405F-AA40-34D205A0ED9D}" type="presParOf" srcId="{80AE2FE5-9DD0-4AA0-8C2D-8CD6F2CFB6C1}" destId="{79F396AD-DE7B-4C02-931B-87DC17E0655A}" srcOrd="3" destOrd="0" presId="urn:microsoft.com/office/officeart/2005/8/layout/vList2"/>
    <dgm:cxn modelId="{41581194-C8C0-4256-9A36-3204012A3BAE}" type="presParOf" srcId="{80AE2FE5-9DD0-4AA0-8C2D-8CD6F2CFB6C1}" destId="{0535D74C-31AF-4677-9CC9-E7620678ACF5}" srcOrd="4" destOrd="0" presId="urn:microsoft.com/office/officeart/2005/8/layout/vList2"/>
    <dgm:cxn modelId="{AA698779-6287-4EF2-8B6E-1BF6C53245D1}" type="presParOf" srcId="{80AE2FE5-9DD0-4AA0-8C2D-8CD6F2CFB6C1}" destId="{58BDD18A-DB32-4276-8D69-6D1D398F7A4E}" srcOrd="5" destOrd="0" presId="urn:microsoft.com/office/officeart/2005/8/layout/vList2"/>
    <dgm:cxn modelId="{A791A0E2-6B12-4C27-99DB-D2FBCDD91076}" type="presParOf" srcId="{80AE2FE5-9DD0-4AA0-8C2D-8CD6F2CFB6C1}" destId="{C343B887-83B0-46B1-B643-E38631EBE56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7BACF-5D66-411F-9F3F-2490951C6DF9}">
      <dsp:nvSpPr>
        <dsp:cNvPr id="0" name=""/>
        <dsp:cNvSpPr/>
      </dsp:nvSpPr>
      <dsp:spPr>
        <a:xfrm>
          <a:off x="689336" y="0"/>
          <a:ext cx="6786562" cy="6786562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B2AE80-CEDE-4B7E-AE90-BC4BF1A77F1E}">
      <dsp:nvSpPr>
        <dsp:cNvPr id="0" name=""/>
        <dsp:cNvSpPr/>
      </dsp:nvSpPr>
      <dsp:spPr>
        <a:xfrm>
          <a:off x="1334059" y="644723"/>
          <a:ext cx="2646759" cy="26467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Matured during a </a:t>
          </a:r>
          <a:br>
            <a:rPr lang="en-US" sz="3000" kern="1200" dirty="0"/>
          </a:br>
          <a:r>
            <a:rPr lang="en-US" sz="3000" kern="1200" dirty="0"/>
            <a:t>time of “prevention” </a:t>
          </a:r>
          <a:br>
            <a:rPr lang="en-US" sz="3000" kern="1200" dirty="0"/>
          </a:br>
          <a:r>
            <a:rPr lang="en-US" sz="3000" kern="1200" dirty="0"/>
            <a:t>in dentistry </a:t>
          </a:r>
        </a:p>
      </dsp:txBody>
      <dsp:txXfrm>
        <a:off x="1463263" y="773927"/>
        <a:ext cx="2388351" cy="2388351"/>
      </dsp:txXfrm>
    </dsp:sp>
    <dsp:sp modelId="{D9E1377B-8A33-45E9-A107-6838C7366E2A}">
      <dsp:nvSpPr>
        <dsp:cNvPr id="0" name=""/>
        <dsp:cNvSpPr/>
      </dsp:nvSpPr>
      <dsp:spPr>
        <a:xfrm>
          <a:off x="4184415" y="644723"/>
          <a:ext cx="2646759" cy="264675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Majority of older adults have some, or all, of their natural teeth.</a:t>
          </a:r>
        </a:p>
      </dsp:txBody>
      <dsp:txXfrm>
        <a:off x="4313619" y="773927"/>
        <a:ext cx="2388351" cy="2388351"/>
      </dsp:txXfrm>
    </dsp:sp>
    <dsp:sp modelId="{45B59479-8991-43A6-995B-EBA4A03D5022}">
      <dsp:nvSpPr>
        <dsp:cNvPr id="0" name=""/>
        <dsp:cNvSpPr/>
      </dsp:nvSpPr>
      <dsp:spPr>
        <a:xfrm>
          <a:off x="1334059" y="3495079"/>
          <a:ext cx="2646759" cy="264675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Benefactors of prevention</a:t>
          </a:r>
        </a:p>
      </dsp:txBody>
      <dsp:txXfrm>
        <a:off x="1463263" y="3624283"/>
        <a:ext cx="2388351" cy="2388351"/>
      </dsp:txXfrm>
    </dsp:sp>
    <dsp:sp modelId="{C60037C6-BF0D-4E32-9592-A6F0061CD130}">
      <dsp:nvSpPr>
        <dsp:cNvPr id="0" name=""/>
        <dsp:cNvSpPr/>
      </dsp:nvSpPr>
      <dsp:spPr>
        <a:xfrm>
          <a:off x="4184415" y="3495079"/>
          <a:ext cx="2646759" cy="2646759"/>
        </a:xfrm>
        <a:prstGeom prst="roundRect">
          <a:avLst/>
        </a:prstGeom>
        <a:solidFill>
          <a:schemeClr val="accent5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GOAL: Keeping your teeth for your lifetime</a:t>
          </a:r>
        </a:p>
      </dsp:txBody>
      <dsp:txXfrm>
        <a:off x="4313619" y="3624283"/>
        <a:ext cx="2388351" cy="23883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CFCAE-BE3D-4DFA-93F8-F2F504EC7946}">
      <dsp:nvSpPr>
        <dsp:cNvPr id="0" name=""/>
        <dsp:cNvSpPr/>
      </dsp:nvSpPr>
      <dsp:spPr>
        <a:xfrm>
          <a:off x="0" y="322956"/>
          <a:ext cx="6797675" cy="1591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One in five adults &gt;</a:t>
          </a:r>
          <a:r>
            <a:rPr lang="en-US" sz="4000" kern="1200" dirty="0">
              <a:latin typeface="Calibri Light" panose="020F0302020204030204"/>
            </a:rPr>
            <a:t> </a:t>
          </a:r>
          <a:r>
            <a:rPr lang="en-US" sz="4000" kern="1200" dirty="0"/>
            <a:t>60 have untreated dental decay.</a:t>
          </a:r>
        </a:p>
      </dsp:txBody>
      <dsp:txXfrm>
        <a:off x="77676" y="400632"/>
        <a:ext cx="6642323" cy="1435848"/>
      </dsp:txXfrm>
    </dsp:sp>
    <dsp:sp modelId="{EA0B7082-9D3B-4506-AF02-63EDE55CFE30}">
      <dsp:nvSpPr>
        <dsp:cNvPr id="0" name=""/>
        <dsp:cNvSpPr/>
      </dsp:nvSpPr>
      <dsp:spPr>
        <a:xfrm>
          <a:off x="0" y="2029356"/>
          <a:ext cx="6797675" cy="1591200"/>
        </a:xfrm>
        <a:prstGeom prst="roundRect">
          <a:avLst/>
        </a:prstGeom>
        <a:solidFill>
          <a:schemeClr val="accent5">
            <a:hueOff val="1063560"/>
            <a:satOff val="-11946"/>
            <a:lumOff val="-254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One in six older adults experience root-surface decay.</a:t>
          </a:r>
        </a:p>
      </dsp:txBody>
      <dsp:txXfrm>
        <a:off x="77676" y="2107032"/>
        <a:ext cx="6642323" cy="1435848"/>
      </dsp:txXfrm>
    </dsp:sp>
    <dsp:sp modelId="{62738621-B48B-4476-AD37-D96AE3CCFC2D}">
      <dsp:nvSpPr>
        <dsp:cNvPr id="0" name=""/>
        <dsp:cNvSpPr/>
      </dsp:nvSpPr>
      <dsp:spPr>
        <a:xfrm>
          <a:off x="0" y="3735756"/>
          <a:ext cx="6797675" cy="1591200"/>
        </a:xfrm>
        <a:prstGeom prst="roundRect">
          <a:avLst/>
        </a:prstGeom>
        <a:solidFill>
          <a:schemeClr val="accent5">
            <a:hueOff val="2127120"/>
            <a:satOff val="-23891"/>
            <a:lumOff val="-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70% of adults &gt;</a:t>
          </a:r>
          <a:r>
            <a:rPr lang="en-US" sz="4000" kern="1200" dirty="0">
              <a:latin typeface="Calibri Light" panose="020F0302020204030204"/>
            </a:rPr>
            <a:t> </a:t>
          </a:r>
          <a:r>
            <a:rPr lang="en-US" sz="4000" kern="1200" dirty="0"/>
            <a:t>65 have periodontal (gum) disease.</a:t>
          </a:r>
        </a:p>
      </dsp:txBody>
      <dsp:txXfrm>
        <a:off x="77676" y="3813432"/>
        <a:ext cx="6642323" cy="14358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8A8F7-F774-4F23-A911-EBFD61BD90FA}">
      <dsp:nvSpPr>
        <dsp:cNvPr id="0" name=""/>
        <dsp:cNvSpPr/>
      </dsp:nvSpPr>
      <dsp:spPr>
        <a:xfrm>
          <a:off x="0" y="60535"/>
          <a:ext cx="6797675" cy="13109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In dental offices</a:t>
          </a:r>
        </a:p>
      </dsp:txBody>
      <dsp:txXfrm>
        <a:off x="63994" y="124529"/>
        <a:ext cx="6669687" cy="1182942"/>
      </dsp:txXfrm>
    </dsp:sp>
    <dsp:sp modelId="{99AC6353-0369-4B39-BD7C-8972C8A10935}">
      <dsp:nvSpPr>
        <dsp:cNvPr id="0" name=""/>
        <dsp:cNvSpPr/>
      </dsp:nvSpPr>
      <dsp:spPr>
        <a:xfrm>
          <a:off x="0" y="1466505"/>
          <a:ext cx="6797675" cy="1310930"/>
        </a:xfrm>
        <a:prstGeom prst="roundRect">
          <a:avLst/>
        </a:prstGeom>
        <a:solidFill>
          <a:schemeClr val="accent2">
            <a:hueOff val="13013"/>
            <a:satOff val="-8959"/>
            <a:lumOff val="-22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Nursing homes or long-term healthcare facilities </a:t>
          </a:r>
        </a:p>
      </dsp:txBody>
      <dsp:txXfrm>
        <a:off x="63994" y="1530499"/>
        <a:ext cx="6669687" cy="1182942"/>
      </dsp:txXfrm>
    </dsp:sp>
    <dsp:sp modelId="{0535D74C-31AF-4677-9CC9-E7620678ACF5}">
      <dsp:nvSpPr>
        <dsp:cNvPr id="0" name=""/>
        <dsp:cNvSpPr/>
      </dsp:nvSpPr>
      <dsp:spPr>
        <a:xfrm>
          <a:off x="0" y="2872476"/>
          <a:ext cx="6797675" cy="1310930"/>
        </a:xfrm>
        <a:prstGeom prst="roundRect">
          <a:avLst/>
        </a:prstGeom>
        <a:solidFill>
          <a:schemeClr val="accent2">
            <a:hueOff val="26025"/>
            <a:satOff val="-17917"/>
            <a:lumOff val="-457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Other populations with minimal access to oral healthcare</a:t>
          </a:r>
        </a:p>
      </dsp:txBody>
      <dsp:txXfrm>
        <a:off x="63994" y="2936470"/>
        <a:ext cx="6669687" cy="1182942"/>
      </dsp:txXfrm>
    </dsp:sp>
    <dsp:sp modelId="{C343B887-83B0-46B1-B643-E38631EBE56D}">
      <dsp:nvSpPr>
        <dsp:cNvPr id="0" name=""/>
        <dsp:cNvSpPr/>
      </dsp:nvSpPr>
      <dsp:spPr>
        <a:xfrm>
          <a:off x="0" y="4278446"/>
          <a:ext cx="6797675" cy="1310930"/>
        </a:xfrm>
        <a:prstGeom prst="roundRect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Often in children</a:t>
          </a:r>
        </a:p>
      </dsp:txBody>
      <dsp:txXfrm>
        <a:off x="63994" y="4342440"/>
        <a:ext cx="6669687" cy="1182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DE822-0F49-4EA5-BC6D-0DB5495894E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B61D5-540B-453E-B7FF-0ABED68CD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4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asonablywell.net/2015_03_01_archive.html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d/3.0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67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63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43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85305" indent="-30204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208161" indent="-241632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91426" indent="-241632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174690" indent="-241632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eaLnBrk="1" hangingPunct="1"/>
            <a:fld id="{590652C5-C87F-4E5D-9F52-AA555CCCEB78}" type="slidenum">
              <a:rPr lang="en-US" sz="1700">
                <a:solidFill>
                  <a:srgbClr val="FAFD00"/>
                </a:solidFill>
                <a:latin typeface="Times New Roman" pitchFamily="18" charset="0"/>
              </a:rPr>
              <a:pPr eaLnBrk="1" hangingPunct="1"/>
              <a:t>31</a:t>
            </a:fld>
            <a:endParaRPr lang="en-US" sz="1700">
              <a:solidFill>
                <a:srgbClr val="FAFD00"/>
              </a:solidFill>
              <a:latin typeface="Times New Roman" pitchFamily="18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lvl="1" indent="0">
              <a:buNone/>
            </a:pP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316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6A7A7-D609-4022-A41D-A8F3B13CC296}" type="slidenum"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78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63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69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These symptoms lead to:</a:t>
            </a:r>
          </a:p>
          <a:p>
            <a:pPr marL="231775" lvl="1" indent="-231775">
              <a:buFont typeface="Arial" panose="020B0604020202020204" pitchFamily="34" charset="0"/>
              <a:buChar char="•"/>
            </a:pPr>
            <a:r>
              <a:rPr lang="en-US" dirty="0"/>
              <a:t>Losing interest in personal hygiene</a:t>
            </a:r>
          </a:p>
          <a:p>
            <a:pPr marL="231775" lvl="1" indent="-231775">
              <a:buFont typeface="Arial" panose="020B0604020202020204" pitchFamily="34" charset="0"/>
              <a:buChar char="•"/>
            </a:pPr>
            <a:r>
              <a:rPr lang="en-US" dirty="0"/>
              <a:t>Neglecting daily oral care</a:t>
            </a:r>
          </a:p>
          <a:p>
            <a:pPr marL="231775" lvl="1" indent="-231775">
              <a:buFont typeface="Arial" panose="020B0604020202020204" pitchFamily="34" charset="0"/>
              <a:buChar char="•"/>
            </a:pPr>
            <a:r>
              <a:rPr lang="en-US" dirty="0"/>
              <a:t>Poor diet – eating unhealthy foods</a:t>
            </a:r>
          </a:p>
          <a:p>
            <a:pPr marL="231775" lvl="1" indent="-231775">
              <a:buFont typeface="Arial" panose="020B0604020202020204" pitchFamily="34" charset="0"/>
              <a:buChar char="•"/>
            </a:pPr>
            <a:r>
              <a:rPr lang="en-US" dirty="0"/>
              <a:t>Substance abuse</a:t>
            </a:r>
          </a:p>
          <a:p>
            <a:pPr marL="231775" lvl="1" indent="-231775">
              <a:buFont typeface="Arial" panose="020B0604020202020204" pitchFamily="34" charset="0"/>
              <a:buChar char="•"/>
            </a:pPr>
            <a:r>
              <a:rPr lang="en-US" dirty="0"/>
              <a:t>Skipping appointments to the dentist</a:t>
            </a:r>
          </a:p>
          <a:p>
            <a:pPr marL="231775" lvl="1" indent="-231775">
              <a:buFont typeface="Arial" panose="020B0604020202020204" pitchFamily="34" charset="0"/>
              <a:buChar char="•"/>
            </a:pPr>
            <a:r>
              <a:rPr lang="en-US" dirty="0"/>
              <a:t>Xerostomia (dry mouth) due to medications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46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34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88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 tooltip="https://www.reasonablywell.net/2015_03_01_archive.html"/>
              </a:rPr>
              <a:t>This Photo</a:t>
            </a:r>
            <a:r>
              <a:rPr lang="en-US" sz="1200" dirty="0"/>
              <a:t> by Unknown Author is licensed under </a:t>
            </a:r>
            <a:r>
              <a:rPr lang="en-US" sz="1200" dirty="0">
                <a:hlinkClick r:id="rId4" tooltip="https://creativecommons.org/licenses/by-nd/3.0/"/>
              </a:rPr>
              <a:t>CC BY-ND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5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54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Use of technology including digital radiographs, digital photos and videos and electronic health records, to facilitate delivery of oral healthcare and oral health education services from a provider in one location to a patient in a physically different location.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91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97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may need to clean up this 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64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6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6A7A7-D609-4022-A41D-A8F3B13CC296}" type="slidenum"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22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6A7A7-D609-4022-A41D-A8F3B13CC296}" type="slidenum"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47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+mn-lt"/>
                <a:cs typeface="+mn-lt"/>
              </a:rPr>
              <a:t>http://centerforevidencebasedpolicy.org/wp-content/uploads/2018/06/SDF-Patient-Fact-Sheet-FINAL.pdf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01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+mn-lt"/>
                <a:cs typeface="+mn-lt"/>
              </a:rPr>
              <a:t>http://centerforevidencebasedpolicy.org/wp-content/uploads/2018/06/SDF-Patient-Fact-Sheet-FINAL.pdf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29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Started with sliver fillings or gold crowns, now tooth colored, same day crowns.</a:t>
            </a:r>
          </a:p>
          <a:p>
            <a:r>
              <a:rPr lang="en-US">
                <a:cs typeface="Calibri"/>
              </a:rPr>
              <a:t>Recession - 'gums shrinking, root caries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6A7A7-D609-4022-A41D-A8F3B13CC296}" type="slidenum"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54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17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6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eaLnBrk="1" hangingPunct="1"/>
            <a:fld id="{59A10B16-481E-425B-9277-03E82A77EA2E}" type="slidenum">
              <a:rPr lang="en-US" smtClean="0"/>
              <a:pPr eaLnBrk="1" hangingPunct="1"/>
              <a:t>80</a:t>
            </a:fld>
            <a:endParaRPr lang="en-US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Arial" pitchFamily="34" charset="0"/>
                <a:ea typeface="ヒラギノ角ゴ Pro W3" pitchFamily="124" charset="-128"/>
              </a:rPr>
              <a:t>A special toothbrush called the Collis Curve brush was especially designed to clean all 3 sides of the teeth at once. It is very helpful when trying to clean the teeth of a dependent patient who cannot clean her/his own teeth. It is easy to adapt to all areas of the mouth.</a:t>
            </a:r>
          </a:p>
        </p:txBody>
      </p:sp>
    </p:spTree>
    <p:extLst>
      <p:ext uri="{BB962C8B-B14F-4D97-AF65-F5344CB8AC3E}">
        <p14:creationId xmlns:p14="http://schemas.microsoft.com/office/powerpoint/2010/main" val="29979119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eaLnBrk="1" hangingPunct="1"/>
            <a:fld id="{59A10B16-481E-425B-9277-03E82A77EA2E}" type="slidenum">
              <a:rPr lang="en-US" smtClean="0"/>
              <a:pPr eaLnBrk="1" hangingPunct="1"/>
              <a:t>81</a:t>
            </a:fld>
            <a:endParaRPr lang="en-US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pitchFamily="34" charset="0"/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32164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104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Smilegeneration.com is the name of the website</a:t>
            </a:r>
          </a:p>
          <a:p>
            <a:r>
              <a:rPr lang="en-US" dirty="0"/>
              <a:t>Generations of Smiles is the name of the digital magazine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306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816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3702F-7EF8-2C44-B421-4AB757C5E4C9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19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27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38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28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7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B61D5-540B-453E-B7FF-0ABED68CD1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80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85305" indent="-30204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208161" indent="-241632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91426" indent="-241632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174690" indent="-241632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eaLnBrk="1" hangingPunct="1"/>
            <a:fld id="{E7793AF6-D86E-42A6-9FE5-A1C2890B5B88}" type="slidenum">
              <a:rPr lang="en-US" smtClean="0"/>
              <a:pPr eaLnBrk="1" hangingPunct="1"/>
              <a:t>21</a:t>
            </a:fld>
            <a:endParaRPr lang="en-US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pitchFamily="34" charset="0"/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534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629278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89327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43644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39800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333" y="286603"/>
            <a:ext cx="10058400" cy="1450757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6863" y="1845734"/>
            <a:ext cx="10058400" cy="4023360"/>
          </a:xfrm>
        </p:spPr>
        <p:txBody>
          <a:bodyPr>
            <a:normAutofit/>
          </a:bodyPr>
          <a:lstStyle>
            <a:lvl1pPr marL="227013" indent="-227013">
              <a:buFont typeface="Arial" panose="020B0604020202020204" pitchFamily="34" charset="0"/>
              <a:buChar char="•"/>
              <a:defRPr sz="3600">
                <a:latin typeface="+mj-lt"/>
              </a:defRPr>
            </a:lvl1pPr>
            <a:lvl2pPr marL="461963" indent="-234950">
              <a:defRPr sz="3200">
                <a:latin typeface="+mj-lt"/>
              </a:defRPr>
            </a:lvl2pPr>
            <a:lvl3pPr marL="625475" indent="-163513"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76D1EF-BAE4-4EC1-87A3-D06588A3B493}"/>
              </a:ext>
            </a:extLst>
          </p:cNvPr>
          <p:cNvSpPr txBox="1"/>
          <p:nvPr userDrawn="1"/>
        </p:nvSpPr>
        <p:spPr>
          <a:xfrm rot="16200000">
            <a:off x="-1187779" y="744310"/>
            <a:ext cx="1833515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</a:rPr>
              <a:t>Title and Content</a:t>
            </a:r>
          </a:p>
        </p:txBody>
      </p:sp>
    </p:spTree>
    <p:extLst>
      <p:ext uri="{BB962C8B-B14F-4D97-AF65-F5344CB8AC3E}">
        <p14:creationId xmlns:p14="http://schemas.microsoft.com/office/powerpoint/2010/main" val="3895116506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333" y="286603"/>
            <a:ext cx="10058400" cy="1450757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6863" y="1845734"/>
            <a:ext cx="10058400" cy="4023360"/>
          </a:xfrm>
        </p:spPr>
        <p:txBody>
          <a:bodyPr>
            <a:normAutofit/>
          </a:bodyPr>
          <a:lstStyle>
            <a:lvl1pPr marL="227013" indent="-227013">
              <a:buFont typeface="Arial" panose="020B0604020202020204" pitchFamily="34" charset="0"/>
              <a:buChar char="•"/>
              <a:defRPr sz="4000">
                <a:latin typeface="+mj-lt"/>
              </a:defRPr>
            </a:lvl1pPr>
            <a:lvl2pPr marL="515938" indent="-227013">
              <a:defRPr sz="3600">
                <a:latin typeface="+mj-lt"/>
              </a:defRPr>
            </a:lvl2pPr>
            <a:lvl3pPr marL="742950" indent="-227013">
              <a:defRPr sz="32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76D1EF-BAE4-4EC1-87A3-D06588A3B493}"/>
              </a:ext>
            </a:extLst>
          </p:cNvPr>
          <p:cNvSpPr txBox="1"/>
          <p:nvPr userDrawn="1"/>
        </p:nvSpPr>
        <p:spPr>
          <a:xfrm rot="16200000">
            <a:off x="-1303996" y="862003"/>
            <a:ext cx="206595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Title and Content_2</a:t>
            </a:r>
          </a:p>
        </p:txBody>
      </p:sp>
    </p:spTree>
    <p:extLst>
      <p:ext uri="{BB962C8B-B14F-4D97-AF65-F5344CB8AC3E}">
        <p14:creationId xmlns:p14="http://schemas.microsoft.com/office/powerpoint/2010/main" val="1231667636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704855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89586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75347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73761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18711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97BD7F-6E09-4B96-A6EC-26813276F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91375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90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90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ransition spd="slow">
    <p:wipe dir="r"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asonablywell.net/2015_03_01_archive.html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9.wdp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91.png"/><Relationship Id="rId4" Type="http://schemas.openxmlformats.org/officeDocument/2006/relationships/image" Target="../media/image90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7BCFE-187B-30A9-9AB5-33E8C0C15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0090" y="639097"/>
            <a:ext cx="6253317" cy="3686015"/>
          </a:xfrm>
        </p:spPr>
        <p:txBody>
          <a:bodyPr>
            <a:normAutofit/>
          </a:bodyPr>
          <a:lstStyle/>
          <a:p>
            <a:r>
              <a:rPr lang="en-US" sz="6800" dirty="0">
                <a:latin typeface="Calibri" panose="020F0502020204030204" pitchFamily="34" charset="0"/>
              </a:rPr>
              <a:t>Oral Health Issues for the Aged Adult in </a:t>
            </a:r>
            <a:br>
              <a:rPr lang="en-US" sz="6800" dirty="0">
                <a:latin typeface="Calibri" panose="020F0502020204030204" pitchFamily="34" charset="0"/>
              </a:rPr>
            </a:br>
            <a:r>
              <a:rPr lang="en-US" sz="6800" dirty="0">
                <a:latin typeface="Calibri" panose="020F0502020204030204" pitchFamily="34" charset="0"/>
              </a:rPr>
              <a:t>The 21st Century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A49EFD3-A806-4D59-99F1-AA9AFAE4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6D2F28D1-82F9-40FE-935C-85ECF7660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B670E93-2F53-48FC-AB6C-E99E22D1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5A4454-2692-4876-A702-B4AE87E9FFC6}"/>
              </a:ext>
            </a:extLst>
          </p:cNvPr>
          <p:cNvCxnSpPr>
            <a:cxnSpLocks/>
          </p:cNvCxnSpPr>
          <p:nvPr/>
        </p:nvCxnSpPr>
        <p:spPr>
          <a:xfrm>
            <a:off x="5447071" y="4348356"/>
            <a:ext cx="6112029" cy="1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B24CEA7-9F84-41B6-8D04-ECBDDCB7E66B}"/>
              </a:ext>
            </a:extLst>
          </p:cNvPr>
          <p:cNvSpPr txBox="1"/>
          <p:nvPr/>
        </p:nvSpPr>
        <p:spPr>
          <a:xfrm>
            <a:off x="11292877" y="639856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02B8DD3F-653E-4795-B51C-E97CB2AE8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71" y="4414842"/>
            <a:ext cx="6217920" cy="13601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903282-01FC-435B-83EA-388134651ACB}"/>
              </a:ext>
            </a:extLst>
          </p:cNvPr>
          <p:cNvSpPr/>
          <p:nvPr/>
        </p:nvSpPr>
        <p:spPr>
          <a:xfrm>
            <a:off x="4643120" y="790431"/>
            <a:ext cx="803951" cy="4454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CFF9606-A459-437B-A00C-337D619E5C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868" y="790431"/>
            <a:ext cx="4364960" cy="4454804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3348251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513473" cy="1450757"/>
          </a:xfrm>
        </p:spPr>
        <p:txBody>
          <a:bodyPr>
            <a:normAutofit/>
          </a:bodyPr>
          <a:lstStyle/>
          <a:p>
            <a:r>
              <a:rPr lang="en-US" sz="4600" dirty="0"/>
              <a:t>Tooth decay and gum disease can lead to: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1185768" y="1845734"/>
            <a:ext cx="10058400" cy="4023360"/>
          </a:xfrm>
        </p:spPr>
        <p:txBody>
          <a:bodyPr/>
          <a:lstStyle/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4000" dirty="0"/>
              <a:t>Pain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4000" dirty="0"/>
              <a:t>Infection 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4000" dirty="0"/>
              <a:t>Tooth loss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77588" y="3977899"/>
            <a:ext cx="49035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itchFamily="34" charset="0"/>
              </a:rPr>
              <a:t>Many people believe there is nothing they can do to prevent tooth loss or dental problems. But this is not true…</a:t>
            </a:r>
          </a:p>
          <a:p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1574" y="2210638"/>
            <a:ext cx="4604089" cy="341845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</p:spTree>
    <p:custDataLst>
      <p:tags r:id="rId1"/>
    </p:custData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B8B648-DDB0-0B4A-9A42-9682D45F5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5" y="639097"/>
            <a:ext cx="5873546" cy="3686015"/>
          </a:xfrm>
        </p:spPr>
        <p:txBody>
          <a:bodyPr>
            <a:normAutofit/>
          </a:bodyPr>
          <a:lstStyle/>
          <a:p>
            <a:r>
              <a:rPr lang="en-US" sz="6800" dirty="0">
                <a:ea typeface="Calibri Light"/>
                <a:cs typeface="Calibri Light"/>
              </a:rPr>
              <a:t>As we age, dentures are not the answer for everyone.</a:t>
            </a:r>
            <a:endParaRPr lang="en-US" sz="6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CCBEE-3038-4388-B91E-3BDAD6397B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4635315" cy="685798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747160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6" descr="HPIM7248">
            <a:extLst>
              <a:ext uri="{FF2B5EF4-FFF2-40B4-BE49-F238E27FC236}">
                <a16:creationId xmlns:a16="http://schemas.microsoft.com/office/drawing/2014/main" id="{4B7A93A8-BA46-4A4E-840C-E448DA6D1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06" b="95601" l="8864" r="94545">
                        <a14:foregroundMark x1="16364" y1="23167" x2="16364" y2="23167"/>
                        <a14:foregroundMark x1="12045" y1="19648" x2="12045" y2="19648"/>
                        <a14:foregroundMark x1="10909" y1="27273" x2="10909" y2="27273"/>
                        <a14:foregroundMark x1="9091" y1="21114" x2="9091" y2="21114"/>
                        <a14:foregroundMark x1="52500" y1="85630" x2="52500" y2="85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8789" y="421195"/>
            <a:ext cx="3954681" cy="3064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F4D2C7-9DAA-413E-9BC3-418730ACF8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8" t="-171" r="-3" b="-3"/>
          <a:stretch/>
        </p:blipFill>
        <p:spPr>
          <a:xfrm>
            <a:off x="669593" y="352523"/>
            <a:ext cx="2511572" cy="3202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9C4AE9-048A-4743-91CE-EEB6F66330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16" b="92743" l="8174" r="973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3470" y="578410"/>
            <a:ext cx="4413899" cy="265078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BEC3B9-1588-43E0-A23D-A54403C10FB9}"/>
              </a:ext>
            </a:extLst>
          </p:cNvPr>
          <p:cNvSpPr/>
          <p:nvPr/>
        </p:nvSpPr>
        <p:spPr>
          <a:xfrm>
            <a:off x="0" y="4163206"/>
            <a:ext cx="12192000" cy="1084141"/>
          </a:xfrm>
          <a:prstGeom prst="rect">
            <a:avLst/>
          </a:prstGeom>
          <a:solidFill>
            <a:srgbClr val="BD58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CC725F-4AD6-4279-9FFD-7709F652713F}"/>
              </a:ext>
            </a:extLst>
          </p:cNvPr>
          <p:cNvSpPr/>
          <p:nvPr/>
        </p:nvSpPr>
        <p:spPr>
          <a:xfrm>
            <a:off x="0" y="4110109"/>
            <a:ext cx="12192000" cy="64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3C48B-3743-4389-B885-8ED2991DE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532" y="4417467"/>
            <a:ext cx="10226936" cy="1962357"/>
          </a:xfrm>
        </p:spPr>
        <p:txBody>
          <a:bodyPr anchor="t"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Although dentures can restore many oral functions, when a person experiences tooth loss, there are limitations of tooth replacement and their effectiveness as substitutes for natural teeth.</a:t>
            </a:r>
          </a:p>
        </p:txBody>
      </p:sp>
    </p:spTree>
    <p:extLst>
      <p:ext uri="{BB962C8B-B14F-4D97-AF65-F5344CB8AC3E}">
        <p14:creationId xmlns:p14="http://schemas.microsoft.com/office/powerpoint/2010/main" val="2340045435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 is erroneously perceived that dentures </a:t>
            </a:r>
            <a:br>
              <a:rPr lang="en-US" dirty="0"/>
            </a:br>
            <a:r>
              <a:rPr lang="en-US" dirty="0"/>
              <a:t>last a lifetime without future modifications.</a:t>
            </a:r>
          </a:p>
        </p:txBody>
      </p:sp>
      <p:pic>
        <p:nvPicPr>
          <p:cNvPr id="3" name="Picture 11" descr="dentures-bianco-new (2)">
            <a:extLst>
              <a:ext uri="{FF2B5EF4-FFF2-40B4-BE49-F238E27FC236}">
                <a16:creationId xmlns:a16="http://schemas.microsoft.com/office/drawing/2014/main" id="{82B30657-7F4D-44D6-9842-8AEC76AD5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4776" y="2090057"/>
            <a:ext cx="4728724" cy="328560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biaco-old dentures">
            <a:extLst>
              <a:ext uri="{FF2B5EF4-FFF2-40B4-BE49-F238E27FC236}">
                <a16:creationId xmlns:a16="http://schemas.microsoft.com/office/drawing/2014/main" id="{D13AFBFF-74B8-4840-8EB9-5804AA43E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100" y="2090057"/>
            <a:ext cx="4979648" cy="32856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BE8C8CF3-5139-4164-B1A4-E507AD45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100" y="5375662"/>
            <a:ext cx="4975184" cy="57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OLD DENTURES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52818DCA-413B-4125-96C2-220637CC5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0312" y="5375662"/>
            <a:ext cx="4733187" cy="57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NEW DENTURES</a:t>
            </a:r>
          </a:p>
        </p:txBody>
      </p:sp>
    </p:spTree>
    <p:extLst>
      <p:ext uri="{BB962C8B-B14F-4D97-AF65-F5344CB8AC3E}">
        <p14:creationId xmlns:p14="http://schemas.microsoft.com/office/powerpoint/2010/main" val="422080723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0436840-698D-4B5F-A7C0-101AD48D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91803-0AF4-E04E-7CF9-CA6B0D009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51" y="935950"/>
            <a:ext cx="6077505" cy="1666501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  <a:t>Denture placement introduces unfamiliar forces that contribute to: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A1AEF-A01F-7CF1-D417-19A68EFE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17" y="2655419"/>
            <a:ext cx="6472055" cy="3652667"/>
          </a:xfrm>
        </p:spPr>
        <p:txBody>
          <a:bodyPr>
            <a:noAutofit/>
          </a:bodyPr>
          <a:lstStyle/>
          <a:p>
            <a:pPr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Residual ridge and alveolar bone resorption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Oral mucous membrane remodeling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Loss of orofacial muscle tone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82BE5A-770A-4799-BE6D-CE0BD0AD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CC8C421-FCA3-4BF7-9B6F-51D23A98B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1902" y="10"/>
            <a:ext cx="4578557" cy="36029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buford's denture stomatitis">
            <a:extLst>
              <a:ext uri="{FF2B5EF4-FFF2-40B4-BE49-F238E27FC236}">
                <a16:creationId xmlns:a16="http://schemas.microsoft.com/office/drawing/2014/main" id="{7FF13F60-E473-49AE-898E-EB5370DA6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1902" y="3657775"/>
            <a:ext cx="4578557" cy="32049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6D9786-A804-4AB5-B0A1-BBD238F09948}"/>
              </a:ext>
            </a:extLst>
          </p:cNvPr>
          <p:cNvCxnSpPr>
            <a:cxnSpLocks/>
          </p:cNvCxnSpPr>
          <p:nvPr/>
        </p:nvCxnSpPr>
        <p:spPr>
          <a:xfrm>
            <a:off x="7571710" y="3640428"/>
            <a:ext cx="462029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543553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6802D78-08AE-4322-A011-F916F2D42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679" y="634946"/>
            <a:ext cx="6018621" cy="1450757"/>
          </a:xfrm>
        </p:spPr>
        <p:txBody>
          <a:bodyPr>
            <a:normAutofit/>
          </a:bodyPr>
          <a:lstStyle/>
          <a:p>
            <a:r>
              <a:rPr lang="en-US" sz="3200" dirty="0"/>
              <a:t>Regular maintenance care provided at a dental office should continue for edentulous denture wearers to: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2E4C8-2DD0-4CA0-988E-E04368B652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740" y="825576"/>
            <a:ext cx="1673028" cy="17681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351E9-8FDF-42F9-825C-2A6507DB9A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85" l="6962" r="93671">
                        <a14:backgroundMark x1="53797" y1="55380" x2="53797" y2="55380"/>
                        <a14:backgroundMark x1="58544" y1="43038" x2="58544" y2="43038"/>
                        <a14:backgroundMark x1="53165" y1="34494" x2="53165" y2="34494"/>
                        <a14:backgroundMark x1="57595" y1="47152" x2="57595" y2="47152"/>
                        <a14:backgroundMark x1="51899" y1="81013" x2="51899" y2="81013"/>
                        <a14:backgroundMark x1="56329" y1="75000" x2="56329" y2="75000"/>
                        <a14:backgroundMark x1="54747" y1="78481" x2="54747" y2="78481"/>
                        <a14:backgroundMark x1="37025" y1="63924" x2="37025" y2="63924"/>
                        <a14:backgroundMark x1="36709" y1="51899" x2="36709" y2="51899"/>
                        <a14:backgroundMark x1="53481" y1="77848" x2="53481" y2="77848"/>
                        <a14:backgroundMark x1="54747" y1="59810" x2="54747" y2="59810"/>
                        <a14:backgroundMark x1="56013" y1="48418" x2="56013" y2="48418"/>
                        <a14:backgroundMark x1="58228" y1="45253" x2="58228" y2="45253"/>
                        <a14:backgroundMark x1="54114" y1="22468" x2="54114" y2="22468"/>
                        <a14:backgroundMark x1="56962" y1="42722" x2="56962" y2="42722"/>
                        <a14:backgroundMark x1="50633" y1="4430" x2="50633" y2="4430"/>
                        <a14:backgroundMark x1="51582" y1="5380" x2="51582" y2="5380"/>
                        <a14:backgroundMark x1="59810" y1="6962" x2="59810" y2="6962"/>
                        <a14:backgroundMark x1="60127" y1="14557" x2="60127" y2="14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303" t="1277" r="23903" b="-1553"/>
          <a:stretch/>
        </p:blipFill>
        <p:spPr bwMode="auto">
          <a:xfrm rot="5400000">
            <a:off x="2962285" y="551139"/>
            <a:ext cx="1257750" cy="24829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FA3E87-F218-4BA5-921F-838DB6FC6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172E7A5-90F2-4A1A-81AA-5D14A42819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23" b="940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844" y="2919251"/>
            <a:ext cx="4056490" cy="2010474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E87C745-2174-4361-A19E-74F931F62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697" y="2198914"/>
            <a:ext cx="5815593" cy="3670180"/>
          </a:xfrm>
        </p:spPr>
        <p:txBody>
          <a:bodyPr>
            <a:normAutofit/>
          </a:bodyPr>
          <a:lstStyle/>
          <a:p>
            <a:r>
              <a:rPr lang="en-US" sz="3300" dirty="0"/>
              <a:t>Ensure well-fitting dentures </a:t>
            </a:r>
            <a:br>
              <a:rPr lang="en-US" sz="3300" dirty="0"/>
            </a:br>
            <a:r>
              <a:rPr lang="en-US" sz="3300" dirty="0"/>
              <a:t>by providing denture adjustment/relines</a:t>
            </a:r>
          </a:p>
          <a:p>
            <a:r>
              <a:rPr lang="en-US" sz="3300" dirty="0"/>
              <a:t>Evaluate oral soft tissues </a:t>
            </a:r>
            <a:br>
              <a:rPr lang="en-US" sz="3300" dirty="0"/>
            </a:br>
            <a:r>
              <a:rPr lang="en-US" sz="3300" dirty="0"/>
              <a:t>for lesions and/or trauma</a:t>
            </a:r>
          </a:p>
          <a:p>
            <a:r>
              <a:rPr lang="en-US" sz="3300" dirty="0"/>
              <a:t>Advise importance of daily care of dentures and oral soft tissues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598703-F094-4F74-93F0-945A832F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AC4F6F-0DD7-4E3F-ADF7-26B8E87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3079235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B18EB-72A2-DC83-101E-6989BEC47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5981699" cy="1450757"/>
          </a:xfrm>
        </p:spPr>
        <p:txBody>
          <a:bodyPr>
            <a:normAutofit/>
          </a:bodyPr>
          <a:lstStyle/>
          <a:p>
            <a:r>
              <a:rPr lang="en-US" sz="4400" dirty="0">
                <a:ea typeface="Calibri Light"/>
                <a:cs typeface="Calibri Light"/>
              </a:rPr>
              <a:t>Why oral health matters in the geriatric population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D1457-3051-489C-B326-8BB0796270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D82B-2EAB-EE99-55D2-AC9DD12BF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9057" y="2198914"/>
            <a:ext cx="6079246" cy="3670180"/>
          </a:xfrm>
        </p:spPr>
        <p:txBody>
          <a:bodyPr vert="horz" lIns="0" tIns="45720" rIns="0" bIns="45720" rtlCol="0">
            <a:normAutofit/>
          </a:bodyPr>
          <a:lstStyle/>
          <a:p>
            <a:pPr marL="0" indent="0">
              <a:buNone/>
            </a:pPr>
            <a:r>
              <a:rPr lang="en-US" sz="3200" dirty="0">
                <a:ea typeface="Calibri"/>
                <a:cs typeface="Calibri"/>
              </a:rPr>
              <a:t>Geriatric oral and systemic health – closely interconnected:</a:t>
            </a:r>
          </a:p>
          <a:p>
            <a:pPr marL="341313" lvl="1" indent="-193675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Poor oral hygiene – associated with increased incidence of nosocomial pneumonias</a:t>
            </a:r>
          </a:p>
          <a:p>
            <a:pPr marL="341313" lvl="1" indent="-193675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Several medications cause dry mouth – leads to many oral problems</a:t>
            </a:r>
          </a:p>
        </p:txBody>
      </p:sp>
    </p:spTree>
    <p:extLst>
      <p:ext uri="{BB962C8B-B14F-4D97-AF65-F5344CB8AC3E}">
        <p14:creationId xmlns:p14="http://schemas.microsoft.com/office/powerpoint/2010/main" val="485874954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154E1-1B26-C578-1170-97FE39FB86F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45712" y="359618"/>
            <a:ext cx="7753200" cy="2304848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Breathing in germs from a dirty mouth </a:t>
            </a:r>
            <a:br>
              <a:rPr lang="en-US" dirty="0">
                <a:ea typeface="Calibri"/>
                <a:cs typeface="Calibri"/>
              </a:rPr>
            </a:br>
            <a:r>
              <a:rPr lang="en-US" dirty="0">
                <a:ea typeface="Calibri"/>
                <a:cs typeface="Calibri"/>
              </a:rPr>
              <a:t>is a significant risk factor for pneumonia.</a:t>
            </a:r>
          </a:p>
          <a:p>
            <a:r>
              <a:rPr lang="en-US" dirty="0">
                <a:ea typeface="Calibri"/>
                <a:cs typeface="Calibri"/>
              </a:rPr>
              <a:t>Germs from this biofilm can get into the lungs and cause pneumonia.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A8EEB-F198-419E-83C7-85553BA38CB8}"/>
              </a:ext>
            </a:extLst>
          </p:cNvPr>
          <p:cNvSpPr txBox="1"/>
          <p:nvPr/>
        </p:nvSpPr>
        <p:spPr>
          <a:xfrm>
            <a:off x="2211028" y="5560799"/>
            <a:ext cx="8001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Quagliarello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V 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et al.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Modifable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risk factors for nursing home acquired pneumonia. </a:t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Clin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Infect Dis 2005; 40: 1-6.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535F31-247F-404B-9244-975D2E62EB7C}"/>
              </a:ext>
            </a:extLst>
          </p:cNvPr>
          <p:cNvGrpSpPr/>
          <p:nvPr/>
        </p:nvGrpSpPr>
        <p:grpSpPr>
          <a:xfrm>
            <a:off x="1979915" y="2679599"/>
            <a:ext cx="8232170" cy="2790763"/>
            <a:chOff x="891732" y="2790130"/>
            <a:chExt cx="8232170" cy="27907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B7BB75-4516-489C-BE44-72E5F850AB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732" y="2790130"/>
              <a:ext cx="4682834" cy="2790763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C:\Users\Owner\AppData\Local\Microsoft\Windows\Temporary Internet Files\Content.IE5\DLXBD2SQ\MC900438748[1].jpg">
              <a:extLst>
                <a:ext uri="{FF2B5EF4-FFF2-40B4-BE49-F238E27FC236}">
                  <a16:creationId xmlns:a16="http://schemas.microsoft.com/office/drawing/2014/main" id="{7C2B42D4-3629-4E38-BDE3-49E91CFC1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2885" y="2790130"/>
              <a:ext cx="3721017" cy="2790763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C47C87D-F233-4C52-883B-48E6FF1A4DA6}"/>
                </a:ext>
              </a:extLst>
            </p:cNvPr>
            <p:cNvCxnSpPr/>
            <p:nvPr/>
          </p:nvCxnSpPr>
          <p:spPr>
            <a:xfrm>
              <a:off x="3887976" y="4895093"/>
              <a:ext cx="2906257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3697032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06333" y="286603"/>
            <a:ext cx="8600375" cy="1450757"/>
          </a:xfrm>
        </p:spPr>
        <p:txBody>
          <a:bodyPr/>
          <a:lstStyle/>
          <a:p>
            <a:r>
              <a:rPr lang="en-US" dirty="0"/>
              <a:t>Pneumonia is the number one cause of death in nursing homes.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5948624" y="3821724"/>
            <a:ext cx="5339499" cy="21671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TYPES OF PNEUMONIA</a:t>
            </a:r>
          </a:p>
          <a:p>
            <a:pPr algn="ctr"/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Aspiration • Community-acquired</a:t>
            </a:r>
          </a:p>
          <a:p>
            <a:pPr algn="ctr"/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•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Atypical • Bacterial •</a:t>
            </a:r>
          </a:p>
          <a:p>
            <a:pPr algn="ctr"/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Viral • Hospital-acquired</a:t>
            </a:r>
          </a:p>
        </p:txBody>
      </p:sp>
      <p:pic>
        <p:nvPicPr>
          <p:cNvPr id="15364" name="Picture 5" descr="C:\Documents and Settings\pstei2\Local Settings\Temporary Internet Files\Content.IE5\S0SL0S9I\MP900309179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20604" y="1963224"/>
            <a:ext cx="1163934" cy="16378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C:\Documents and Settings\pstei2\Local Settings\Temporary Internet Files\Content.IE5\5MY6C73I\MC900438748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1663" y="1963224"/>
            <a:ext cx="4425466" cy="402562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C:\Documents and Settings\pstei2\Local Settings\Temporary Internet Files\Content.IE5\X5QYJPNF\MC900434726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683" y="2609013"/>
            <a:ext cx="2629617" cy="262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848141" y="2412160"/>
            <a:ext cx="2143294" cy="740008"/>
          </a:xfrm>
          <a:prstGeom prst="righ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B2254-AEC5-6085-4655-F5C043D94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276130"/>
            <a:ext cx="6368142" cy="1450757"/>
          </a:xfrm>
        </p:spPr>
        <p:txBody>
          <a:bodyPr>
            <a:normAutofit/>
          </a:bodyPr>
          <a:lstStyle/>
          <a:p>
            <a:r>
              <a:rPr lang="en-US" dirty="0"/>
              <a:t>Pneumonia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C6594B-F2B9-4D62-BB00-F4FAC8FF13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E78B1-D318-4D38-ABF0-D4F8D72C8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433" y="1840098"/>
            <a:ext cx="6264310" cy="3670180"/>
          </a:xfrm>
        </p:spPr>
        <p:txBody>
          <a:bodyPr>
            <a:noAutofit/>
          </a:bodyPr>
          <a:lstStyle/>
          <a:p>
            <a:r>
              <a:rPr lang="en-US" dirty="0"/>
              <a:t>Bacterial</a:t>
            </a:r>
          </a:p>
          <a:p>
            <a:pPr lvl="1"/>
            <a:r>
              <a:rPr lang="en-US" dirty="0"/>
              <a:t>Community acquired – commonly strep (immunization pneumococcal vaccine) - staph</a:t>
            </a:r>
          </a:p>
          <a:p>
            <a:pPr lvl="1"/>
            <a:r>
              <a:rPr lang="en-US" dirty="0"/>
              <a:t>Facility acquired – associated with vents (VAC), hospital (HAP), and health-care associated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2B1F19-62FF-4095-9119-DD1374B8EF9A}"/>
              </a:ext>
            </a:extLst>
          </p:cNvPr>
          <p:cNvSpPr txBox="1"/>
          <p:nvPr/>
        </p:nvSpPr>
        <p:spPr>
          <a:xfrm>
            <a:off x="1816621" y="6398795"/>
            <a:ext cx="269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Streptococcus pneumoniae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BF74EA-8273-4262-AD1D-9EEDC12582B4}"/>
              </a:ext>
            </a:extLst>
          </p:cNvPr>
          <p:cNvSpPr txBox="1"/>
          <p:nvPr/>
        </p:nvSpPr>
        <p:spPr>
          <a:xfrm>
            <a:off x="5579637" y="6411491"/>
            <a:ext cx="653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Image: </a:t>
            </a: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Wikipedia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.org/wiki/Pneumonia (Feb. 20, 2024)</a:t>
            </a:r>
          </a:p>
        </p:txBody>
      </p:sp>
    </p:spTree>
    <p:extLst>
      <p:ext uri="{BB962C8B-B14F-4D97-AF65-F5344CB8AC3E}">
        <p14:creationId xmlns:p14="http://schemas.microsoft.com/office/powerpoint/2010/main" val="3555033621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337486-7FB1-4D72-82F1-8E26BBD5B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85104"/>
            <a:ext cx="3642527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Oral health and life expectancy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of Americans dramatically improved during the 20th century.</a:t>
            </a:r>
          </a:p>
        </p:txBody>
      </p:sp>
      <p:pic>
        <p:nvPicPr>
          <p:cNvPr id="4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C18958D-A8DC-7BA2-EAA3-8F5B1D079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4648759" y="5"/>
            <a:ext cx="7540066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7939645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B2254-AEC5-6085-4655-F5C043D94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276130"/>
            <a:ext cx="6368142" cy="1450757"/>
          </a:xfrm>
        </p:spPr>
        <p:txBody>
          <a:bodyPr>
            <a:normAutofit/>
          </a:bodyPr>
          <a:lstStyle/>
          <a:p>
            <a:r>
              <a:rPr lang="en-US" dirty="0"/>
              <a:t>Pneumonia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C6594B-F2B9-4D62-BB00-F4FAC8FF13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E78B1-D318-4D38-ABF0-D4F8D72C8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433" y="1840098"/>
            <a:ext cx="6159640" cy="3670180"/>
          </a:xfrm>
        </p:spPr>
        <p:txBody>
          <a:bodyPr>
            <a:noAutofit/>
          </a:bodyPr>
          <a:lstStyle/>
          <a:p>
            <a:r>
              <a:rPr lang="en-US" dirty="0"/>
              <a:t>Viral</a:t>
            </a:r>
          </a:p>
          <a:p>
            <a:pPr lvl="1"/>
            <a:r>
              <a:rPr lang="en-US" dirty="0"/>
              <a:t>Rhino viruses – influenza</a:t>
            </a:r>
          </a:p>
          <a:p>
            <a:r>
              <a:rPr lang="en-US" dirty="0"/>
              <a:t>Fungal infections – weakened immune system</a:t>
            </a:r>
          </a:p>
          <a:p>
            <a:r>
              <a:rPr lang="en-US" dirty="0"/>
              <a:t>Aspiration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0C96D-923C-4708-B986-EE24988825DB}"/>
              </a:ext>
            </a:extLst>
          </p:cNvPr>
          <p:cNvSpPr txBox="1"/>
          <p:nvPr/>
        </p:nvSpPr>
        <p:spPr>
          <a:xfrm>
            <a:off x="1816621" y="6398795"/>
            <a:ext cx="269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Streptococcus pneumoniae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216CF-1B9F-4BA8-A79C-604841C1AEFB}"/>
              </a:ext>
            </a:extLst>
          </p:cNvPr>
          <p:cNvSpPr txBox="1"/>
          <p:nvPr/>
        </p:nvSpPr>
        <p:spPr>
          <a:xfrm>
            <a:off x="5579637" y="6411491"/>
            <a:ext cx="653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Image: </a:t>
            </a: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Wikipedia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.org/wiki/Pneumonia (Feb. 20, 2024)</a:t>
            </a:r>
          </a:p>
        </p:txBody>
      </p:sp>
    </p:spTree>
    <p:extLst>
      <p:ext uri="{BB962C8B-B14F-4D97-AF65-F5344CB8AC3E}">
        <p14:creationId xmlns:p14="http://schemas.microsoft.com/office/powerpoint/2010/main" val="3035627105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Fifteen Studies: Brushing the teeth reduces pneumonia in nursing home residents.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38E52-0DD2-4641-A074-E358DC4B9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863" y="2323652"/>
            <a:ext cx="4152888" cy="35454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Brushing removes bacteria in the mouth and lowers the chance of pneumonia.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F3C14D-E67C-4802-ADA9-7FFE439F434A}"/>
              </a:ext>
            </a:extLst>
          </p:cNvPr>
          <p:cNvGrpSpPr/>
          <p:nvPr/>
        </p:nvGrpSpPr>
        <p:grpSpPr>
          <a:xfrm>
            <a:off x="5556676" y="2011679"/>
            <a:ext cx="5608058" cy="2958353"/>
            <a:chOff x="5791194" y="2011680"/>
            <a:chExt cx="5373539" cy="2834640"/>
          </a:xfrm>
        </p:grpSpPr>
        <p:pic>
          <p:nvPicPr>
            <p:cNvPr id="37894" name="Picture 2" descr="C:\Users\Owner\AppData\Local\Microsoft\Windows\Temporary Internet Files\Content.IE5\DLXBD2SQ\MC900438748[1]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26710" y="2011680"/>
              <a:ext cx="3338023" cy="283464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Documents and Settings\pstei2\Local Settings\Temporary Internet Files\Content.IE5\TBZ3H9G2\MP900402378[1]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91194" y="2011680"/>
              <a:ext cx="2035516" cy="283464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9DC3467-F847-444D-8010-1A66471AE4D5}"/>
              </a:ext>
            </a:extLst>
          </p:cNvPr>
          <p:cNvSpPr txBox="1"/>
          <p:nvPr/>
        </p:nvSpPr>
        <p:spPr>
          <a:xfrm>
            <a:off x="1120291" y="5353734"/>
            <a:ext cx="107776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n-US" sz="1900" dirty="0">
                <a:solidFill>
                  <a:schemeClr val="accent3">
                    <a:lumMod val="75000"/>
                  </a:schemeClr>
                </a:solidFill>
              </a:rPr>
              <a:t>Sjogren P </a:t>
            </a:r>
            <a:r>
              <a:rPr lang="en-US" sz="1900" i="1" dirty="0">
                <a:solidFill>
                  <a:schemeClr val="accent3">
                    <a:lumMod val="75000"/>
                  </a:schemeClr>
                </a:solidFill>
              </a:rPr>
              <a:t>et al. </a:t>
            </a:r>
            <a:r>
              <a:rPr lang="en-US" sz="1900" dirty="0">
                <a:solidFill>
                  <a:schemeClr val="accent3">
                    <a:lumMod val="75000"/>
                  </a:schemeClr>
                </a:solidFill>
              </a:rPr>
              <a:t>A systematic review of preventive effect of oral hygiene on pneumonia and respiratory infections in elderly people in hospitals and nursing homes. </a:t>
            </a:r>
            <a:r>
              <a:rPr lang="en-US" sz="1900" i="1" dirty="0">
                <a:solidFill>
                  <a:schemeClr val="accent3">
                    <a:lumMod val="75000"/>
                  </a:schemeClr>
                </a:solidFill>
              </a:rPr>
              <a:t>J Am </a:t>
            </a:r>
            <a:r>
              <a:rPr lang="en-US" sz="1900" i="1" dirty="0" err="1">
                <a:solidFill>
                  <a:schemeClr val="accent3">
                    <a:lumMod val="75000"/>
                  </a:schemeClr>
                </a:solidFill>
              </a:rPr>
              <a:t>Geriatr</a:t>
            </a:r>
            <a:r>
              <a:rPr lang="en-US" sz="1900" i="1" dirty="0">
                <a:solidFill>
                  <a:schemeClr val="accent3">
                    <a:lumMod val="75000"/>
                  </a:schemeClr>
                </a:solidFill>
              </a:rPr>
              <a:t> Soc </a:t>
            </a:r>
            <a:r>
              <a:rPr lang="en-US" sz="1900" dirty="0">
                <a:solidFill>
                  <a:schemeClr val="accent3">
                    <a:lumMod val="75000"/>
                  </a:schemeClr>
                </a:solidFill>
              </a:rPr>
              <a:t>2008;56:2124-2130. </a:t>
            </a:r>
            <a:endParaRPr lang="en-US" sz="1900" dirty="0">
              <a:solidFill>
                <a:schemeClr val="accent3">
                  <a:lumMod val="75000"/>
                </a:schemeClr>
              </a:solidFill>
              <a:latin typeface="Arial" pitchFamily="34" charset="0"/>
              <a:ea typeface="ヒラギノ角ゴ Pro W3" pitchFamily="12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9704219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4" descr="C:\Documents and Settings\pstei2\Local Settings\Temporary Internet Files\Content.IE5\81YRSX6F\MP900321049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4578952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Rectangle 26633">
            <a:extLst>
              <a:ext uri="{FF2B5EF4-FFF2-40B4-BE49-F238E27FC236}">
                <a16:creationId xmlns:a16="http://schemas.microsoft.com/office/drawing/2014/main" id="{F4C359F3-25B2-4E2B-8713-5583EAF4C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934" y="723485"/>
            <a:ext cx="7040176" cy="71627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Brushing &amp; Flossing Can Prevent</a:t>
            </a:r>
          </a:p>
        </p:txBody>
      </p:sp>
      <p:sp>
        <p:nvSpPr>
          <p:cNvPr id="26636" name="Rectangle 26635">
            <a:extLst>
              <a:ext uri="{FF2B5EF4-FFF2-40B4-BE49-F238E27FC236}">
                <a16:creationId xmlns:a16="http://schemas.microsoft.com/office/drawing/2014/main" id="{B026EB53-A064-438C-B0CD-AC150363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24205" y="1492730"/>
            <a:ext cx="6612269" cy="3652667"/>
          </a:xfrm>
        </p:spPr>
        <p:txBody>
          <a:bodyPr>
            <a:noAutofit/>
          </a:bodyPr>
          <a:lstStyle/>
          <a:p>
            <a:pPr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3800" dirty="0">
                <a:solidFill>
                  <a:srgbClr val="FFFFFF"/>
                </a:solidFill>
              </a:rPr>
              <a:t>Gum disease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3800" dirty="0">
                <a:solidFill>
                  <a:srgbClr val="FFFFFF"/>
                </a:solidFill>
              </a:rPr>
              <a:t>Tooth decay 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3800" dirty="0">
                <a:solidFill>
                  <a:srgbClr val="FFFFFF"/>
                </a:solidFill>
              </a:rPr>
              <a:t>Tooth loss</a:t>
            </a:r>
            <a:br>
              <a:rPr lang="en-US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</a:rPr>
              <a:t>Daily mechanical removal of plaque by brushing and flossing the teeth: best way to prevent decay and gum disease. </a:t>
            </a:r>
          </a:p>
          <a:p>
            <a:endParaRPr lang="en-US" sz="36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85B3B-FB75-F16A-9590-02B68076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219010" cy="5646208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  <a:t>Increasing </a:t>
            </a:r>
            <a:b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</a:br>
            <a: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  <a:t>Oral Health Needs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459D6-178B-A07D-17CA-C6C324FA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vert="horz" lIns="0" tIns="45720" rIns="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n-lt"/>
                <a:ea typeface="Calibri"/>
                <a:cs typeface="Calibri"/>
              </a:rPr>
              <a:t>Compromised by: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dirty="0">
                <a:latin typeface="+mn-lt"/>
                <a:ea typeface="Calibri"/>
                <a:cs typeface="Calibri"/>
              </a:rPr>
              <a:t>Reduction in dexterity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Chronic diseases / mental decline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Increased medication use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Nutritional deficiencies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Economically disadvantaged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Limited access to dental care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3597166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3F282-6726-813E-DA50-2CC0D113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 in dexterity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A09A5-40C2-4BCD-36BA-8C1E1C059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Rheumatoid arthritis</a:t>
            </a:r>
          </a:p>
          <a:p>
            <a:r>
              <a:rPr lang="en-US" dirty="0"/>
              <a:t>Osteoarthritis</a:t>
            </a:r>
          </a:p>
          <a:p>
            <a:endParaRPr lang="en-US" dirty="0"/>
          </a:p>
        </p:txBody>
      </p:sp>
      <p:pic>
        <p:nvPicPr>
          <p:cNvPr id="6" name="Picture 5" descr="An old person putting toothpaste on a toothbrush&#10;&#10;Description automatically generated">
            <a:extLst>
              <a:ext uri="{FF2B5EF4-FFF2-40B4-BE49-F238E27FC236}">
                <a16:creationId xmlns:a16="http://schemas.microsoft.com/office/drawing/2014/main" id="{C1D6B2FD-62C4-4641-BEE1-D8A562F70E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9643" y="2058027"/>
            <a:ext cx="5173657" cy="343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72254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0F71F25-0524-47FC-8921-7EAEBC2D5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5053" y="477296"/>
            <a:ext cx="7696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668AF6-CD91-41F1-B70C-74BA79BC9838}"/>
              </a:ext>
            </a:extLst>
          </p:cNvPr>
          <p:cNvSpPr/>
          <p:nvPr/>
        </p:nvSpPr>
        <p:spPr>
          <a:xfrm>
            <a:off x="3428611" y="4541437"/>
            <a:ext cx="3836347" cy="1650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809D14-633D-4A49-90CE-BAFE85F614C3}"/>
              </a:ext>
            </a:extLst>
          </p:cNvPr>
          <p:cNvSpPr/>
          <p:nvPr/>
        </p:nvSpPr>
        <p:spPr>
          <a:xfrm>
            <a:off x="3456633" y="331596"/>
            <a:ext cx="3526971" cy="1135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4E5FCB-1559-48C6-A665-02BE344D2022}"/>
              </a:ext>
            </a:extLst>
          </p:cNvPr>
          <p:cNvSpPr txBox="1">
            <a:spLocks/>
          </p:cNvSpPr>
          <p:nvPr/>
        </p:nvSpPr>
        <p:spPr>
          <a:xfrm>
            <a:off x="482321" y="568485"/>
            <a:ext cx="6631912" cy="144938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n-US" dirty="0">
                <a:ea typeface="Calibri Light"/>
                <a:cs typeface="Calibri Light"/>
              </a:rPr>
              <a:t>Rheumatoid arthritis </a:t>
            </a:r>
            <a:br>
              <a:rPr lang="en-US" dirty="0">
                <a:ea typeface="Calibri Light"/>
                <a:cs typeface="Calibri Light"/>
              </a:rPr>
            </a:br>
            <a:r>
              <a:rPr lang="en-US" dirty="0">
                <a:ea typeface="Calibri Light"/>
                <a:cs typeface="Calibri Light"/>
              </a:rPr>
              <a:t>(late stage)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BD841A-7C99-4939-ABB9-6B919C78CD6A}"/>
              </a:ext>
            </a:extLst>
          </p:cNvPr>
          <p:cNvSpPr txBox="1"/>
          <p:nvPr/>
        </p:nvSpPr>
        <p:spPr>
          <a:xfrm>
            <a:off x="3897864" y="1987726"/>
            <a:ext cx="2000611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Boutonniere</a:t>
            </a:r>
          </a:p>
          <a:p>
            <a:pPr algn="r"/>
            <a:r>
              <a:rPr lang="en-US" sz="2800" dirty="0"/>
              <a:t>deformity</a:t>
            </a:r>
            <a:br>
              <a:rPr lang="en-US" sz="2800" dirty="0"/>
            </a:br>
            <a:r>
              <a:rPr lang="en-US" sz="2800" dirty="0"/>
              <a:t>of thumb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5C255B-FCFE-4237-AA55-0CDC20BF6A45}"/>
              </a:ext>
            </a:extLst>
          </p:cNvPr>
          <p:cNvSpPr txBox="1"/>
          <p:nvPr/>
        </p:nvSpPr>
        <p:spPr>
          <a:xfrm>
            <a:off x="1145960" y="4109600"/>
            <a:ext cx="530463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Ulnar deviation of </a:t>
            </a:r>
          </a:p>
          <a:p>
            <a:pPr algn="r"/>
            <a:r>
              <a:rPr lang="en-US" sz="2800" dirty="0" err="1"/>
              <a:t>metacarphohalangeal</a:t>
            </a:r>
            <a:r>
              <a:rPr lang="en-US" sz="2800" dirty="0"/>
              <a:t> joints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6C7395-23F5-4ECE-AD2D-B6B695BB9134}"/>
              </a:ext>
            </a:extLst>
          </p:cNvPr>
          <p:cNvSpPr txBox="1"/>
          <p:nvPr/>
        </p:nvSpPr>
        <p:spPr>
          <a:xfrm>
            <a:off x="2062034" y="5275207"/>
            <a:ext cx="53046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Swan-neck deformity of fingers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BA50DB9C-199F-4AF7-8398-45C88F2BA2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445223"/>
              </p:ext>
            </p:extLst>
          </p:nvPr>
        </p:nvGraphicFramePr>
        <p:xfrm>
          <a:off x="9862623" y="5767754"/>
          <a:ext cx="1529270" cy="41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3" imgW="1114200" imgH="304560" progId="CorelPHOTOPAINT.Image.17">
                  <p:embed/>
                </p:oleObj>
              </mc:Choice>
              <mc:Fallback>
                <p:oleObj name="PHOTO-PAINT" r:id="rId3" imgW="1114200" imgH="304560" progId="CorelPHOTOPAINT.Image.17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BA50DB9C-199F-4AF7-8398-45C88F2BA2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62623" y="5767754"/>
                        <a:ext cx="1529270" cy="418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8918536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0.tqn.com/d/osteoarthritis/1/0/L/0/-/-/Osteo_SS_hand.jpg">
            <a:extLst>
              <a:ext uri="{FF2B5EF4-FFF2-40B4-BE49-F238E27FC236}">
                <a16:creationId xmlns:a16="http://schemas.microsoft.com/office/drawing/2014/main" id="{2D6095DF-BAFD-42D8-A2C6-A3D15E582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692" y="471016"/>
            <a:ext cx="69342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45C795-83E4-17CB-EAB5-63B03F1822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6431" y="457200"/>
            <a:ext cx="5084466" cy="1449387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Osteoarthritis </a:t>
            </a:r>
            <a:br>
              <a:rPr lang="en-US" dirty="0">
                <a:ea typeface="Calibri Light"/>
                <a:cs typeface="Calibri Light"/>
              </a:rPr>
            </a:br>
            <a:r>
              <a:rPr lang="en-US" dirty="0">
                <a:ea typeface="Calibri Light"/>
                <a:cs typeface="Calibri Light"/>
              </a:rPr>
              <a:t>(late stage)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4E4BD3-EB7D-4E22-B96A-6C99D25B466C}"/>
              </a:ext>
            </a:extLst>
          </p:cNvPr>
          <p:cNvSpPr txBox="1"/>
          <p:nvPr/>
        </p:nvSpPr>
        <p:spPr>
          <a:xfrm>
            <a:off x="3944272" y="5097025"/>
            <a:ext cx="2991653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000" dirty="0"/>
              <a:t>Heberden’s nodes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0BF7BF-99BC-4769-869E-D6DC771A8B4A}"/>
              </a:ext>
            </a:extLst>
          </p:cNvPr>
          <p:cNvSpPr txBox="1"/>
          <p:nvPr/>
        </p:nvSpPr>
        <p:spPr>
          <a:xfrm>
            <a:off x="3100192" y="3661789"/>
            <a:ext cx="2902911" cy="14465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000" dirty="0"/>
              <a:t>Fusiform swelling</a:t>
            </a:r>
          </a:p>
          <a:p>
            <a:pPr algn="r"/>
            <a:r>
              <a:rPr lang="en-US" sz="3000" dirty="0"/>
              <a:t>of joints</a:t>
            </a:r>
          </a:p>
          <a:p>
            <a:pPr algn="r"/>
            <a:endParaRPr lang="en-US" sz="2800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3BB4F3F-9EDF-4949-BBD7-463022AE00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965339"/>
              </p:ext>
            </p:extLst>
          </p:nvPr>
        </p:nvGraphicFramePr>
        <p:xfrm>
          <a:off x="9862623" y="5767754"/>
          <a:ext cx="1529270" cy="41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3" imgW="1114200" imgH="304560" progId="CorelPHOTOPAINT.Image.17">
                  <p:embed/>
                </p:oleObj>
              </mc:Choice>
              <mc:Fallback>
                <p:oleObj name="PHOTO-PAINT" r:id="rId3" imgW="1114200" imgH="304560" progId="CorelPHOTOPAINT.Image.17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3BB4F3F-9EDF-4949-BBD7-463022AE00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62623" y="5767754"/>
                        <a:ext cx="1529270" cy="418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9560978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85B3B-FB75-F16A-9590-02B68076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219010" cy="5646208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  <a:t>Increasing </a:t>
            </a:r>
            <a:b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</a:br>
            <a: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  <a:t>Oral Health Needs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459D6-178B-A07D-17CA-C6C324FA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704120" cy="5646208"/>
          </a:xfrm>
        </p:spPr>
        <p:txBody>
          <a:bodyPr vert="horz" lIns="0" tIns="45720" rIns="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n-lt"/>
                <a:ea typeface="Calibri"/>
                <a:cs typeface="Calibri"/>
              </a:rPr>
              <a:t>Compromised by: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Reduction in dexterity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dirty="0">
                <a:latin typeface="+mn-lt"/>
              </a:rPr>
              <a:t>Chronic diseases / mental decline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Increased medication use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Nutritional deficiencies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Economically disadvantaged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Limited access to dental care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928377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42C2-86E9-A892-3CA0-0CD6C74A6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diseases</a:t>
            </a:r>
          </a:p>
        </p:txBody>
      </p:sp>
      <p:sp>
        <p:nvSpPr>
          <p:cNvPr id="4" name="Flowchart: Manual Operation 3">
            <a:extLst>
              <a:ext uri="{FF2B5EF4-FFF2-40B4-BE49-F238E27FC236}">
                <a16:creationId xmlns:a16="http://schemas.microsoft.com/office/drawing/2014/main" id="{F58823C1-3AC9-4873-9665-39966D885F9A}"/>
              </a:ext>
            </a:extLst>
          </p:cNvPr>
          <p:cNvSpPr/>
          <p:nvPr/>
        </p:nvSpPr>
        <p:spPr bwMode="auto">
          <a:xfrm>
            <a:off x="1181100" y="2043953"/>
            <a:ext cx="3268508" cy="4052047"/>
          </a:xfrm>
          <a:prstGeom prst="flowChartManualOperation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27F59-4CFF-43AE-A2EA-C89D0C6105B0}"/>
              </a:ext>
            </a:extLst>
          </p:cNvPr>
          <p:cNvSpPr/>
          <p:nvPr/>
        </p:nvSpPr>
        <p:spPr>
          <a:xfrm>
            <a:off x="1556088" y="2241441"/>
            <a:ext cx="2518533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dirty="0"/>
              <a:t>Diabetic Glucose Control</a:t>
            </a:r>
          </a:p>
          <a:p>
            <a:pPr algn="ctr">
              <a:spcAft>
                <a:spcPts val="1800"/>
              </a:spcAft>
            </a:pPr>
            <a:r>
              <a:rPr lang="en-US" sz="2800" dirty="0"/>
              <a:t>Compromised </a:t>
            </a:r>
            <a:br>
              <a:rPr lang="en-US" sz="2800" dirty="0"/>
            </a:br>
            <a:r>
              <a:rPr lang="en-US" sz="2800" dirty="0"/>
              <a:t>in presence of periodontal disease</a:t>
            </a:r>
          </a:p>
        </p:txBody>
      </p:sp>
      <p:sp>
        <p:nvSpPr>
          <p:cNvPr id="6" name="Flowchart: Manual Operation 5">
            <a:extLst>
              <a:ext uri="{FF2B5EF4-FFF2-40B4-BE49-F238E27FC236}">
                <a16:creationId xmlns:a16="http://schemas.microsoft.com/office/drawing/2014/main" id="{8C80C5AF-73E7-44DB-A355-41DA11244F65}"/>
              </a:ext>
            </a:extLst>
          </p:cNvPr>
          <p:cNvSpPr/>
          <p:nvPr/>
        </p:nvSpPr>
        <p:spPr bwMode="auto">
          <a:xfrm>
            <a:off x="4537946" y="2043953"/>
            <a:ext cx="3268508" cy="4052047"/>
          </a:xfrm>
          <a:prstGeom prst="flowChartManualOperation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FB54B1-76E3-42DB-BFB3-6B0BBC645A3B}"/>
              </a:ext>
            </a:extLst>
          </p:cNvPr>
          <p:cNvSpPr/>
          <p:nvPr/>
        </p:nvSpPr>
        <p:spPr>
          <a:xfrm>
            <a:off x="4850915" y="2241441"/>
            <a:ext cx="2642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dirty="0"/>
              <a:t>Periodontal</a:t>
            </a:r>
            <a:br>
              <a:rPr lang="en-US" sz="3600" dirty="0"/>
            </a:br>
            <a:r>
              <a:rPr lang="en-US" sz="3600" dirty="0"/>
              <a:t>Disease </a:t>
            </a:r>
            <a:endParaRPr lang="en-US" sz="2800" dirty="0"/>
          </a:p>
        </p:txBody>
      </p:sp>
      <p:sp>
        <p:nvSpPr>
          <p:cNvPr id="8" name="Flowchart: Manual Operation 7">
            <a:extLst>
              <a:ext uri="{FF2B5EF4-FFF2-40B4-BE49-F238E27FC236}">
                <a16:creationId xmlns:a16="http://schemas.microsoft.com/office/drawing/2014/main" id="{B0BD9559-BEFB-4DA6-9E14-C1F240FBEC37}"/>
              </a:ext>
            </a:extLst>
          </p:cNvPr>
          <p:cNvSpPr/>
          <p:nvPr/>
        </p:nvSpPr>
        <p:spPr bwMode="auto">
          <a:xfrm>
            <a:off x="7894792" y="2043953"/>
            <a:ext cx="3268508" cy="4052047"/>
          </a:xfrm>
          <a:prstGeom prst="flowChartManualOperation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692AF5-F4F3-45D5-A9EA-59A39A4F6158}"/>
              </a:ext>
            </a:extLst>
          </p:cNvPr>
          <p:cNvSpPr/>
          <p:nvPr/>
        </p:nvSpPr>
        <p:spPr>
          <a:xfrm>
            <a:off x="8207761" y="2241441"/>
            <a:ext cx="2642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dirty="0"/>
              <a:t>Poor </a:t>
            </a:r>
            <a:br>
              <a:rPr lang="en-US" sz="3600" dirty="0"/>
            </a:br>
            <a:r>
              <a:rPr lang="en-US" sz="3600" dirty="0"/>
              <a:t>Oral Health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862312-A202-497B-A1EC-B28A78A50724}"/>
              </a:ext>
            </a:extLst>
          </p:cNvPr>
          <p:cNvSpPr txBox="1"/>
          <p:nvPr/>
        </p:nvSpPr>
        <p:spPr>
          <a:xfrm>
            <a:off x="5135653" y="4117311"/>
            <a:ext cx="207309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Increased destruction in diabetics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555FCA-0304-4B58-8D9E-AF2B31EF3FFD}"/>
              </a:ext>
            </a:extLst>
          </p:cNvPr>
          <p:cNvSpPr txBox="1"/>
          <p:nvPr/>
        </p:nvSpPr>
        <p:spPr>
          <a:xfrm>
            <a:off x="8291845" y="4113008"/>
            <a:ext cx="24744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Common cause of weight loss and failure </a:t>
            </a:r>
            <a:br>
              <a:rPr lang="en-US" sz="2800" dirty="0"/>
            </a:br>
            <a:r>
              <a:rPr lang="en-US" sz="2800" dirty="0"/>
              <a:t>to thrive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024533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2A3D-4D77-4463-9921-7DC9B8B9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Diabetic residents with severe gum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5C684-8C5D-40A0-A770-3C857FAB0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Have more trouble controlling their blood sugar levels.</a:t>
            </a:r>
          </a:p>
        </p:txBody>
      </p:sp>
      <p:pic>
        <p:nvPicPr>
          <p:cNvPr id="4" name="Picture 2" descr="C:\Users\Owner\AppData\Local\Microsoft\Windows\Temporary Internet Files\Content.IE5\HDTCLJ8G\MP900401739[1].jpg">
            <a:extLst>
              <a:ext uri="{FF2B5EF4-FFF2-40B4-BE49-F238E27FC236}">
                <a16:creationId xmlns:a16="http://schemas.microsoft.com/office/drawing/2014/main" id="{A05CCBE9-5515-4997-B921-F6B3EB8E1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665" y="2495607"/>
            <a:ext cx="4660910" cy="3109701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CDBDBAF9-9CEE-495A-A6EE-E59B90847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803" y="5605308"/>
            <a:ext cx="46227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RWGroteskT" panose="020B06020307030208CF" pitchFamily="34" charset="0"/>
              </a:rPr>
              <a:t>…can affect this.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9CFA7E3F-F855-4053-8E9C-64676FF9C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751" y="5605308"/>
            <a:ext cx="46534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URWGroteskT" panose="020B06020307030208CF" pitchFamily="34" charset="0"/>
              </a:rPr>
              <a:t>So this…</a:t>
            </a:r>
          </a:p>
        </p:txBody>
      </p:sp>
      <p:pic>
        <p:nvPicPr>
          <p:cNvPr id="7" name="Picture 2" descr="D:\High res tiffs\slide017.tif">
            <a:extLst>
              <a:ext uri="{FF2B5EF4-FFF2-40B4-BE49-F238E27FC236}">
                <a16:creationId xmlns:a16="http://schemas.microsoft.com/office/drawing/2014/main" id="{A88F1FB9-90F0-4118-8730-C494AC458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750" y="2495607"/>
            <a:ext cx="4653449" cy="310854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738683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C337D-E512-2878-FBCE-A96F8137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ea typeface="Calibri"/>
                <a:cs typeface="Calibri"/>
              </a:rPr>
              <a:t>Current Generation of Older Adults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C32DEEA-7414-CAA3-028C-3F189F0141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1089017"/>
              </p:ext>
            </p:extLst>
          </p:nvPr>
        </p:nvGraphicFramePr>
        <p:xfrm>
          <a:off x="4058084" y="71438"/>
          <a:ext cx="8165234" cy="6786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4175065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:\Users\Owner\AppData\Local\Microsoft\Windows\Temporary Internet Files\Content.IE5\WV3WPBR7\MP900422280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63000">
                <a:schemeClr val="accent1">
                  <a:lumMod val="5000"/>
                  <a:lumOff val="95000"/>
                  <a:alpha val="27000"/>
                </a:schemeClr>
              </a:gs>
              <a:gs pos="96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1981200" y="5181601"/>
            <a:ext cx="8229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7000"/>
                    </a:prstClr>
                  </a:outerShdw>
                </a:effectLst>
                <a:latin typeface="+mj-lt"/>
              </a:rPr>
              <a:t>Studies have shown that treating gum disease improves blood sugar levels.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0536862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Diabetes residents </a:t>
            </a:r>
            <a:br>
              <a:rPr lang="en-US" dirty="0"/>
            </a:br>
            <a:r>
              <a:rPr lang="en-US" dirty="0"/>
              <a:t>with severe gum disease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1196862" y="1845734"/>
            <a:ext cx="7344709" cy="4023360"/>
          </a:xfrm>
        </p:spPr>
        <p:txBody>
          <a:bodyPr/>
          <a:lstStyle/>
          <a:p>
            <a:r>
              <a:rPr lang="en-US" sz="3400" dirty="0"/>
              <a:t>More likely to die from complications</a:t>
            </a:r>
          </a:p>
          <a:p>
            <a:r>
              <a:rPr lang="en-US" sz="3400" dirty="0"/>
              <a:t>Three times the risk of death from heart disease and/or kidney disease compared with those who had no gum disease, or mild or moderate gum disease. </a:t>
            </a:r>
          </a:p>
          <a:p>
            <a:pPr lvl="1"/>
            <a:r>
              <a:rPr lang="en-US" dirty="0"/>
              <a:t>11-year study of 628 people with </a:t>
            </a:r>
            <a:br>
              <a:rPr lang="en-US" dirty="0"/>
            </a:br>
            <a:r>
              <a:rPr lang="en-US" dirty="0"/>
              <a:t>Type 2 diabetes</a:t>
            </a:r>
          </a:p>
          <a:p>
            <a:pPr lvl="1"/>
            <a:endParaRPr lang="en-US" dirty="0"/>
          </a:p>
        </p:txBody>
      </p:sp>
      <p:pic>
        <p:nvPicPr>
          <p:cNvPr id="35845" name="Picture 4" descr="MPj03091790000[1]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0508" y="1924383"/>
            <a:ext cx="1793802" cy="375251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 rot="16200000">
            <a:off x="7533289" y="3926517"/>
            <a:ext cx="2848682" cy="238539"/>
          </a:xfrm>
          <a:prstGeom prst="rightArrow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AE6BD6-9BBE-436F-BD6F-13B83B85FB7C}"/>
              </a:ext>
            </a:extLst>
          </p:cNvPr>
          <p:cNvSpPr txBox="1"/>
          <p:nvPr/>
        </p:nvSpPr>
        <p:spPr>
          <a:xfrm>
            <a:off x="1106333" y="5792802"/>
            <a:ext cx="1058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Saremi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et al.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Periodontal disease and mortality in Type 2 diabetes. 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Diabetes Care.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2005;28:27-32.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11096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56E85-5507-497B-2BB8-A490071D1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Declining mental health</a:t>
            </a:r>
          </a:p>
        </p:txBody>
      </p:sp>
      <p:pic>
        <p:nvPicPr>
          <p:cNvPr id="15" name="Picture 14" descr="A nurse comforting an old person&#10;&#10;Description automatically generated">
            <a:extLst>
              <a:ext uri="{FF2B5EF4-FFF2-40B4-BE49-F238E27FC236}">
                <a16:creationId xmlns:a16="http://schemas.microsoft.com/office/drawing/2014/main" id="{A6FDD44C-90C4-4AB3-BBC6-571C293E37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99" y="640081"/>
            <a:ext cx="5462001" cy="505415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85B92BC-678C-4E14-97E6-3227DEF86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644120-A6B9-4D5C-8A60-E2F4CC220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66278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BC0D6A-2632-B02F-F1DC-9E9E8B2D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883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sz="4400" dirty="0">
                <a:cs typeface="Calibri Light"/>
              </a:rPr>
              <a:t>Oral health affects mental health and vice versa</a:t>
            </a:r>
            <a:endParaRPr lang="en-US" sz="4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4A464D-F8E3-460B-9CF7-03E9B6378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633999" y="640081"/>
            <a:ext cx="4001315" cy="53144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99142C-6F49-4E0A-B793-C35859926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418" y="2198914"/>
            <a:ext cx="6407463" cy="3670180"/>
          </a:xfrm>
        </p:spPr>
        <p:txBody>
          <a:bodyPr>
            <a:normAutofit/>
          </a:bodyPr>
          <a:lstStyle/>
          <a:p>
            <a:pPr marL="231775" indent="-231775"/>
            <a:r>
              <a:rPr lang="en-US" sz="2800" dirty="0"/>
              <a:t>Researchers have discovered a significant link between oral care and mental health.</a:t>
            </a:r>
          </a:p>
          <a:p>
            <a:pPr marL="231775" indent="-231775"/>
            <a:r>
              <a:rPr lang="en-US" sz="2800" dirty="0"/>
              <a:t>Researchers are discovering a strong connection between gum disease and dementia.</a:t>
            </a:r>
          </a:p>
          <a:p>
            <a:pPr marL="231775" indent="-231775"/>
            <a:r>
              <a:rPr lang="en-US" sz="2800" dirty="0"/>
              <a:t>People who develop gum disease are also at an increased risk of developing anxiety and depression.</a:t>
            </a:r>
          </a:p>
          <a:p>
            <a:pPr marL="231775" indent="-231775">
              <a:buNone/>
            </a:pP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52891875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Poor oral health leads to: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3CBD87-B011-4EEB-A145-FDEA48BD0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845734"/>
            <a:ext cx="5875916" cy="4023360"/>
          </a:xfrm>
        </p:spPr>
        <p:txBody>
          <a:bodyPr>
            <a:noAutofit/>
          </a:bodyPr>
          <a:lstStyle/>
          <a:p>
            <a:pPr marL="285750" indent="-285750"/>
            <a:r>
              <a:rPr lang="en-US" sz="3200" b="1" dirty="0"/>
              <a:t>Lower self-esteem </a:t>
            </a:r>
            <a:r>
              <a:rPr lang="en-US" sz="3200" dirty="0"/>
              <a:t>– feeling ashamed about their smile, affects how one thinks and feels about themselves</a:t>
            </a:r>
          </a:p>
          <a:p>
            <a:pPr marL="285750" indent="-285750"/>
            <a:r>
              <a:rPr lang="en-US" sz="3200" b="1" dirty="0"/>
              <a:t>Anxiety</a:t>
            </a:r>
            <a:r>
              <a:rPr lang="en-US" sz="3200" dirty="0"/>
              <a:t> – about interacting with others because they don’t want people to notice bad breath. Also nervous about dental treatment.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1F8A4-6C2D-49EB-B1D0-D79990F7F5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9024" y="1916318"/>
            <a:ext cx="3396656" cy="37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65789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Poor oral health leads to: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3CBD87-B011-4EEB-A145-FDEA48BD0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845734"/>
            <a:ext cx="5875916" cy="4023360"/>
          </a:xfrm>
        </p:spPr>
        <p:txBody>
          <a:bodyPr>
            <a:noAutofit/>
          </a:bodyPr>
          <a:lstStyle/>
          <a:p>
            <a:pPr marL="285750" indent="-285750"/>
            <a:r>
              <a:rPr lang="en-US" sz="3200" b="1" dirty="0"/>
              <a:t>Deepening depression </a:t>
            </a:r>
            <a:r>
              <a:rPr lang="en-US" sz="3200" dirty="0"/>
              <a:t>– strong link between people with gum disease and those with depression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1F8A4-6C2D-49EB-B1D0-D79990F7F5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9024" y="1916318"/>
            <a:ext cx="3396656" cy="37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97686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Poor oral health leads to: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EBC172-8482-4AC7-8580-609C7565E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396" y="1845734"/>
            <a:ext cx="6371166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These symptoms lead to:</a:t>
            </a:r>
          </a:p>
          <a:p>
            <a:pPr marL="231775" lvl="1" indent="-231775">
              <a:buFont typeface="Arial" panose="020B0604020202020204" pitchFamily="34" charset="0"/>
              <a:buChar char="•"/>
            </a:pPr>
            <a:r>
              <a:rPr lang="en-US" dirty="0"/>
              <a:t>Losing interest in personal hygiene</a:t>
            </a:r>
          </a:p>
          <a:p>
            <a:pPr marL="231775" lvl="1" indent="-231775">
              <a:buFont typeface="Arial" panose="020B0604020202020204" pitchFamily="34" charset="0"/>
              <a:buChar char="•"/>
            </a:pPr>
            <a:r>
              <a:rPr lang="en-US" dirty="0"/>
              <a:t>Neglecting daily oral care</a:t>
            </a:r>
          </a:p>
          <a:p>
            <a:pPr marL="231775" lvl="1" indent="-231775">
              <a:buFont typeface="Arial" panose="020B0604020202020204" pitchFamily="34" charset="0"/>
              <a:buChar char="•"/>
            </a:pPr>
            <a:r>
              <a:rPr lang="en-US" dirty="0"/>
              <a:t>Poor diet – eating unhealthy foods</a:t>
            </a:r>
          </a:p>
          <a:p>
            <a:pPr marL="231775" lvl="1" indent="-231775">
              <a:buFont typeface="Arial" panose="020B0604020202020204" pitchFamily="34" charset="0"/>
              <a:buChar char="•"/>
            </a:pPr>
            <a:r>
              <a:rPr lang="en-US" dirty="0"/>
              <a:t>Substance abuse</a:t>
            </a:r>
          </a:p>
          <a:p>
            <a:pPr marL="231775" lvl="1" indent="-231775">
              <a:buFont typeface="Arial" panose="020B0604020202020204" pitchFamily="34" charset="0"/>
              <a:buChar char="•"/>
            </a:pPr>
            <a:r>
              <a:rPr lang="en-US" dirty="0"/>
              <a:t>Skipping appointments to the dentist</a:t>
            </a:r>
          </a:p>
          <a:p>
            <a:pPr marL="231775" lvl="1" indent="-231775">
              <a:buFont typeface="Arial" panose="020B0604020202020204" pitchFamily="34" charset="0"/>
              <a:buChar char="•"/>
            </a:pPr>
            <a:r>
              <a:rPr lang="en-US" dirty="0"/>
              <a:t>Xerostomia (dry mouth) due to medications</a:t>
            </a:r>
          </a:p>
          <a:p>
            <a:endParaRPr lang="en-US" sz="2800" dirty="0"/>
          </a:p>
        </p:txBody>
      </p:sp>
      <p:pic>
        <p:nvPicPr>
          <p:cNvPr id="5" name="Picture 4" descr="A person sitting in a chair&#10;&#10;Description automatically generated">
            <a:extLst>
              <a:ext uri="{FF2B5EF4-FFF2-40B4-BE49-F238E27FC236}">
                <a16:creationId xmlns:a16="http://schemas.microsoft.com/office/drawing/2014/main" id="{A94BDB49-D759-4459-BC58-575D01E3E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9024" y="1916318"/>
            <a:ext cx="3396656" cy="37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99232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85B3B-FB75-F16A-9590-02B68076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219010" cy="5646208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  <a:t>Increasing </a:t>
            </a:r>
            <a:b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</a:br>
            <a: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  <a:t>Oral Health Needs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459D6-178B-A07D-17CA-C6C324FA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704120" cy="5646208"/>
          </a:xfrm>
        </p:spPr>
        <p:txBody>
          <a:bodyPr vert="horz" lIns="0" tIns="45720" rIns="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n-lt"/>
                <a:ea typeface="Calibri"/>
                <a:cs typeface="Calibri"/>
              </a:rPr>
              <a:t>Compromised by: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Reduction in dexterity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Chronic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diseases / mental decline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dirty="0">
                <a:latin typeface="+mn-lt"/>
              </a:rPr>
              <a:t>Increased medication use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Nutritional deficiencies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Economically disadvantaged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Limited access to dental care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0941728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E6425-516C-B01A-6A45-4C8B1D56E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0B7E5-9D6E-7F55-28E8-55E575004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Increased medication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37FF3-A851-7E59-1B26-E1BC77909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863" y="1845734"/>
            <a:ext cx="7032737" cy="40233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Polypharmacy:</a:t>
            </a:r>
          </a:p>
          <a:p>
            <a:r>
              <a:rPr lang="en-US" sz="3200" b="1" dirty="0">
                <a:latin typeface="+mn-lt"/>
              </a:rPr>
              <a:t>More than 90% </a:t>
            </a:r>
            <a:r>
              <a:rPr lang="en-US" sz="3200" dirty="0"/>
              <a:t>of the elderly take prescription medication each week</a:t>
            </a:r>
          </a:p>
          <a:p>
            <a:r>
              <a:rPr lang="en-US" sz="3200" b="1" dirty="0">
                <a:latin typeface="+mn-lt"/>
              </a:rPr>
              <a:t>57% </a:t>
            </a:r>
            <a:r>
              <a:rPr lang="en-US" sz="3200" dirty="0"/>
              <a:t>take five or more medications daily</a:t>
            </a:r>
          </a:p>
          <a:p>
            <a:r>
              <a:rPr lang="en-US" sz="3200" b="1" dirty="0">
                <a:latin typeface="+mn-lt"/>
              </a:rPr>
              <a:t>12-20% </a:t>
            </a:r>
            <a:r>
              <a:rPr lang="en-US" sz="3200" dirty="0"/>
              <a:t>take more than ten medications daily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C3A56-8E4A-4D3B-8301-323095FC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0470" y="1845734"/>
            <a:ext cx="2752830" cy="383116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90947908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Medications: Common oral side effects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err="1"/>
              <a:t>Xerostomia</a:t>
            </a:r>
            <a:r>
              <a:rPr lang="en-US" sz="4000" dirty="0"/>
              <a:t> (chronic dry mouth)</a:t>
            </a:r>
          </a:p>
          <a:p>
            <a:r>
              <a:rPr lang="en-US" sz="4000" dirty="0"/>
              <a:t>Taste alteration</a:t>
            </a:r>
          </a:p>
          <a:p>
            <a:r>
              <a:rPr lang="en-US" sz="4000" dirty="0"/>
              <a:t>Candidiasis</a:t>
            </a:r>
          </a:p>
          <a:p>
            <a:r>
              <a:rPr lang="en-US" sz="4000" dirty="0"/>
              <a:t>Gingival hyperplasia</a:t>
            </a:r>
          </a:p>
          <a:p>
            <a:r>
              <a:rPr lang="en-US" sz="4000" dirty="0"/>
              <a:t>Stomatitis and </a:t>
            </a:r>
            <a:r>
              <a:rPr lang="en-US" sz="4000" dirty="0" err="1"/>
              <a:t>mucositis</a:t>
            </a:r>
            <a:endParaRPr lang="en-US" sz="4000" dirty="0"/>
          </a:p>
        </p:txBody>
      </p:sp>
      <p:pic>
        <p:nvPicPr>
          <p:cNvPr id="4" name="Picture 5" descr="C:\Users\krtheese\AppData\Local\Microsoft\Windows\Temporary Internet Files\Content.IE5\ICAUDSD1\MC900433824[1].png">
            <a:extLst>
              <a:ext uri="{FF2B5EF4-FFF2-40B4-BE49-F238E27FC236}">
                <a16:creationId xmlns:a16="http://schemas.microsoft.com/office/drawing/2014/main" id="{7E17C795-6D6D-4027-B8EF-6DCC64F82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1094" y="3692857"/>
            <a:ext cx="1984043" cy="198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56062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523E-BA22-5468-FB38-627A6396F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Oral Health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33A0B-C30A-6CDD-7C76-0C518BC93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the past 60 years, complete tooth loss:</a:t>
            </a:r>
          </a:p>
          <a:p>
            <a:r>
              <a:rPr lang="en-US" dirty="0"/>
              <a:t>Declined from 50% to 18%</a:t>
            </a:r>
          </a:p>
          <a:p>
            <a:pPr lvl="1"/>
            <a:r>
              <a:rPr lang="en-US" sz="4000" dirty="0"/>
              <a:t>Water fluoridation</a:t>
            </a:r>
          </a:p>
          <a:p>
            <a:pPr lvl="1"/>
            <a:r>
              <a:rPr lang="en-US" sz="4000" dirty="0"/>
              <a:t>Improved dental care</a:t>
            </a:r>
          </a:p>
          <a:p>
            <a:pPr lvl="1"/>
            <a:r>
              <a:rPr lang="en-US" sz="4000" dirty="0"/>
              <a:t>Prevention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54C5DB-3A7F-41EC-ABAC-8C09980CA6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821" y="2561838"/>
            <a:ext cx="1624587" cy="31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23865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Medications: Common oral side effects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err="1"/>
              <a:t>Lichenoid</a:t>
            </a:r>
            <a:r>
              <a:rPr lang="en-US" sz="4000" dirty="0"/>
              <a:t> drug reaction</a:t>
            </a:r>
          </a:p>
          <a:p>
            <a:r>
              <a:rPr lang="en-US" sz="4000" dirty="0"/>
              <a:t>Dental erosion due to gastric reflux</a:t>
            </a:r>
          </a:p>
          <a:p>
            <a:r>
              <a:rPr lang="en-US" sz="4000" dirty="0"/>
              <a:t>Dental caries</a:t>
            </a:r>
          </a:p>
        </p:txBody>
      </p:sp>
      <p:pic>
        <p:nvPicPr>
          <p:cNvPr id="4" name="Picture 5" descr="C:\Users\krtheese\AppData\Local\Microsoft\Windows\Temporary Internet Files\Content.IE5\ICAUDSD1\MC900433824[1].png">
            <a:extLst>
              <a:ext uri="{FF2B5EF4-FFF2-40B4-BE49-F238E27FC236}">
                <a16:creationId xmlns:a16="http://schemas.microsoft.com/office/drawing/2014/main" id="{8B14A4F7-DA84-41ED-98F3-13BCF7BF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1094" y="3692857"/>
            <a:ext cx="1984043" cy="198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931937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85B3B-FB75-F16A-9590-02B68076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219010" cy="5646208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  <a:t>Increasing </a:t>
            </a:r>
            <a:b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</a:br>
            <a: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  <a:t>Oral Health Needs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459D6-178B-A07D-17CA-C6C324FA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704120" cy="5646208"/>
          </a:xfrm>
        </p:spPr>
        <p:txBody>
          <a:bodyPr vert="horz" lIns="0" tIns="45720" rIns="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n-lt"/>
                <a:ea typeface="Calibri"/>
                <a:cs typeface="Calibri"/>
              </a:rPr>
              <a:t>Compromised by: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Reduction in dexterity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Chronic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diseases / mental decline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Increased medication use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dirty="0">
                <a:latin typeface="+mn-lt"/>
              </a:rPr>
              <a:t>Nutritional deficiencies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Economically disadvantaged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Limited access to dental care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355879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A12C6-4F11-3B7B-9DCB-C278C60D9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BCF3D-C1E6-6F4B-D418-D6540D7A1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lnSpc>
                <a:spcPct val="85000"/>
              </a:lnSpc>
              <a:spcBef>
                <a:spcPct val="0"/>
              </a:spcBef>
            </a:pPr>
            <a:r>
              <a:rPr lang="en-US" sz="4800" kern="12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Nutritional deficiencies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24E43-A019-6C64-6D07-7DDE59CD4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863" y="1845734"/>
            <a:ext cx="7108041" cy="4023360"/>
          </a:xfrm>
        </p:spPr>
        <p:txBody>
          <a:bodyPr/>
          <a:lstStyle/>
          <a:p>
            <a:r>
              <a:rPr lang="en-US" dirty="0"/>
              <a:t>Dental causes leading to alteration in diet</a:t>
            </a:r>
          </a:p>
          <a:p>
            <a:pPr lvl="1"/>
            <a:r>
              <a:rPr lang="en-US" dirty="0"/>
              <a:t>Loose or broken teeth (pain)</a:t>
            </a:r>
          </a:p>
          <a:p>
            <a:pPr lvl="1"/>
            <a:r>
              <a:rPr lang="en-US" dirty="0"/>
              <a:t>Tooth loss</a:t>
            </a:r>
          </a:p>
          <a:p>
            <a:pPr lvl="1"/>
            <a:r>
              <a:rPr lang="en-US" dirty="0"/>
              <a:t>Dentures</a:t>
            </a:r>
          </a:p>
          <a:p>
            <a:pPr lvl="1"/>
            <a:r>
              <a:rPr lang="en-US" dirty="0"/>
              <a:t>Decreased saliva (xerostomia)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2DCAD-6D56-4517-9E60-6CEBB2F497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4" r="3574"/>
          <a:stretch/>
        </p:blipFill>
        <p:spPr>
          <a:xfrm>
            <a:off x="8360573" y="1845734"/>
            <a:ext cx="2804160" cy="420624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01188874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B1F6E-1A6B-132C-0DBD-7E99E6878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AF303-E007-6A4A-B23E-DE14DBA42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sz="4800" kern="12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Nutritional deficiencies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B6FFA-0786-56FC-6E8C-3535306A3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863" y="1845734"/>
            <a:ext cx="6755335" cy="4023360"/>
          </a:xfrm>
        </p:spPr>
        <p:txBody>
          <a:bodyPr/>
          <a:lstStyle/>
          <a:p>
            <a:r>
              <a:rPr lang="en-US" dirty="0"/>
              <a:t>Elders may experience the following:</a:t>
            </a:r>
          </a:p>
          <a:p>
            <a:pPr lvl="1"/>
            <a:r>
              <a:rPr lang="en-US" dirty="0"/>
              <a:t>Changed sensory perception of eating (texture and taste)</a:t>
            </a:r>
          </a:p>
          <a:p>
            <a:pPr lvl="1"/>
            <a:r>
              <a:rPr lang="en-US" dirty="0"/>
              <a:t>Decreased masticatory efficiency</a:t>
            </a:r>
          </a:p>
          <a:p>
            <a:pPr lvl="1"/>
            <a:r>
              <a:rPr lang="en-US" dirty="0"/>
              <a:t>Reduced intake of important nutrients</a:t>
            </a:r>
          </a:p>
          <a:p>
            <a:pPr marL="688975" lvl="2" indent="-227013">
              <a:buFont typeface="Wingdings" panose="05000000000000000000" pitchFamily="2" charset="2"/>
              <a:buChar char="§"/>
            </a:pPr>
            <a:r>
              <a:rPr lang="en-US" dirty="0"/>
              <a:t>Fruits, vegetables and fiber</a:t>
            </a:r>
          </a:p>
          <a:p>
            <a:pPr marL="688975" lvl="2" indent="-227013">
              <a:buFont typeface="Wingdings" panose="05000000000000000000" pitchFamily="2" charset="2"/>
              <a:buChar char="§"/>
            </a:pPr>
            <a:r>
              <a:rPr lang="en-US" dirty="0"/>
              <a:t>Vitamin C and beta-carotene</a:t>
            </a:r>
          </a:p>
          <a:p>
            <a:endParaRPr lang="en-US" dirty="0"/>
          </a:p>
        </p:txBody>
      </p:sp>
      <p:pic>
        <p:nvPicPr>
          <p:cNvPr id="10" name="Picture 9" descr="A pile of different fruits and vegetables&#10;&#10;Description automatically generated">
            <a:extLst>
              <a:ext uri="{FF2B5EF4-FFF2-40B4-BE49-F238E27FC236}">
                <a16:creationId xmlns:a16="http://schemas.microsoft.com/office/drawing/2014/main" id="{81D21961-BE62-4E82-AE8C-014D0C2D0E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587" r="3587"/>
          <a:stretch/>
        </p:blipFill>
        <p:spPr>
          <a:xfrm>
            <a:off x="8359140" y="1845734"/>
            <a:ext cx="280416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83599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85B3B-FB75-F16A-9590-02B68076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219010" cy="5646208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  <a:t>Increasing </a:t>
            </a:r>
            <a:b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</a:br>
            <a: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  <a:t>Oral Health Needs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459D6-178B-A07D-17CA-C6C324FA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704120" cy="5646208"/>
          </a:xfrm>
        </p:spPr>
        <p:txBody>
          <a:bodyPr vert="horz" lIns="0" tIns="45720" rIns="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n-lt"/>
                <a:ea typeface="Calibri"/>
                <a:cs typeface="Calibri"/>
              </a:rPr>
              <a:t>Compromised by: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Reduction in dexterity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Chronic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diseases / mental decline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Increased medication use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Nutritional deficiencies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dirty="0">
                <a:latin typeface="+mn-lt"/>
              </a:rPr>
              <a:t>Economically disadvantaged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Limited access to dental care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0712829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2BDF8-DD9A-C464-D1C8-1449FFD0A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6C5C9-0236-59E5-ACA8-3C8413D50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Economically disadvantaged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36A4D-7F34-5021-EF5C-EC28628DF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863" y="1845734"/>
            <a:ext cx="5636016" cy="4023360"/>
          </a:xfrm>
        </p:spPr>
        <p:txBody>
          <a:bodyPr/>
          <a:lstStyle/>
          <a:p>
            <a:pPr marL="63500" indent="0">
              <a:buNone/>
            </a:pPr>
            <a:r>
              <a:rPr lang="en-US" sz="4000" dirty="0"/>
              <a:t>Dental insurance</a:t>
            </a:r>
          </a:p>
          <a:p>
            <a:pPr marL="398463" lvl="1" indent="-279400">
              <a:buFont typeface="Arial" panose="020B0604020202020204" pitchFamily="34" charset="0"/>
              <a:buChar char="•"/>
            </a:pPr>
            <a:r>
              <a:rPr lang="en-US" sz="3600" dirty="0"/>
              <a:t>70% lack dental insurance</a:t>
            </a:r>
          </a:p>
          <a:p>
            <a:pPr marL="398463" lvl="1" indent="-279400">
              <a:buFont typeface="Arial" panose="020B0604020202020204" pitchFamily="34" charset="0"/>
              <a:buChar char="•"/>
            </a:pPr>
            <a:r>
              <a:rPr lang="en-US" sz="3600" dirty="0"/>
              <a:t>Medicare does not cover dental treatment.</a:t>
            </a:r>
          </a:p>
          <a:p>
            <a:pPr marL="398463" lvl="1" indent="-279400">
              <a:buFont typeface="Arial" panose="020B0604020202020204" pitchFamily="34" charset="0"/>
              <a:buChar char="•"/>
            </a:pPr>
            <a:r>
              <a:rPr lang="en-US" sz="3600" dirty="0"/>
              <a:t>Medicaid dental coverage varies by state.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63543-2FDB-4409-90EB-451BC12579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339" y="2059912"/>
            <a:ext cx="3586700" cy="360119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36185379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85B3B-FB75-F16A-9590-02B68076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219010" cy="5646208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  <a:t>Increasing </a:t>
            </a:r>
            <a:b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</a:br>
            <a: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  <a:t>Oral Health Needs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459D6-178B-A07D-17CA-C6C324FA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704120" cy="5646208"/>
          </a:xfrm>
        </p:spPr>
        <p:txBody>
          <a:bodyPr vert="horz" lIns="0" tIns="45720" rIns="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n-lt"/>
                <a:ea typeface="Calibri"/>
                <a:cs typeface="Calibri"/>
              </a:rPr>
              <a:t>Compromised by: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Reduction in dexterity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Chronic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diseases / mental decline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Increased medication use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Nutritional deficiencies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Economically disadvantaged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dirty="0">
                <a:latin typeface="+mn-lt"/>
              </a:rPr>
              <a:t>Limited access to dental care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7683685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B1E72-0E8C-DACC-676D-BE6C64915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BD9BA-070E-3A95-0DED-0978F2BFA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Limited access to dental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F8E05-9592-67AE-4658-9168CE241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863" y="1845734"/>
            <a:ext cx="5892426" cy="4023360"/>
          </a:xfrm>
        </p:spPr>
        <p:txBody>
          <a:bodyPr/>
          <a:lstStyle/>
          <a:p>
            <a:r>
              <a:rPr lang="en-US" dirty="0"/>
              <a:t>Transportation</a:t>
            </a:r>
          </a:p>
          <a:p>
            <a:r>
              <a:rPr lang="en-US" dirty="0"/>
              <a:t>Disability</a:t>
            </a:r>
          </a:p>
          <a:p>
            <a:r>
              <a:rPr lang="en-US" dirty="0"/>
              <a:t>Residential long-term care</a:t>
            </a:r>
          </a:p>
          <a:p>
            <a:r>
              <a:rPr lang="en-US" dirty="0"/>
              <a:t>Lack of dental care guidelines</a:t>
            </a:r>
          </a:p>
          <a:p>
            <a:r>
              <a:rPr lang="en-US" dirty="0"/>
              <a:t>Few dentists trained </a:t>
            </a:r>
            <a:br>
              <a:rPr lang="en-US" dirty="0"/>
            </a:br>
            <a:r>
              <a:rPr lang="en-US" dirty="0"/>
              <a:t>in geriatric dentistry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35CCA-A3F9-403F-8E72-D581C4E8A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8" t="242" r="21960" b="242"/>
          <a:stretch/>
        </p:blipFill>
        <p:spPr>
          <a:xfrm>
            <a:off x="7209178" y="1845734"/>
            <a:ext cx="3954122" cy="383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58012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B4B06-A466-6429-B089-8D8C7F0CB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n-US" dirty="0">
                <a:ea typeface="Calibri Light"/>
                <a:cs typeface="Calibri Light"/>
              </a:rPr>
              <a:t>21</a:t>
            </a:r>
            <a:r>
              <a:rPr lang="en-US" baseline="30000" dirty="0">
                <a:ea typeface="Calibri Light"/>
                <a:cs typeface="Calibri Light"/>
              </a:rPr>
              <a:t>st</a:t>
            </a:r>
            <a:r>
              <a:rPr lang="en-US" dirty="0">
                <a:ea typeface="Calibri Light"/>
                <a:cs typeface="Calibri Light"/>
              </a:rPr>
              <a:t> century dentistry continues to:</a:t>
            </a:r>
          </a:p>
        </p:txBody>
      </p:sp>
      <p:pic>
        <p:nvPicPr>
          <p:cNvPr id="5" name="Picture 4" descr="Close up of circuit board">
            <a:extLst>
              <a:ext uri="{FF2B5EF4-FFF2-40B4-BE49-F238E27FC236}">
                <a16:creationId xmlns:a16="http://schemas.microsoft.com/office/drawing/2014/main" id="{9BAE56F8-5E0D-18BE-C6E9-B8787A4EFF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96D05-DF5B-7C72-1659-25244ECC7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617" y="2198914"/>
            <a:ext cx="6262126" cy="367018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sz="4000" dirty="0">
                <a:cs typeface="Calibri"/>
              </a:rPr>
              <a:t>Expand access to dental care</a:t>
            </a:r>
          </a:p>
          <a:p>
            <a:r>
              <a:rPr lang="en-US" sz="4000" dirty="0">
                <a:cs typeface="Calibri"/>
              </a:rPr>
              <a:t>Improve existing technology</a:t>
            </a:r>
          </a:p>
          <a:p>
            <a:r>
              <a:rPr lang="en-US" sz="4000" dirty="0">
                <a:cs typeface="Calibri"/>
              </a:rPr>
              <a:t>Develop new technology (artificial intelligence)</a:t>
            </a:r>
          </a:p>
          <a:p>
            <a:endParaRPr lang="en-US" sz="4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5772523"/>
      </p:ext>
    </p:extLst>
  </p:cSld>
  <p:clrMapOvr>
    <a:masterClrMapping/>
  </p:clrMapOvr>
  <p:transition spd="slow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4EFAE8-4E64-7C0A-6DE6-466279FB6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err="1"/>
              <a:t>Teledentistry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74FDD-C424-34F3-D849-58C87F447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532" y="2198914"/>
            <a:ext cx="6089768" cy="36701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Use of technology to facilitate delivery of oral healthcare and oral health education services from a provider in one location to a patient in a physically different location 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Content Placeholder 3" descr="A computer with a white pen on it&#10;&#10;Description automatically generated">
            <a:extLst>
              <a:ext uri="{FF2B5EF4-FFF2-40B4-BE49-F238E27FC236}">
                <a16:creationId xmlns:a16="http://schemas.microsoft.com/office/drawing/2014/main" id="{6B364A76-FA9C-4632-90CC-12BA10B460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201" y="1287658"/>
            <a:ext cx="426567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49532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85B3B-FB75-F16A-9590-02B68076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219010" cy="5646208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  <a:t>Increasing </a:t>
            </a:r>
            <a:b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</a:br>
            <a:r>
              <a:rPr lang="en-US" sz="4400" dirty="0">
                <a:solidFill>
                  <a:srgbClr val="FFFFFF"/>
                </a:solidFill>
                <a:ea typeface="Calibri Light"/>
                <a:cs typeface="Calibri Light"/>
              </a:rPr>
              <a:t>Oral Health Needs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459D6-178B-A07D-17CA-C6C324FA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vert="horz" lIns="0" tIns="45720" rIns="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n-lt"/>
                <a:ea typeface="Calibri"/>
                <a:cs typeface="Calibri"/>
              </a:rPr>
              <a:t>Compromised by: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Reduction in dexterity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Chronic diseases / mental decline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Increased medication use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Nutritional deficiencies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Economically disadvantaged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Limited access to dental care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619071"/>
      </p:ext>
    </p:extLst>
  </p:cSld>
  <p:clrMapOvr>
    <a:masterClrMapping/>
  </p:clrMapOvr>
  <p:transition spd="slow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04C86B-58F6-C9C7-34D5-86174828A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38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  <a:cs typeface="Calibri Light"/>
              </a:rPr>
              <a:t>Development of </a:t>
            </a:r>
            <a:r>
              <a:rPr lang="en-US" sz="3100" dirty="0" err="1">
                <a:solidFill>
                  <a:srgbClr val="FFFFFF"/>
                </a:solidFill>
                <a:cs typeface="Calibri Light"/>
              </a:rPr>
              <a:t>teledentistry</a:t>
            </a:r>
            <a:r>
              <a:rPr lang="en-US" sz="3100" dirty="0">
                <a:solidFill>
                  <a:srgbClr val="FFFFFF"/>
                </a:solidFill>
                <a:cs typeface="Calibri Light"/>
              </a:rPr>
              <a:t> to address access to dental care if a person is:</a:t>
            </a:r>
            <a:endParaRPr lang="en-US" sz="3100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2B93C-28E8-333E-3F8D-33A009111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>
            <a:normAutofit/>
          </a:bodyPr>
          <a:lstStyle/>
          <a:p>
            <a:pPr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cs typeface="Calibri"/>
              </a:rPr>
              <a:t>Homebound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cs typeface="Calibri"/>
              </a:rPr>
              <a:t>Has limited access to transportation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cs typeface="Calibri"/>
              </a:rPr>
              <a:t>Lives in residential long-term care</a:t>
            </a:r>
          </a:p>
        </p:txBody>
      </p:sp>
      <p:pic>
        <p:nvPicPr>
          <p:cNvPr id="4" name="Picture 3" descr="A person in a wheelchair&#10;&#10;Description automatically generated">
            <a:extLst>
              <a:ext uri="{FF2B5EF4-FFF2-40B4-BE49-F238E27FC236}">
                <a16:creationId xmlns:a16="http://schemas.microsoft.com/office/drawing/2014/main" id="{B0FEAEE5-1364-44E3-8903-7494996658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7222715"/>
      </p:ext>
    </p:extLst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4EFAE8-4E64-7C0A-6DE6-466279FB6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err="1"/>
              <a:t>Teledentistry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74FDD-C424-34F3-D849-58C87F447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532" y="2198914"/>
            <a:ext cx="6089768" cy="36701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/>
              <a:t>May include digital radiographs, digital photos and videos and electronic health records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 descr="A person sitting in a chair with a person in a mask&#10;&#10;Description automatically generated">
            <a:extLst>
              <a:ext uri="{FF2B5EF4-FFF2-40B4-BE49-F238E27FC236}">
                <a16:creationId xmlns:a16="http://schemas.microsoft.com/office/drawing/2014/main" id="{3774872C-158C-48C6-9695-4416DC4701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5700" y="1074123"/>
            <a:ext cx="4493748" cy="442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64722"/>
      </p:ext>
    </p:extLst>
  </p:cSld>
  <p:clrMapOvr>
    <a:masterClrMapping/>
  </p:clrMapOvr>
  <p:transition spd="slow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3B90B8B-F76B-4130-8370-38033EEAC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en-US" dirty="0" err="1"/>
              <a:t>Teledentistry</a:t>
            </a:r>
            <a:r>
              <a:rPr lang="en-US" dirty="0"/>
              <a:t> Consults</a:t>
            </a:r>
          </a:p>
        </p:txBody>
      </p:sp>
      <p:pic>
        <p:nvPicPr>
          <p:cNvPr id="7" name="Picture 6" descr="A person looking at a computer screen&#10;&#10;Description automatically generated">
            <a:extLst>
              <a:ext uri="{FF2B5EF4-FFF2-40B4-BE49-F238E27FC236}">
                <a16:creationId xmlns:a16="http://schemas.microsoft.com/office/drawing/2014/main" id="{EBBD1E3D-389F-41EB-A361-43EF255A46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99" y="581098"/>
            <a:ext cx="4020297" cy="247613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D93264-3FF9-4175-A7FA-F927F0F77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wo people in a dental office&#10;&#10;Description automatically generated">
            <a:extLst>
              <a:ext uri="{FF2B5EF4-FFF2-40B4-BE49-F238E27FC236}">
                <a16:creationId xmlns:a16="http://schemas.microsoft.com/office/drawing/2014/main" id="{8C4D5C25-7860-48AE-971B-EF413623DB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06079" y="2446021"/>
            <a:ext cx="2476136" cy="402029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04840" y="2198914"/>
            <a:ext cx="5852160" cy="36701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Synchronous – “real time” (live two-way interactions) for consultations and diagnosis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Asynchronous – (store and forward) where consultations are not real-time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C67939-3FD0-4B45-8AA4-9FE55C7E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81A96A-A87C-4F87-845A-3B0A6529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0325823"/>
      </p:ext>
    </p:extLst>
  </p:cSld>
  <p:clrMapOvr>
    <a:masterClrMapping/>
  </p:clrMapOvr>
  <p:transition spd="slow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imeline&#10;&#10;Description automatically generated">
            <a:extLst>
              <a:ext uri="{FF2B5EF4-FFF2-40B4-BE49-F238E27FC236}">
                <a16:creationId xmlns:a16="http://schemas.microsoft.com/office/drawing/2014/main" id="{A3F148BD-EED8-4F18-9416-DC68947B88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67010"/>
      </p:ext>
    </p:extLst>
  </p:cSld>
  <p:clrMapOvr>
    <a:masterClrMapping/>
  </p:clrMapOvr>
  <p:transition spd="slow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2B7891-5390-4C46-8EBE-B6712E1F6A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35010"/>
      </p:ext>
    </p:extLst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telemedicine&#10;&#10;Description automatically generated">
            <a:extLst>
              <a:ext uri="{FF2B5EF4-FFF2-40B4-BE49-F238E27FC236}">
                <a16:creationId xmlns:a16="http://schemas.microsoft.com/office/drawing/2014/main" id="{AA875FB6-4A11-44C3-9F64-DEA8A3888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21032"/>
      </p:ext>
    </p:extLst>
  </p:cSld>
  <p:clrMapOvr>
    <a:masterClrMapping/>
  </p:clrMapOvr>
  <p:transition spd="slow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4" name="Rectangle 2073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6" name="Rectangle 2075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7FFBED-9B96-F7D1-54EB-81786710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3072595"/>
            <a:ext cx="3084844" cy="210387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+mj-lt"/>
              </a:rPr>
              <a:t>Having survived the COVID-19 Pandemic, lets look at some of the safeguards you may encounter in today’s dental office.</a:t>
            </a:r>
          </a:p>
        </p:txBody>
      </p:sp>
      <p:sp>
        <p:nvSpPr>
          <p:cNvPr id="2078" name="Rectangle 2077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203FC-BEFD-4939-9DE4-2ED54BF6FAD0}"/>
              </a:ext>
            </a:extLst>
          </p:cNvPr>
          <p:cNvSpPr/>
          <p:nvPr/>
        </p:nvSpPr>
        <p:spPr>
          <a:xfrm>
            <a:off x="4104079" y="0"/>
            <a:ext cx="8068664" cy="3022720"/>
          </a:xfrm>
          <a:prstGeom prst="rect">
            <a:avLst/>
          </a:prstGeom>
          <a:solidFill>
            <a:srgbClr val="231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050" name="Picture 2" descr="at-home covid antigen test">
            <a:extLst>
              <a:ext uri="{FF2B5EF4-FFF2-40B4-BE49-F238E27FC236}">
                <a16:creationId xmlns:a16="http://schemas.microsoft.com/office/drawing/2014/main" id="{07F68D9D-4BCD-4B2F-8976-1BA09DEAA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9599" y="532435"/>
            <a:ext cx="8073144" cy="6337140"/>
          </a:xfrm>
          <a:prstGeom prst="rect">
            <a:avLst/>
          </a:prstGeom>
          <a:solidFill>
            <a:srgbClr val="231303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07EB94-3526-4944-A4B8-E700E500107E}"/>
              </a:ext>
            </a:extLst>
          </p:cNvPr>
          <p:cNvSpPr txBox="1"/>
          <p:nvPr/>
        </p:nvSpPr>
        <p:spPr>
          <a:xfrm>
            <a:off x="113025" y="6294140"/>
            <a:ext cx="3754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Image : news.llu.edu/health-wellness/what-know-about-home-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covid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-testing</a:t>
            </a:r>
          </a:p>
        </p:txBody>
      </p:sp>
    </p:spTree>
    <p:extLst>
      <p:ext uri="{BB962C8B-B14F-4D97-AF65-F5344CB8AC3E}">
        <p14:creationId xmlns:p14="http://schemas.microsoft.com/office/powerpoint/2010/main" val="12731159"/>
      </p:ext>
    </p:extLst>
  </p:cSld>
  <p:clrMapOvr>
    <a:masterClrMapping/>
  </p:clrMapOvr>
  <p:transition spd="slow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56E85-5507-497B-2BB8-A490071D1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643467"/>
            <a:ext cx="6255026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400"/>
              <a:t>Post-COVID-19 </a:t>
            </a:r>
            <a:br>
              <a:rPr lang="en-US" sz="7400"/>
            </a:br>
            <a:r>
              <a:rPr lang="en-US" sz="7400"/>
              <a:t>Pandemic Considerations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C31B9-BA4D-0E88-9512-02E5BDB92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0994" y="643467"/>
            <a:ext cx="4028225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Covid-19 questionnaire </a:t>
            </a:r>
          </a:p>
          <a:p>
            <a:r>
              <a:rPr lang="en-US" sz="3600" dirty="0"/>
              <a:t>Air purifiers</a:t>
            </a:r>
          </a:p>
          <a:p>
            <a:r>
              <a:rPr lang="en-US" sz="3600" dirty="0"/>
              <a:t>PPE</a:t>
            </a:r>
          </a:p>
          <a:p>
            <a:r>
              <a:rPr lang="en-US" sz="3600" dirty="0"/>
              <a:t>Pre-procedural rinse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A549DE7-671D-4575-AF43-858FD999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2D9B36-9BE7-472B-8808-7E0D6810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48973470"/>
      </p:ext>
    </p:extLst>
  </p:cSld>
  <p:clrMapOvr>
    <a:masterClrMapping/>
  </p:clrMapOvr>
  <p:transition spd="slow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A7EF80-F317-DF27-6EEB-63445E96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Assessment 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of COVID-19 Symptoms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93009C-D37A-93BE-F06C-20F6EDF24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385" y="2944750"/>
            <a:ext cx="2956830" cy="3335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Temperature taken at appointment 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9EFD7721-5012-8AE9-0B40-6044E8E7E8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1753" y="868680"/>
            <a:ext cx="781861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37636"/>
      </p:ext>
    </p:extLst>
  </p:cSld>
  <p:clrMapOvr>
    <a:masterClrMapping/>
  </p:clrMapOvr>
  <p:transition spd="slow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2BC631-0FA2-83D8-7C3E-2588E73DC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19" y="708296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Air purifier/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Air handling Systems for Aerosols </a:t>
            </a:r>
          </a:p>
        </p:txBody>
      </p:sp>
      <p:pic>
        <p:nvPicPr>
          <p:cNvPr id="4" name="Content Placeholder 3" descr="A white rectangular device with a blue light on top&#10;&#10;Description automatically generated">
            <a:extLst>
              <a:ext uri="{FF2B5EF4-FFF2-40B4-BE49-F238E27FC236}">
                <a16:creationId xmlns:a16="http://schemas.microsoft.com/office/drawing/2014/main" id="{562CF42D-08C9-B7D6-2709-ECAC9BE4B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0199301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0897FA-14CD-75AB-DFD8-1EC965517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537209-A6AB-E9FD-A5E3-5D6D6747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CDC: Elders with oral disease is common.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709CDE7D-7D8D-456D-AA57-56DD05581A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338857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5343533"/>
      </p:ext>
    </p:extLst>
  </p:cSld>
  <p:clrMapOvr>
    <a:masterClrMapping/>
  </p:clrMapOvr>
  <p:transition spd="slow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dental chair&#10;&#10;Description automatically generated">
            <a:extLst>
              <a:ext uri="{FF2B5EF4-FFF2-40B4-BE49-F238E27FC236}">
                <a16:creationId xmlns:a16="http://schemas.microsoft.com/office/drawing/2014/main" id="{F5FD867F-29CC-8E60-7FF4-68614CABEF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09" b="7129"/>
          <a:stretch/>
        </p:blipFill>
        <p:spPr>
          <a:xfrm>
            <a:off x="20" y="10"/>
            <a:ext cx="4581588" cy="68708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C359F3-25B2-4E2B-8713-5583EAF4C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24284-8A19-5FF9-1B63-961C661F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206" y="516835"/>
            <a:ext cx="6684336" cy="166650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Proper Personal Protective Equipment (PPE)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26EB53-A064-438C-B0CD-AC150363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26CBF3-92D9-4689-A663-8612C0E95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484" y="2236304"/>
            <a:ext cx="6211562" cy="3652667"/>
          </a:xfrm>
        </p:spPr>
        <p:txBody>
          <a:bodyPr vert="horz" lIns="0" tIns="45720" rIns="0" bIns="45720" rtlCol="0" anchor="t">
            <a:normAutofit/>
          </a:bodyPr>
          <a:lstStyle/>
          <a:p>
            <a:pPr marL="285750" indent="-285750" defTabSz="9144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Masks worn – either N95 or surgical</a:t>
            </a:r>
          </a:p>
          <a:p>
            <a:pPr marL="285750" indent="-285750" defTabSz="9144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Lab coat</a:t>
            </a:r>
            <a:endParaRPr lang="en-US" sz="3200" dirty="0">
              <a:solidFill>
                <a:srgbClr val="FFFFFF"/>
              </a:solidFill>
              <a:cs typeface="Calibri"/>
            </a:endParaRPr>
          </a:p>
          <a:p>
            <a:pPr marL="285750" indent="-285750" defTabSz="9144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Gloves</a:t>
            </a:r>
            <a:endParaRPr lang="en-US" sz="3200" dirty="0">
              <a:solidFill>
                <a:srgbClr val="FFFFFF"/>
              </a:solidFill>
              <a:cs typeface="Calibri"/>
            </a:endParaRPr>
          </a:p>
          <a:p>
            <a:pPr marL="285750" indent="-285750" defTabSz="9144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Loupes or glasses</a:t>
            </a:r>
            <a:endParaRPr lang="en-US" sz="3200" dirty="0">
              <a:solidFill>
                <a:srgbClr val="FFFFFF"/>
              </a:solidFill>
              <a:cs typeface="Calibri"/>
            </a:endParaRPr>
          </a:p>
          <a:p>
            <a:pPr marL="285750" indent="-28575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Hand scaling vs ultrasonic scaling – to reduce spread of aerosols</a:t>
            </a:r>
            <a:endParaRPr lang="en-US" sz="32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960091"/>
      </p:ext>
    </p:extLst>
  </p:cSld>
  <p:clrMapOvr>
    <a:masterClrMapping/>
  </p:clrMapOvr>
  <p:transition spd="slow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4923" y="571427"/>
            <a:ext cx="3701877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Pre-procedural</a:t>
            </a:r>
            <a:r>
              <a:rPr lang="en-US" kern="1200" spc="-50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/>
              <a:t>rinse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08707" y="2749336"/>
            <a:ext cx="3307714" cy="3335519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sz="3600" dirty="0"/>
              <a:t>To reduce bacteria exposed to aerosol </a:t>
            </a:r>
          </a:p>
          <a:p>
            <a:endParaRPr lang="en-US" dirty="0"/>
          </a:p>
        </p:txBody>
      </p:sp>
      <p:pic>
        <p:nvPicPr>
          <p:cNvPr id="1026" name="Picture 2" descr="1d69c9b9-d334-4a7a-93f5-def4b5f16608@namprd0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790522" y="-686443"/>
            <a:ext cx="6858001" cy="82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Rectangle 1040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3249357"/>
      </p:ext>
    </p:extLst>
  </p:cSld>
  <p:clrMapOvr>
    <a:masterClrMapping/>
  </p:clrMapOvr>
  <p:transition spd="slow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386B664-E82B-44A3-816B-E43E48BB3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851" y="0"/>
            <a:ext cx="4046133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34609" y="571427"/>
            <a:ext cx="3499737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Electric Handpiece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677655" y="2749336"/>
            <a:ext cx="3164667" cy="3335519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sz="3600" dirty="0"/>
              <a:t>To reduce bacteria exposed to aerosol </a:t>
            </a:r>
          </a:p>
          <a:p>
            <a:endParaRPr lang="en-US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6AC5680D-DF5B-4356-BE23-E238A0C89F5E}"/>
              </a:ext>
            </a:extLst>
          </p:cNvPr>
          <p:cNvSpPr/>
          <p:nvPr/>
        </p:nvSpPr>
        <p:spPr>
          <a:xfrm>
            <a:off x="0" y="0"/>
            <a:ext cx="8145851" cy="68580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-up of a silver toothbrush&#10;&#10;Description automatically generated">
            <a:extLst>
              <a:ext uri="{FF2B5EF4-FFF2-40B4-BE49-F238E27FC236}">
                <a16:creationId xmlns:a16="http://schemas.microsoft.com/office/drawing/2014/main" id="{EACD41EE-F421-4791-957F-4E37833FE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69720">
            <a:off x="232273" y="1977869"/>
            <a:ext cx="7573222" cy="2726359"/>
          </a:xfrm>
          <a:prstGeom prst="rect">
            <a:avLst/>
          </a:prstGeom>
        </p:spPr>
      </p:pic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1FBF55A9-D797-48A3-96BF-8689CBF65767}"/>
              </a:ext>
            </a:extLst>
          </p:cNvPr>
          <p:cNvSpPr/>
          <p:nvPr/>
        </p:nvSpPr>
        <p:spPr>
          <a:xfrm>
            <a:off x="8088345" y="0"/>
            <a:ext cx="66650" cy="6857999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672344"/>
      </p:ext>
    </p:extLst>
  </p:cSld>
  <p:clrMapOvr>
    <a:masterClrMapping/>
  </p:clrMapOvr>
  <p:transition spd="slow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4F55C-7BFA-0026-B954-85ACEF3CA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Closed Operatory to Limit Aerosol Spread</a:t>
            </a:r>
          </a:p>
        </p:txBody>
      </p:sp>
      <p:pic>
        <p:nvPicPr>
          <p:cNvPr id="4" name="Content Placeholder 3" descr="A brown door with a mirror&#10;&#10;Description automatically generated">
            <a:extLst>
              <a:ext uri="{FF2B5EF4-FFF2-40B4-BE49-F238E27FC236}">
                <a16:creationId xmlns:a16="http://schemas.microsoft.com/office/drawing/2014/main" id="{AB2CEB7E-10AA-D4EF-9446-87BA016D0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55747113"/>
      </p:ext>
    </p:extLst>
  </p:cSld>
  <p:clrMapOvr>
    <a:masterClrMapping/>
  </p:clrMapOvr>
  <p:transition spd="slow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E9A622-9996-4927-BBCD-AEE2687B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E3FC3-BAC1-4105-9620-4FB64EDCE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DAB41B-70F6-4D93-5C12-B58679AFA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2401055"/>
            <a:ext cx="3735502" cy="210387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Utilizing high evacuation devices during dental procedures for aerosol reduction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F02B21-6D04-4A6A-B03E-CF7642D59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 descr="A close up of a machine&#10;&#10;Description automatically generated">
            <a:extLst>
              <a:ext uri="{FF2B5EF4-FFF2-40B4-BE49-F238E27FC236}">
                <a16:creationId xmlns:a16="http://schemas.microsoft.com/office/drawing/2014/main" id="{B9AEFB13-DD19-7864-44C1-CBA84C6470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653515" y="-2655"/>
            <a:ext cx="3606643" cy="335859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7E39010-823C-439A-B438-FEEDF5490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lastic bag on a chair&#10;&#10;Description automatically generated">
            <a:extLst>
              <a:ext uri="{FF2B5EF4-FFF2-40B4-BE49-F238E27FC236}">
                <a16:creationId xmlns:a16="http://schemas.microsoft.com/office/drawing/2014/main" id="{FB97B4AF-7422-4E95-97AB-0CA425633C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8327201" y="-289950"/>
            <a:ext cx="3921950" cy="3645892"/>
          </a:xfrm>
          <a:prstGeom prst="rect">
            <a:avLst/>
          </a:prstGeom>
        </p:spPr>
      </p:pic>
      <p:pic>
        <p:nvPicPr>
          <p:cNvPr id="5" name="Picture 4" descr="A white toilet with a yellow handle&#10;&#10;Description automatically generated">
            <a:extLst>
              <a:ext uri="{FF2B5EF4-FFF2-40B4-BE49-F238E27FC236}">
                <a16:creationId xmlns:a16="http://schemas.microsoft.com/office/drawing/2014/main" id="{BC4AAE84-9409-7C28-39CC-E66E3BD19F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3515" y="3423935"/>
            <a:ext cx="7674034" cy="348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54719"/>
      </p:ext>
    </p:extLst>
  </p:cSld>
  <p:clrMapOvr>
    <a:masterClrMapping/>
  </p:clrMapOvr>
  <p:transition spd="slow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56E85-5507-497B-2BB8-A490071D1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643467"/>
            <a:ext cx="6255026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/>
              <a:t>Silver </a:t>
            </a:r>
            <a:br>
              <a:rPr lang="en-US"/>
            </a:br>
            <a:r>
              <a:rPr lang="en-US"/>
              <a:t>Diamine Fluoride</a:t>
            </a:r>
            <a:endParaRPr lang="en-US" sz="7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C31B9-BA4D-0E88-9512-02E5BDB92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0994" y="643467"/>
            <a:ext cx="4028225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and other Atraumatic Restorative Techniques to Manage Caries  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A549DE7-671D-4575-AF43-858FD999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2D9B36-9BE7-472B-8808-7E0D6810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4" descr="A picture containing toiletry&#10;&#10;Description automatically generated">
            <a:extLst>
              <a:ext uri="{FF2B5EF4-FFF2-40B4-BE49-F238E27FC236}">
                <a16:creationId xmlns:a16="http://schemas.microsoft.com/office/drawing/2014/main" id="{AA602340-CBCF-442F-BC68-1AD598240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61"/>
          <a:stretch/>
        </p:blipFill>
        <p:spPr>
          <a:xfrm>
            <a:off x="494607" y="1251008"/>
            <a:ext cx="2813145" cy="442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83109"/>
      </p:ext>
    </p:extLst>
  </p:cSld>
  <p:clrMapOvr>
    <a:masterClrMapping/>
  </p:clrMapOvr>
  <p:transition spd="slow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76160-1F97-3BC4-90ED-A86BB7D3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988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/>
              <a:t>Dental Caries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1051512-9397-41BA-A82C-3A54A890C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44" t="-2644" r="-2644" b="-2644"/>
          <a:stretch/>
        </p:blipFill>
        <p:spPr bwMode="auto">
          <a:xfrm>
            <a:off x="504965" y="1391457"/>
            <a:ext cx="5451627" cy="39251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1F548-A766-C402-7B4A-122E9F922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4890725" cy="367018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3400" dirty="0"/>
              <a:t>One of the most prevalent chronic diseases in the population </a:t>
            </a:r>
          </a:p>
          <a:p>
            <a:pPr marL="287020" lvl="1">
              <a:buFont typeface="Arial" panose="020B0604020202020204" pitchFamily="34" charset="0"/>
              <a:buChar char="•"/>
            </a:pPr>
            <a:r>
              <a:rPr lang="en-US"/>
              <a:t>1 in 5 people &gt; 65 have </a:t>
            </a:r>
            <a:r>
              <a:rPr lang="en-US" dirty="0"/>
              <a:t>untreated decay</a:t>
            </a:r>
            <a:endParaRPr lang="en-US" dirty="0">
              <a:cs typeface="Calibri Light"/>
            </a:endParaRPr>
          </a:p>
          <a:p>
            <a:pPr marL="287020" lvl="1">
              <a:buFont typeface="Arial" panose="020B0604020202020204" pitchFamily="34" charset="0"/>
              <a:buChar char="•"/>
            </a:pPr>
            <a:r>
              <a:rPr lang="en-US" dirty="0"/>
              <a:t>96% of people &gt; 65 have had at least one cavity</a:t>
            </a:r>
            <a:endParaRPr lang="en-US" dirty="0">
              <a:cs typeface="Calibri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39617886"/>
      </p:ext>
    </p:extLst>
  </p:cSld>
  <p:clrMapOvr>
    <a:masterClrMapping/>
  </p:clrMapOvr>
  <p:transition spd="slow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76160-1F97-3BC4-90ED-A86BB7D3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988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 dirty="0"/>
              <a:t>Dental Caries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1F548-A766-C402-7B4A-122E9F922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1" cy="3670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If left untreated, caries </a:t>
            </a:r>
            <a:br>
              <a:rPr lang="en-US" dirty="0"/>
            </a:br>
            <a:r>
              <a:rPr lang="en-US" dirty="0"/>
              <a:t>can lead to </a:t>
            </a:r>
          </a:p>
          <a:p>
            <a:pPr marL="287338" lvl="1">
              <a:buFont typeface="Arial" panose="020B0604020202020204" pitchFamily="34" charset="0"/>
              <a:buChar char="•"/>
            </a:pPr>
            <a:r>
              <a:rPr lang="en-US" dirty="0"/>
              <a:t>Abscesses</a:t>
            </a:r>
          </a:p>
          <a:p>
            <a:pPr marL="287338" lvl="1">
              <a:buFont typeface="Arial" panose="020B0604020202020204" pitchFamily="34" charset="0"/>
              <a:buChar char="•"/>
            </a:pPr>
            <a:r>
              <a:rPr lang="en-US" dirty="0"/>
              <a:t>Infection</a:t>
            </a:r>
          </a:p>
          <a:p>
            <a:pPr marL="287338" lvl="1">
              <a:buFont typeface="Arial" panose="020B0604020202020204" pitchFamily="34" charset="0"/>
              <a:buChar char="•"/>
            </a:pPr>
            <a:r>
              <a:rPr lang="en-US" dirty="0"/>
              <a:t>Pain </a:t>
            </a:r>
          </a:p>
          <a:p>
            <a:pPr marL="287338" lvl="1">
              <a:buFont typeface="Arial" panose="020B0604020202020204" pitchFamily="34" charset="0"/>
              <a:buChar char="•"/>
            </a:pPr>
            <a:r>
              <a:rPr lang="en-US" dirty="0"/>
              <a:t>Other problems in the body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12" descr="Old African American woman with younger friend.">
            <a:extLst>
              <a:ext uri="{FF2B5EF4-FFF2-40B4-BE49-F238E27FC236}">
                <a16:creationId xmlns:a16="http://schemas.microsoft.com/office/drawing/2014/main" id="{1DF8AE8C-192F-473F-9E37-91784F1F5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1081" y="188812"/>
            <a:ext cx="2232198" cy="2864272"/>
          </a:xfrm>
          <a:prstGeom prst="rect">
            <a:avLst/>
          </a:prstGeom>
          <a:ln w="12700">
            <a:solidFill>
              <a:schemeClr val="accent6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Old man.">
            <a:extLst>
              <a:ext uri="{FF2B5EF4-FFF2-40B4-BE49-F238E27FC236}">
                <a16:creationId xmlns:a16="http://schemas.microsoft.com/office/drawing/2014/main" id="{F12947C2-BFAB-485C-A3FB-F3312CAED9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39362" y="188813"/>
            <a:ext cx="2232198" cy="28642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Senior citizen woman smiling with arthritic hands - elderly people KC5053-522">
            <a:extLst>
              <a:ext uri="{FF2B5EF4-FFF2-40B4-BE49-F238E27FC236}">
                <a16:creationId xmlns:a16="http://schemas.microsoft.com/office/drawing/2014/main" id="{6F5BFDB5-51FC-459E-8597-A24C45335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921080" y="3239167"/>
            <a:ext cx="4650480" cy="28642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892386"/>
      </p:ext>
    </p:extLst>
  </p:cSld>
  <p:clrMapOvr>
    <a:masterClrMapping/>
  </p:clrMapOvr>
  <p:transition spd="slow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C36C5-96FC-E889-5D6A-7846CEAC2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707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/>
              <a:t>What is SDF?</a:t>
            </a:r>
          </a:p>
        </p:txBody>
      </p:sp>
      <p:pic>
        <p:nvPicPr>
          <p:cNvPr id="4" name="Picture 4" descr="A picture containing toiletry&#10;&#10;Description automatically generated">
            <a:extLst>
              <a:ext uri="{FF2B5EF4-FFF2-40B4-BE49-F238E27FC236}">
                <a16:creationId xmlns:a16="http://schemas.microsoft.com/office/drawing/2014/main" id="{452CE65A-1608-DF17-7AEE-5D95583DE3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20" r="2" b="-1056"/>
          <a:stretch/>
        </p:blipFill>
        <p:spPr>
          <a:xfrm>
            <a:off x="796264" y="523683"/>
            <a:ext cx="3693300" cy="581063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009BA-BC36-2D33-5589-9A0ED9ED3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Silver diamine fluoride</a:t>
            </a:r>
          </a:p>
          <a:p>
            <a:pPr marL="287338" lvl="1"/>
            <a:r>
              <a:rPr lang="en-US" sz="3600" dirty="0"/>
              <a:t>Used for the remineralization and arresting of caries</a:t>
            </a:r>
          </a:p>
          <a:p>
            <a:pPr marL="287338" lvl="1"/>
            <a:r>
              <a:rPr lang="en-US" sz="3600" dirty="0"/>
              <a:t>FDA cleared for use of managing dental hypersensitivity in 2015</a:t>
            </a:r>
          </a:p>
          <a:p>
            <a:endParaRPr lang="en-US" sz="4000" dirty="0"/>
          </a:p>
          <a:p>
            <a:endParaRPr lang="en-US" sz="4000" dirty="0"/>
          </a:p>
          <a:p>
            <a:pPr lvl="1"/>
            <a:endParaRPr lang="en-US" sz="3600" dirty="0"/>
          </a:p>
          <a:p>
            <a:endParaRPr lang="en-US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7998520"/>
      </p:ext>
    </p:extLst>
  </p:cSld>
  <p:clrMapOvr>
    <a:masterClrMapping/>
  </p:clrMapOvr>
  <p:transition spd="slow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5FF682-C8D4-17AF-E6C9-61A35C74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383458"/>
            <a:ext cx="2457307" cy="1666979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  <a:cs typeface="Calibri Light"/>
              </a:rPr>
              <a:t>What are the active ingredients?</a:t>
            </a: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6AAF2-6677-9AC5-C733-F049FA456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083527"/>
            <a:ext cx="3084844" cy="3335519"/>
          </a:xfrm>
        </p:spPr>
        <p:txBody>
          <a:bodyPr vert="horz" lIns="0" tIns="45720" rIns="0" bIns="45720" rtlCol="0">
            <a:normAutofit/>
          </a:bodyPr>
          <a:lstStyle/>
          <a:p>
            <a:pPr marL="166688" indent="-166688">
              <a:buClr>
                <a:schemeClr val="accent1">
                  <a:lumMod val="40000"/>
                  <a:lumOff val="60000"/>
                </a:schemeClr>
              </a:buClr>
              <a:buFont typeface="Arial,Sans-Serif" panose="020F050202020403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a typeface="+mn-lt"/>
                <a:cs typeface="+mn-lt"/>
              </a:rPr>
              <a:t>24-28% silver </a:t>
            </a:r>
            <a:endParaRPr lang="en-US" sz="2800" dirty="0">
              <a:solidFill>
                <a:srgbClr val="FFFFFF"/>
              </a:solidFill>
            </a:endParaRPr>
          </a:p>
          <a:p>
            <a:pPr marL="404813" lvl="1" indent="-257175">
              <a:buClr>
                <a:schemeClr val="accent1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  <a:ea typeface="+mn-lt"/>
                <a:cs typeface="+mn-lt"/>
              </a:rPr>
              <a:t>Antimicrobial effects </a:t>
            </a:r>
            <a:endParaRPr lang="en-US" sz="2800" dirty="0">
              <a:solidFill>
                <a:srgbClr val="FFFFFF"/>
              </a:solidFill>
              <a:cs typeface="Calibri"/>
            </a:endParaRPr>
          </a:p>
          <a:p>
            <a:pPr marL="166688" indent="-166688">
              <a:buClr>
                <a:schemeClr val="accent1">
                  <a:lumMod val="40000"/>
                  <a:lumOff val="60000"/>
                </a:schemeClr>
              </a:buClr>
              <a:buFont typeface="Arial,Sans-Serif" panose="020F050202020403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a typeface="+mn-lt"/>
                <a:cs typeface="+mn-lt"/>
              </a:rPr>
              <a:t>5-5.9% fluoride</a:t>
            </a:r>
          </a:p>
          <a:p>
            <a:pPr marL="404813" lvl="1" indent="-257175">
              <a:buClr>
                <a:schemeClr val="accent1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  <a:ea typeface="+mn-lt"/>
                <a:cs typeface="+mn-lt"/>
              </a:rPr>
              <a:t>Promotes remineralization</a:t>
            </a:r>
            <a:endParaRPr lang="en-US" sz="2800" dirty="0">
              <a:solidFill>
                <a:srgbClr val="FFFFFF"/>
              </a:solidFill>
              <a:cs typeface="Calibri" panose="020F0502020204030204"/>
            </a:endParaRPr>
          </a:p>
          <a:p>
            <a:pPr marL="166688" indent="-166688">
              <a:buClr>
                <a:schemeClr val="accent1">
                  <a:lumMod val="40000"/>
                  <a:lumOff val="60000"/>
                </a:schemeClr>
              </a:buClr>
              <a:buFont typeface="Arial,Sans-Serif" panose="020F050202020403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a typeface="+mn-lt"/>
                <a:cs typeface="+mn-lt"/>
              </a:rPr>
              <a:t>8% ammonia</a:t>
            </a:r>
          </a:p>
          <a:p>
            <a:pPr marL="404813" lvl="1" indent="-257175">
              <a:buClr>
                <a:schemeClr val="accent1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  <a:ea typeface="+mn-lt"/>
                <a:cs typeface="+mn-lt"/>
              </a:rPr>
              <a:t>Stabilizing agent/solvent</a:t>
            </a:r>
            <a:endParaRPr lang="en-US" sz="2800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4" name="Picture 4" descr="A picture containing text, indoor, toothbrush&#10;&#10;Description automatically generated">
            <a:extLst>
              <a:ext uri="{FF2B5EF4-FFF2-40B4-BE49-F238E27FC236}">
                <a16:creationId xmlns:a16="http://schemas.microsoft.com/office/drawing/2014/main" id="{6D2F0FAC-A4DC-575E-8CA0-8661E8CE5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294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5070160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8993018" cy="1450757"/>
          </a:xfrm>
        </p:spPr>
        <p:txBody>
          <a:bodyPr/>
          <a:lstStyle/>
          <a:p>
            <a:r>
              <a:rPr lang="en-US" dirty="0"/>
              <a:t>Acids from dental biofilm cause dental caries (tooth decay). </a:t>
            </a:r>
          </a:p>
        </p:txBody>
      </p:sp>
      <p:pic>
        <p:nvPicPr>
          <p:cNvPr id="13" name="Content Placeholder 12" descr="root caries-good photo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1788" y="2070850"/>
            <a:ext cx="5754315" cy="3366420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485" name="Rectangle 9"/>
          <p:cNvSpPr>
            <a:spLocks noChangeArrowheads="1"/>
          </p:cNvSpPr>
          <p:nvPr/>
        </p:nvSpPr>
        <p:spPr bwMode="auto">
          <a:xfrm>
            <a:off x="4072088" y="5645916"/>
            <a:ext cx="242438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TOOTH DECAY</a:t>
            </a:r>
          </a:p>
        </p:txBody>
      </p:sp>
      <p:sp>
        <p:nvSpPr>
          <p:cNvPr id="20487" name="Rectangle 14"/>
          <p:cNvSpPr>
            <a:spLocks noChangeArrowheads="1"/>
          </p:cNvSpPr>
          <p:nvPr/>
        </p:nvSpPr>
        <p:spPr bwMode="auto">
          <a:xfrm>
            <a:off x="6518925" y="5648980"/>
            <a:ext cx="154080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BIOFILM</a:t>
            </a: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V="1">
            <a:off x="5279187" y="4141870"/>
            <a:ext cx="0" cy="146809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H="1" flipV="1">
            <a:off x="6574586" y="4343400"/>
            <a:ext cx="620031" cy="126656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flipV="1">
            <a:off x="7194621" y="4038600"/>
            <a:ext cx="141967" cy="157136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F1A76-52F2-6BD3-58D0-917984159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16835"/>
            <a:ext cx="4040071" cy="1646262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Where is it used?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2AE49B9D-77CF-C1DC-185D-B23B0299CD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5929210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Picture 4" descr="A picture containing spectacles, goggles, swimming, eyepatch&#10;&#10;Description automatically generated">
            <a:extLst>
              <a:ext uri="{FF2B5EF4-FFF2-40B4-BE49-F238E27FC236}">
                <a16:creationId xmlns:a16="http://schemas.microsoft.com/office/drawing/2014/main" id="{78277820-3852-430B-A492-BA367B17EE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163097"/>
            <a:ext cx="4035809" cy="265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09906"/>
      </p:ext>
    </p:extLst>
  </p:cSld>
  <p:clrMapOvr>
    <a:masterClrMapping/>
  </p:clrMapOvr>
  <p:transition spd="slow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2D3FD4-6F71-43DF-93B9-87279519C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C0193B-F4F6-DB51-3027-8B09FC8F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34" y="516835"/>
            <a:ext cx="5977937" cy="1666501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Methods of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D0151-120F-7B45-601C-1C0220DCD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817" y="2236304"/>
            <a:ext cx="5977938" cy="3652667"/>
          </a:xfrm>
        </p:spPr>
        <p:txBody>
          <a:bodyPr>
            <a:normAutofit/>
          </a:bodyPr>
          <a:lstStyle/>
          <a:p>
            <a:pPr marL="169863" indent="-169863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 Tooth cleaned and free of debris</a:t>
            </a:r>
          </a:p>
          <a:p>
            <a:pPr marL="169863" indent="-169863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 Isolate tooth site with gauze or air</a:t>
            </a:r>
          </a:p>
          <a:p>
            <a:pPr marL="169863" indent="-169863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 Apply SDF using a small brush</a:t>
            </a:r>
          </a:p>
          <a:p>
            <a:pPr marL="169863" indent="-169863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 Let dry for 1-3 minutes</a:t>
            </a:r>
          </a:p>
          <a:p>
            <a:pPr marL="169863" indent="-169863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 No eating or drinking restrictions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F207B4-66C3-4A76-8D54-C2871CF80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A picture containing food, close, dessert, snack food&#10;&#10;Description automatically generated">
            <a:extLst>
              <a:ext uri="{FF2B5EF4-FFF2-40B4-BE49-F238E27FC236}">
                <a16:creationId xmlns:a16="http://schemas.microsoft.com/office/drawing/2014/main" id="{CD04DC43-024D-2DD9-EDBE-D1613139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1902" y="10"/>
            <a:ext cx="458009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13293"/>
      </p:ext>
    </p:extLst>
  </p:cSld>
  <p:clrMapOvr>
    <a:masterClrMapping/>
  </p:clrMapOvr>
  <p:transition spd="slow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E9544A6-5507-0875-A9FB-7629442CED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0064" y="1956619"/>
            <a:ext cx="3785616" cy="2886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D9FE45-E3DE-CDA8-F840-9AA8246D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Benefits of SDF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AC335-C817-797E-DB96-CB0CF4523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032" y="1845734"/>
            <a:ext cx="6323234" cy="402336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en-US" sz="4000">
                <a:cs typeface="Calibri"/>
              </a:rPr>
              <a:t> Low cost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 sz="4000">
                <a:cs typeface="Calibri"/>
              </a:rPr>
              <a:t> Easy application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 sz="4000">
                <a:cs typeface="Calibri"/>
              </a:rPr>
              <a:t> Non-invasive treatment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 sz="4000">
                <a:cs typeface="Calibri"/>
              </a:rPr>
              <a:t> Control of pain and infection</a:t>
            </a:r>
          </a:p>
        </p:txBody>
      </p:sp>
    </p:spTree>
    <p:extLst>
      <p:ext uri="{BB962C8B-B14F-4D97-AF65-F5344CB8AC3E}">
        <p14:creationId xmlns:p14="http://schemas.microsoft.com/office/powerpoint/2010/main" val="24616066"/>
      </p:ext>
    </p:extLst>
  </p:cSld>
  <p:clrMapOvr>
    <a:masterClrMapping/>
  </p:clrMapOvr>
  <p:transition spd="slow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958DBC-F4DA-42A8-8C52-860179790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18F9A2-9CF3-489B-1163-B8737E84B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Considerations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FCC9A9-2031-4283-9B27-34B62BB7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8CA0D-C6A1-18DB-5CC3-A106728B6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945" y="2198914"/>
            <a:ext cx="6405063" cy="3670180"/>
          </a:xfrm>
        </p:spPr>
        <p:txBody>
          <a:bodyPr vert="horz" lIns="0" tIns="45720" rIns="0" bIns="45720" rtlCol="0">
            <a:normAutofit/>
          </a:bodyPr>
          <a:lstStyle/>
          <a:p>
            <a:pPr marL="225425" indent="-225425">
              <a:buFont typeface="Arial" panose="020F0502020204030204" pitchFamily="34" charset="0"/>
              <a:buChar char="•"/>
            </a:pPr>
            <a:r>
              <a:rPr lang="en-US" sz="3100" dirty="0">
                <a:cs typeface="Calibri" panose="020F0502020204030204"/>
              </a:rPr>
              <a:t>Turns the tooth surface black permanently</a:t>
            </a:r>
          </a:p>
          <a:p>
            <a:pPr marL="225425" indent="-225425">
              <a:buFont typeface="Arial" panose="020F0502020204030204" pitchFamily="34" charset="0"/>
              <a:buChar char="•"/>
            </a:pPr>
            <a:r>
              <a:rPr lang="en-US" sz="3100" dirty="0">
                <a:cs typeface="Calibri" panose="020F0502020204030204"/>
              </a:rPr>
              <a:t>Possible metallic taste</a:t>
            </a:r>
          </a:p>
          <a:p>
            <a:pPr marL="225425" indent="-225425">
              <a:buFont typeface="Arial" panose="020F0502020204030204" pitchFamily="34" charset="0"/>
              <a:buChar char="•"/>
            </a:pPr>
            <a:r>
              <a:rPr lang="en-US" sz="3100" dirty="0">
                <a:cs typeface="Calibri" panose="020F0502020204030204"/>
              </a:rPr>
              <a:t>Could irritate the gums/surrounding tissues</a:t>
            </a:r>
          </a:p>
          <a:p>
            <a:pPr marL="225425" indent="-225425">
              <a:buFont typeface="Arial" panose="020F0502020204030204" pitchFamily="34" charset="0"/>
              <a:buChar char="•"/>
            </a:pPr>
            <a:r>
              <a:rPr lang="en-US" sz="3100" dirty="0">
                <a:cs typeface="Calibri" panose="020F0502020204030204"/>
              </a:rPr>
              <a:t>Recommended application semi-annually for best results</a:t>
            </a:r>
          </a:p>
          <a:p>
            <a:pPr marL="225425" indent="-225425">
              <a:buFont typeface="Arial" panose="020F0502020204030204" pitchFamily="34" charset="0"/>
              <a:buChar char="•"/>
            </a:pPr>
            <a:endParaRPr lang="en-US" sz="3100" dirty="0">
              <a:cs typeface="Calibri" panose="020F0502020204030204"/>
            </a:endParaRPr>
          </a:p>
          <a:p>
            <a:pPr marL="225425" indent="-225425">
              <a:buFont typeface="Arial" panose="020F0502020204030204" pitchFamily="34" charset="0"/>
              <a:buChar char="•"/>
            </a:pPr>
            <a:endParaRPr lang="en-US" sz="3100" dirty="0">
              <a:cs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DD252-D7C8-4CE5-9C61-D60D722BC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BD75F5-C49C-4F6A-8D43-7A5939C2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 descr="Close up of a person's mouth with yellow teeth&#10;&#10;Description automatically generated">
            <a:extLst>
              <a:ext uri="{FF2B5EF4-FFF2-40B4-BE49-F238E27FC236}">
                <a16:creationId xmlns:a16="http://schemas.microsoft.com/office/drawing/2014/main" id="{703C1816-E3CD-4443-BBB2-EFA88BA8A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55" y="2923318"/>
            <a:ext cx="3895983" cy="30251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DBF57D-A7A0-4FCD-BDB9-ED3BDED80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955" y="421893"/>
            <a:ext cx="3895983" cy="23756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2607B58-FCE5-457D-B414-54A31932F18E}"/>
              </a:ext>
            </a:extLst>
          </p:cNvPr>
          <p:cNvSpPr/>
          <p:nvPr/>
        </p:nvSpPr>
        <p:spPr>
          <a:xfrm>
            <a:off x="2895601" y="1605280"/>
            <a:ext cx="1069156" cy="776796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4B746A-FC2C-44A2-9F18-9907E4EF7AE2}"/>
              </a:ext>
            </a:extLst>
          </p:cNvPr>
          <p:cNvSpPr/>
          <p:nvPr/>
        </p:nvSpPr>
        <p:spPr>
          <a:xfrm>
            <a:off x="1351966" y="1708375"/>
            <a:ext cx="1069156" cy="734003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488"/>
      </p:ext>
    </p:extLst>
  </p:cSld>
  <p:clrMapOvr>
    <a:masterClrMapping/>
  </p:clrMapOvr>
  <p:transition spd="slow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D6CD292-D823-6318-21B6-B1D7D76AE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20" y="91440"/>
            <a:ext cx="5156160" cy="667512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0DB960-B0A5-8596-1B7E-5001FCA1BA85}"/>
              </a:ext>
            </a:extLst>
          </p:cNvPr>
          <p:cNvSpPr txBox="1"/>
          <p:nvPr/>
        </p:nvSpPr>
        <p:spPr>
          <a:xfrm>
            <a:off x="8674080" y="5843230"/>
            <a:ext cx="269048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Source: </a:t>
            </a:r>
          </a:p>
          <a:p>
            <a:r>
              <a:rPr lang="en-US" err="1">
                <a:ea typeface="+mn-lt"/>
                <a:cs typeface="+mn-lt"/>
              </a:rPr>
              <a:t>Centerforevidence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basedpolicy.org</a:t>
            </a:r>
            <a:endParaRPr lang="en-US"/>
          </a:p>
        </p:txBody>
      </p:sp>
      <p:pic>
        <p:nvPicPr>
          <p:cNvPr id="5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8A5ECBB-8A6C-4F95-861B-D3007793CF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7358" y="3195376"/>
            <a:ext cx="3778180" cy="69333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3896262"/>
      </p:ext>
    </p:extLst>
  </p:cSld>
  <p:clrMapOvr>
    <a:masterClrMapping/>
  </p:clrMapOvr>
  <p:transition spd="slow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D6CD292-D823-6318-21B6-B1D7D76AE4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27" y="1980461"/>
            <a:ext cx="11109146" cy="2038646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0DB960-B0A5-8596-1B7E-5001FCA1BA85}"/>
              </a:ext>
            </a:extLst>
          </p:cNvPr>
          <p:cNvSpPr txBox="1"/>
          <p:nvPr/>
        </p:nvSpPr>
        <p:spPr>
          <a:xfrm>
            <a:off x="8674080" y="5843230"/>
            <a:ext cx="269048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Source: </a:t>
            </a:r>
          </a:p>
          <a:p>
            <a:r>
              <a:rPr lang="en-US" err="1">
                <a:ea typeface="+mn-lt"/>
                <a:cs typeface="+mn-lt"/>
              </a:rPr>
              <a:t>Centerforevidence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basedpolicy.org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01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Heads of various toothbrushes">
            <a:extLst>
              <a:ext uri="{FF2B5EF4-FFF2-40B4-BE49-F238E27FC236}">
                <a16:creationId xmlns:a16="http://schemas.microsoft.com/office/drawing/2014/main" id="{FF8C9E1F-3B69-4F9D-907F-7B1AF28EE2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725DDA-B3F2-98F3-066E-838778474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4884667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  <a:latin typeface="+mn-lt"/>
              </a:rPr>
              <a:t>The Toothbrush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DFF98-C79C-CF55-A59C-99457EEA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5707627"/>
            <a:ext cx="9620509" cy="54351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800" spc="200" dirty="0">
                <a:solidFill>
                  <a:srgbClr val="FFFFFF"/>
                </a:solidFill>
                <a:latin typeface="+mj-lt"/>
              </a:rPr>
              <a:t>Still the first line of defense to prevent tooth decay, gum disease and aspiration pneumonia 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2751B3-711A-47D3-A6A4-F1FF1D50A861}"/>
              </a:ext>
            </a:extLst>
          </p:cNvPr>
          <p:cNvSpPr txBox="1"/>
          <p:nvPr/>
        </p:nvSpPr>
        <p:spPr>
          <a:xfrm>
            <a:off x="602163" y="459676"/>
            <a:ext cx="5273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Take-home Message</a:t>
            </a:r>
          </a:p>
        </p:txBody>
      </p:sp>
    </p:spTree>
    <p:extLst>
      <p:ext uri="{BB962C8B-B14F-4D97-AF65-F5344CB8AC3E}">
        <p14:creationId xmlns:p14="http://schemas.microsoft.com/office/powerpoint/2010/main" val="3299325766"/>
      </p:ext>
    </p:extLst>
  </p:cSld>
  <p:clrMapOvr>
    <a:masterClrMapping/>
  </p:clrMapOvr>
  <p:transition spd="slow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E4E25B3-81F2-4FB8-8E81-E7DC1C9AF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swabs (</a:t>
            </a:r>
            <a:r>
              <a:rPr lang="en-US" dirty="0" err="1"/>
              <a:t>Toothettes</a:t>
            </a:r>
            <a:r>
              <a:rPr lang="en-US" dirty="0"/>
              <a:t>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C11DB-BC11-44ED-94D2-A32916E1E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863" y="1845734"/>
            <a:ext cx="4623024" cy="4023360"/>
          </a:xfrm>
        </p:spPr>
        <p:txBody>
          <a:bodyPr/>
          <a:lstStyle/>
          <a:p>
            <a:r>
              <a:rPr lang="en-US" dirty="0"/>
              <a:t>Designed to moisten oral tissues only </a:t>
            </a:r>
          </a:p>
          <a:p>
            <a:r>
              <a:rPr lang="en-US" dirty="0"/>
              <a:t>Does not remove plaque or biofilm</a:t>
            </a:r>
          </a:p>
          <a:p>
            <a:endParaRPr lang="en-US" dirty="0"/>
          </a:p>
        </p:txBody>
      </p:sp>
      <p:pic>
        <p:nvPicPr>
          <p:cNvPr id="4" name="Picture 6" descr="SPONGES">
            <a:extLst>
              <a:ext uri="{FF2B5EF4-FFF2-40B4-BE49-F238E27FC236}">
                <a16:creationId xmlns:a16="http://schemas.microsoft.com/office/drawing/2014/main" id="{FD33BC48-7685-4E1D-BF6E-7E7113DB3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07775" y="2098928"/>
            <a:ext cx="5355525" cy="357797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&quot;Not Allowed&quot; Symbol 4">
            <a:extLst>
              <a:ext uri="{FF2B5EF4-FFF2-40B4-BE49-F238E27FC236}">
                <a16:creationId xmlns:a16="http://schemas.microsoft.com/office/drawing/2014/main" id="{EB4FA060-95DA-4AAF-88D1-AA3F9146737C}"/>
              </a:ext>
            </a:extLst>
          </p:cNvPr>
          <p:cNvSpPr/>
          <p:nvPr/>
        </p:nvSpPr>
        <p:spPr>
          <a:xfrm>
            <a:off x="6988231" y="2304420"/>
            <a:ext cx="3166988" cy="3166988"/>
          </a:xfrm>
          <a:prstGeom prst="noSmoking">
            <a:avLst>
              <a:gd name="adj" fmla="val 89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12712"/>
      </p:ext>
    </p:extLst>
  </p:cSld>
  <p:clrMapOvr>
    <a:masterClrMapping/>
  </p:clrMapOvr>
  <p:transition spd="slow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a toothbrush with soft bristles and a small head</a:t>
            </a:r>
          </a:p>
        </p:txBody>
      </p:sp>
      <p:pic>
        <p:nvPicPr>
          <p:cNvPr id="52227" name="Picture 7" descr="509s-0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00" y="1879301"/>
            <a:ext cx="6011739" cy="4022725"/>
          </a:xfrm>
        </p:spPr>
      </p:pic>
      <p:sp>
        <p:nvSpPr>
          <p:cNvPr id="4" name="TextBox 3"/>
          <p:cNvSpPr txBox="1"/>
          <p:nvPr/>
        </p:nvSpPr>
        <p:spPr>
          <a:xfrm>
            <a:off x="7432159" y="2305615"/>
            <a:ext cx="35787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You may find that a child’s toothbrush works best for some adults. </a:t>
            </a:r>
          </a:p>
        </p:txBody>
      </p:sp>
    </p:spTree>
    <p:custDataLst>
      <p:tags r:id="rId1"/>
    </p:custDataLst>
  </p:cSld>
  <p:clrMapOvr>
    <a:masterClrMapping/>
  </p:clrMapOvr>
  <p:transition spd="slow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788C-F965-4CE0-A9C4-D0145E6C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 the toothbrush or try different types of toothbrushes</a:t>
            </a:r>
          </a:p>
        </p:txBody>
      </p:sp>
      <p:pic>
        <p:nvPicPr>
          <p:cNvPr id="6" name="Picture 5" descr="A hand holding a toothbrush&#10;&#10;Description automatically generated">
            <a:extLst>
              <a:ext uri="{FF2B5EF4-FFF2-40B4-BE49-F238E27FC236}">
                <a16:creationId xmlns:a16="http://schemas.microsoft.com/office/drawing/2014/main" id="{89B35291-9710-4B53-994A-4A8F11C24F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993" y="1824546"/>
            <a:ext cx="10699096" cy="430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90981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0313-D3EC-4E43-A819-F9241D230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109" y="2070850"/>
            <a:ext cx="7343783" cy="3867726"/>
          </a:xfrm>
          <a:prstGeom prst="rect">
            <a:avLst/>
          </a:prstGeom>
        </p:spPr>
      </p:pic>
      <p:sp>
        <p:nvSpPr>
          <p:cNvPr id="22530" name="Title 21"/>
          <p:cNvSpPr>
            <a:spLocks noGrp="1"/>
          </p:cNvSpPr>
          <p:nvPr>
            <p:ph type="title"/>
          </p:nvPr>
        </p:nvSpPr>
        <p:spPr>
          <a:xfrm>
            <a:off x="1097281" y="286603"/>
            <a:ext cx="8046720" cy="1450757"/>
          </a:xfrm>
        </p:spPr>
        <p:txBody>
          <a:bodyPr/>
          <a:lstStyle/>
          <a:p>
            <a:r>
              <a:rPr lang="en-US" dirty="0"/>
              <a:t>Root caries are more prevalent in senior population.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FF9F84A-B061-4343-99CC-693A2B0DF89B}"/>
              </a:ext>
            </a:extLst>
          </p:cNvPr>
          <p:cNvSpPr/>
          <p:nvPr/>
        </p:nvSpPr>
        <p:spPr>
          <a:xfrm>
            <a:off x="3757534" y="4470400"/>
            <a:ext cx="1310640" cy="701040"/>
          </a:xfrm>
          <a:prstGeom prst="rightArrow">
            <a:avLst>
              <a:gd name="adj1" fmla="val 47101"/>
              <a:gd name="adj2" fmla="val 94928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72AAF45-F208-4BEF-84B5-32FDFD3194F4}"/>
              </a:ext>
            </a:extLst>
          </p:cNvPr>
          <p:cNvSpPr/>
          <p:nvPr/>
        </p:nvSpPr>
        <p:spPr>
          <a:xfrm>
            <a:off x="6452399" y="4155440"/>
            <a:ext cx="1310640" cy="701040"/>
          </a:xfrm>
          <a:prstGeom prst="rightArrow">
            <a:avLst>
              <a:gd name="adj1" fmla="val 47101"/>
              <a:gd name="adj2" fmla="val 94928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3781312"/>
      </p:ext>
    </p:extLst>
  </p:cSld>
  <p:clrMapOvr>
    <a:masterClrMapping/>
  </p:clrMapOvr>
  <p:transition spd="slow"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s30"/>
          <p:cNvPicPr>
            <a:picLocks noChangeAspect="1" noChangeArrowheads="1"/>
          </p:cNvPicPr>
          <p:nvPr/>
        </p:nvPicPr>
        <p:blipFill rotWithShape="1">
          <a:blip r:embed="rId4" cstate="print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6863" y="3429000"/>
            <a:ext cx="3640455" cy="237744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TOOTHCROS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500" y1="84722" x2="17500" y2="84722"/>
                        <a14:foregroundMark x1="21250" y1="84722" x2="21250" y2="84722"/>
                        <a14:foregroundMark x1="21250" y1="76389" x2="21250" y2="76389"/>
                        <a14:foregroundMark x1="17500" y1="73611" x2="17500" y2="73611"/>
                        <a14:foregroundMark x1="77500" y1="88889" x2="77500" y2="88889"/>
                        <a14:foregroundMark x1="80000" y1="79167" x2="81250" y2="79167"/>
                        <a14:foregroundMark x1="82500" y1="75000" x2="82500" y2="76389"/>
                        <a14:foregroundMark x1="37500" y1="13889" x2="37500" y2="13889"/>
                        <a14:foregroundMark x1="38750" y1="9722" x2="38750" y2="9722"/>
                        <a14:backgroundMark x1="5000" y1="12500" x2="5000" y2="1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2111" y="3429000"/>
            <a:ext cx="2640241" cy="237744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7"/>
          <p:cNvSpPr>
            <a:spLocks noChangeArrowheads="1"/>
          </p:cNvSpPr>
          <p:nvPr/>
        </p:nvSpPr>
        <p:spPr bwMode="auto">
          <a:xfrm>
            <a:off x="1752600" y="228600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The Collis Curve Toothbrush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layers of bristles </a:t>
            </a:r>
          </a:p>
          <a:p>
            <a:r>
              <a:rPr lang="en-US" dirty="0"/>
              <a:t>All three sides of teeth brushed at one time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4050" y="3429000"/>
            <a:ext cx="3010683" cy="237744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5257157"/>
      </p:ext>
    </p:extLst>
  </p:cSld>
  <p:clrMapOvr>
    <a:masterClrMapping/>
  </p:clrMapOvr>
  <p:transition spd="slow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Take-home Message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Quality of life and chronic disease management of elders are improved with attention to their oral health.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18B8BD-E447-4E71-B90D-61B58F51B485}"/>
              </a:ext>
            </a:extLst>
          </p:cNvPr>
          <p:cNvGrpSpPr/>
          <p:nvPr/>
        </p:nvGrpSpPr>
        <p:grpSpPr>
          <a:xfrm>
            <a:off x="2951173" y="3033656"/>
            <a:ext cx="6289654" cy="3048524"/>
            <a:chOff x="880439" y="643466"/>
            <a:chExt cx="10564803" cy="51206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26FF07-CA6D-4809-9A50-2499CB68C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439" y="643466"/>
              <a:ext cx="3763670" cy="51206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BC7200-F8BF-4648-B23C-8270DA3AC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7965" y="643466"/>
              <a:ext cx="6607277" cy="51206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29217691"/>
      </p:ext>
    </p:extLst>
  </p:cSld>
  <p:clrMapOvr>
    <a:masterClrMapping/>
  </p:clrMapOvr>
  <p:transition spd="slow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F63E7-51C7-34A0-F136-B93264297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B5F8D-6F2E-F55B-49C0-271AFFF75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Centers for Disease Control</a:t>
            </a:r>
          </a:p>
          <a:p>
            <a:r>
              <a:rPr lang="en-US" dirty="0"/>
              <a:t>American Dental Association</a:t>
            </a:r>
          </a:p>
          <a:p>
            <a:r>
              <a:rPr lang="en-US" dirty="0"/>
              <a:t>Wilkins Clinical Practice of Dental Hygiene. </a:t>
            </a:r>
            <a:br>
              <a:rPr lang="en-US" dirty="0"/>
            </a:br>
            <a:r>
              <a:rPr lang="en-US" dirty="0"/>
              <a:t>Jones &amp; Bartlett Learning, (2024)</a:t>
            </a:r>
          </a:p>
          <a:p>
            <a:r>
              <a:rPr lang="en-US" dirty="0"/>
              <a:t>Dimensions of Dental Hygiene, the Journal of Professional Excellence. Belmont Publications, Inc.</a:t>
            </a:r>
          </a:p>
        </p:txBody>
      </p:sp>
    </p:spTree>
    <p:extLst>
      <p:ext uri="{BB962C8B-B14F-4D97-AF65-F5344CB8AC3E}">
        <p14:creationId xmlns:p14="http://schemas.microsoft.com/office/powerpoint/2010/main" val="3476407434"/>
      </p:ext>
    </p:extLst>
  </p:cSld>
  <p:clrMapOvr>
    <a:masterClrMapping/>
  </p:clrMapOvr>
  <p:transition spd="slow"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F63E7-51C7-34A0-F136-B93264297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B5F8D-6F2E-F55B-49C0-271AFFF75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863" y="1845734"/>
            <a:ext cx="9786097" cy="4023360"/>
          </a:xfrm>
        </p:spPr>
        <p:txBody>
          <a:bodyPr>
            <a:noAutofit/>
          </a:bodyPr>
          <a:lstStyle/>
          <a:p>
            <a:pPr fontAlgn="base"/>
            <a:r>
              <a:rPr lang="en-US" sz="2800" dirty="0"/>
              <a:t>CDC Facts About Older Adult Oral Health, released May 5, 2021 -Periodontal disease statistics.</a:t>
            </a:r>
          </a:p>
          <a:p>
            <a:pPr fontAlgn="base"/>
            <a:r>
              <a:rPr lang="en-US" sz="2800" i="1" dirty="0"/>
              <a:t>Journal of International Society of Preventive &amp; Community Dentistry,</a:t>
            </a:r>
            <a:r>
              <a:rPr lang="en-US" sz="2800" dirty="0"/>
              <a:t> Vol. 1 (2); Jul-Dec 2011.</a:t>
            </a:r>
          </a:p>
          <a:p>
            <a:pPr fontAlgn="base"/>
            <a:r>
              <a:rPr lang="en-US" sz="2800" dirty="0"/>
              <a:t>NIH (.gov) Applications of </a:t>
            </a:r>
            <a:r>
              <a:rPr lang="en-US" sz="2800" dirty="0" err="1"/>
              <a:t>Teledentistry</a:t>
            </a:r>
            <a:r>
              <a:rPr lang="en-US" sz="2800" dirty="0"/>
              <a:t>: A literature review and update.</a:t>
            </a:r>
          </a:p>
          <a:p>
            <a:pPr fontAlgn="base"/>
            <a:r>
              <a:rPr lang="en-US" sz="2800" i="1" dirty="0"/>
              <a:t>Generation of Smiles, </a:t>
            </a:r>
            <a:r>
              <a:rPr lang="en-US" sz="2800" dirty="0"/>
              <a:t>digital magazine, Issue #6, May 2022.</a:t>
            </a:r>
            <a:br>
              <a:rPr lang="en-US" sz="2800" dirty="0"/>
            </a:br>
            <a:r>
              <a:rPr lang="en-US" sz="2800" dirty="0"/>
              <a:t>Dr. Charles Rodgers, VP of Clinical Quality at Pacific Dental Services.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5891210"/>
      </p:ext>
    </p:extLst>
  </p:cSld>
  <p:clrMapOvr>
    <a:masterClrMapping/>
  </p:clrMapOvr>
  <p:transition spd="slow"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400" dirty="0">
                <a:ea typeface="ヒラギノ角ゴ Pro W3" pitchFamily="124" charset="-128"/>
              </a:rPr>
              <a:t>References</a:t>
            </a:r>
          </a:p>
        </p:txBody>
      </p:sp>
      <p:sp>
        <p:nvSpPr>
          <p:cNvPr id="211971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ea typeface="ヒラギノ角ゴ Pro W3" pitchFamily="124" charset="-128"/>
              </a:rPr>
              <a:t>Smiles for Life: A national oral health curriculum</a:t>
            </a:r>
          </a:p>
          <a:p>
            <a:r>
              <a:rPr lang="en-US" sz="2800" dirty="0">
                <a:ea typeface="ヒラギノ角ゴ Pro W3" pitchFamily="124" charset="-128"/>
              </a:rPr>
              <a:t>Course Steering Committee Author:  A. Stevens Wrightson, MD </a:t>
            </a:r>
          </a:p>
          <a:p>
            <a:r>
              <a:rPr lang="en-US" sz="2800" dirty="0">
                <a:ea typeface="ヒラギノ角ゴ Pro W3" pitchFamily="124" charset="-128"/>
              </a:rPr>
              <a:t>Dental Consultants:  Pamela S. Stein, DMD, MPH;  Robert G. Henry, DMD, MPH; Joanna M. Douglass, BDS, DDS</a:t>
            </a:r>
          </a:p>
          <a:p>
            <a:r>
              <a:rPr lang="en-US" sz="2800" dirty="0">
                <a:ea typeface="ヒラギノ角ゴ Pro W3" pitchFamily="124" charset="-128"/>
              </a:rPr>
              <a:t>Smiles for Life Editor: Melinda Clark, MD</a:t>
            </a:r>
          </a:p>
          <a:p>
            <a:r>
              <a:rPr lang="en-US" sz="2800" dirty="0">
                <a:ea typeface="ヒラギノ角ゴ Pro W3" pitchFamily="124" charset="-128"/>
              </a:rPr>
              <a:t>Reviewers: Kathy </a:t>
            </a:r>
            <a:r>
              <a:rPr lang="en-US" sz="2800" dirty="0" err="1">
                <a:ea typeface="ヒラギノ角ゴ Pro W3" pitchFamily="124" charset="-128"/>
              </a:rPr>
              <a:t>Kemle</a:t>
            </a:r>
            <a:r>
              <a:rPr lang="en-US" sz="2800" dirty="0">
                <a:ea typeface="ヒラギノ角ゴ Pro W3" pitchFamily="124" charset="-128"/>
              </a:rPr>
              <a:t>, MS, PA-C; Leslie-Faith </a:t>
            </a:r>
            <a:r>
              <a:rPr lang="en-US" sz="2800" dirty="0" err="1">
                <a:ea typeface="ヒラギノ角ゴ Pro W3" pitchFamily="124" charset="-128"/>
              </a:rPr>
              <a:t>Morritt</a:t>
            </a:r>
            <a:r>
              <a:rPr lang="en-US" sz="2800" dirty="0">
                <a:ea typeface="ヒラギノ角ゴ Pro W3" pitchFamily="124" charset="-128"/>
              </a:rPr>
              <a:t> Taub, ANP-C, GNP-BC, CDE, C BSM, </a:t>
            </a:r>
            <a:r>
              <a:rPr lang="en-US" sz="2800" dirty="0" err="1">
                <a:ea typeface="ヒラギノ角ゴ Pro W3" pitchFamily="124" charset="-128"/>
              </a:rPr>
              <a:t>DNSc</a:t>
            </a:r>
            <a:endParaRPr lang="en-US" sz="2800" dirty="0">
              <a:ea typeface="ヒラギノ角ゴ Pro W3" pitchFamily="12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3532267"/>
      </p:ext>
    </p:extLst>
  </p:cSld>
  <p:clrMapOvr>
    <a:masterClrMapping/>
  </p:clrMapOvr>
  <p:transition spd="slow"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1"/>
                </a:solidFill>
                <a:ea typeface="ヒラギノ角ゴ Pro W3" pitchFamily="124" charset="-128"/>
              </a:rPr>
              <a:t>References</a:t>
            </a:r>
          </a:p>
        </p:txBody>
      </p:sp>
      <p:sp>
        <p:nvSpPr>
          <p:cNvPr id="211971" name="Content Placeholder 2"/>
          <p:cNvSpPr>
            <a:spLocks noGrp="1"/>
          </p:cNvSpPr>
          <p:nvPr>
            <p:ph idx="1"/>
          </p:nvPr>
        </p:nvSpPr>
        <p:spPr>
          <a:xfrm>
            <a:off x="1261871" y="1845734"/>
            <a:ext cx="9993391" cy="40233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</a:pPr>
            <a:r>
              <a:rPr lang="en-US" sz="2200" dirty="0">
                <a:solidFill>
                  <a:schemeClr val="tx1"/>
                </a:solidFill>
                <a:ea typeface="ヒラギノ角ゴ Pro W3" pitchFamily="124" charset="-128"/>
              </a:rPr>
              <a:t>The Southern Association of Institutional Dentists. Preventive dentistry for person with severe disabilities: self study course, Module 11: 2001.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</a:pPr>
            <a:r>
              <a:rPr lang="en-US" sz="2200" dirty="0" err="1">
                <a:solidFill>
                  <a:schemeClr val="tx1"/>
                </a:solidFill>
                <a:ea typeface="ヒラギノ角ゴ Pro W3" pitchFamily="124" charset="-128"/>
              </a:rPr>
              <a:t>Jablonski</a:t>
            </a:r>
            <a:r>
              <a:rPr lang="en-US" sz="2200" dirty="0">
                <a:solidFill>
                  <a:schemeClr val="tx1"/>
                </a:solidFill>
                <a:ea typeface="ヒラギノ角ゴ Pro W3" pitchFamily="124" charset="-128"/>
              </a:rPr>
              <a:t>, R, </a:t>
            </a:r>
            <a:r>
              <a:rPr lang="en-US" sz="2200" dirty="0" err="1">
                <a:solidFill>
                  <a:schemeClr val="tx1"/>
                </a:solidFill>
                <a:ea typeface="ヒラギノ角ゴ Pro W3" pitchFamily="124" charset="-128"/>
              </a:rPr>
              <a:t>Therrien</a:t>
            </a:r>
            <a:r>
              <a:rPr lang="en-US" sz="2200" dirty="0">
                <a:solidFill>
                  <a:schemeClr val="tx1"/>
                </a:solidFill>
                <a:ea typeface="ヒラギノ角ゴ Pro W3" pitchFamily="124" charset="-128"/>
              </a:rPr>
              <a:t> B, Mahoney E, </a:t>
            </a:r>
            <a:r>
              <a:rPr lang="en-US" sz="2200" dirty="0" err="1">
                <a:solidFill>
                  <a:schemeClr val="tx1"/>
                </a:solidFill>
                <a:ea typeface="ヒラギノ角ゴ Pro W3" pitchFamily="124" charset="-128"/>
              </a:rPr>
              <a:t>Kolanowski</a:t>
            </a:r>
            <a:r>
              <a:rPr lang="en-US" sz="2200" dirty="0">
                <a:solidFill>
                  <a:schemeClr val="tx1"/>
                </a:solidFill>
                <a:ea typeface="ヒラギノ角ゴ Pro W3" pitchFamily="124" charset="-128"/>
              </a:rPr>
              <a:t> A, </a:t>
            </a:r>
            <a:r>
              <a:rPr lang="en-US" sz="2200" dirty="0" err="1">
                <a:solidFill>
                  <a:schemeClr val="tx1"/>
                </a:solidFill>
                <a:ea typeface="ヒラギノ角ゴ Pro W3" pitchFamily="124" charset="-128"/>
              </a:rPr>
              <a:t>Gabello</a:t>
            </a:r>
            <a:r>
              <a:rPr lang="en-US" sz="2200" dirty="0">
                <a:solidFill>
                  <a:schemeClr val="tx1"/>
                </a:solidFill>
                <a:ea typeface="ヒラギノ角ゴ Pro W3" pitchFamily="124" charset="-128"/>
              </a:rPr>
              <a:t> M, Brock A. An intervention to reduce care resistant behavior in persons with dementia during oral hygiene: a pilot study. </a:t>
            </a:r>
            <a:r>
              <a:rPr lang="en-US" sz="2200" i="1" dirty="0">
                <a:solidFill>
                  <a:schemeClr val="tx1"/>
                </a:solidFill>
                <a:ea typeface="ヒラギノ角ゴ Pro W3" pitchFamily="124" charset="-128"/>
              </a:rPr>
              <a:t>Spec Care Dentist, </a:t>
            </a:r>
            <a:r>
              <a:rPr lang="en-US" sz="2200" dirty="0">
                <a:solidFill>
                  <a:schemeClr val="tx1"/>
                </a:solidFill>
                <a:ea typeface="ヒラギノ角ゴ Pro W3" pitchFamily="124" charset="-128"/>
              </a:rPr>
              <a:t>21:77-87, 2011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</a:pPr>
            <a:r>
              <a:rPr lang="en-US" sz="2200" dirty="0" err="1">
                <a:solidFill>
                  <a:schemeClr val="tx1"/>
                </a:solidFill>
                <a:ea typeface="ヒラギノ角ゴ Pro W3" pitchFamily="124" charset="-128"/>
              </a:rPr>
              <a:t>Teepia</a:t>
            </a:r>
            <a:r>
              <a:rPr lang="en-US" sz="2200" dirty="0">
                <a:solidFill>
                  <a:schemeClr val="tx1"/>
                </a:solidFill>
                <a:ea typeface="ヒラギノ角ゴ Pro W3" pitchFamily="124" charset="-128"/>
              </a:rPr>
              <a:t> Snow. Expert in dementia care who trains health care providers and families.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</a:pPr>
            <a:r>
              <a:rPr lang="en-US" altLang="ja-JP" sz="2200" dirty="0">
                <a:solidFill>
                  <a:schemeClr val="tx1"/>
                </a:solidFill>
                <a:ea typeface="ヒラギノ角ゴ Pro W3" pitchFamily="124" charset="-128"/>
              </a:rPr>
              <a:t>Saxe SS, Henry RG, </a:t>
            </a:r>
            <a:r>
              <a:rPr lang="en-US" altLang="ja-JP" sz="2200" dirty="0" err="1">
                <a:solidFill>
                  <a:schemeClr val="tx1"/>
                </a:solidFill>
                <a:ea typeface="ヒラギノ角ゴ Pro W3" pitchFamily="124" charset="-128"/>
              </a:rPr>
              <a:t>Wekstein</a:t>
            </a:r>
            <a:r>
              <a:rPr lang="en-US" altLang="ja-JP" sz="2200" dirty="0">
                <a:solidFill>
                  <a:schemeClr val="tx1"/>
                </a:solidFill>
                <a:ea typeface="ヒラギノ角ゴ Pro W3" pitchFamily="124" charset="-128"/>
              </a:rPr>
              <a:t> MW. </a:t>
            </a:r>
            <a:r>
              <a:rPr lang="en-US" sz="2200" i="1" dirty="0">
                <a:solidFill>
                  <a:schemeClr val="tx1"/>
                </a:solidFill>
                <a:ea typeface="ヒラギノ角ゴ Pro W3" pitchFamily="124" charset="-128"/>
              </a:rPr>
              <a:t>Keeping the Older Person’</a:t>
            </a:r>
            <a:r>
              <a:rPr lang="en-US" altLang="ja-JP" sz="2200" i="1" dirty="0">
                <a:solidFill>
                  <a:schemeClr val="tx1"/>
                </a:solidFill>
                <a:ea typeface="ヒラギノ角ゴ Pro W3" pitchFamily="124" charset="-128"/>
              </a:rPr>
              <a:t>s Mouth Healthy, A Caregiver’s Handbook. </a:t>
            </a:r>
            <a:r>
              <a:rPr lang="en-US" altLang="ja-JP" sz="2200" dirty="0">
                <a:solidFill>
                  <a:schemeClr val="tx1"/>
                </a:solidFill>
                <a:ea typeface="ヒラギノ角ゴ Pro W3" pitchFamily="124" charset="-128"/>
              </a:rPr>
              <a:t>Dept of Oral Health Science, University of Kentucky College </a:t>
            </a:r>
            <a:br>
              <a:rPr lang="en-US" altLang="ja-JP" sz="2200" dirty="0">
                <a:solidFill>
                  <a:schemeClr val="tx1"/>
                </a:solidFill>
                <a:ea typeface="ヒラギノ角ゴ Pro W3" pitchFamily="124" charset="-128"/>
              </a:rPr>
            </a:br>
            <a:r>
              <a:rPr lang="en-US" altLang="ja-JP" sz="2200" dirty="0">
                <a:solidFill>
                  <a:schemeClr val="tx1"/>
                </a:solidFill>
                <a:ea typeface="ヒラギノ角ゴ Pro W3" pitchFamily="124" charset="-128"/>
              </a:rPr>
              <a:t>of Dentistry, 1988.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</a:pPr>
            <a:r>
              <a:rPr lang="en-US" sz="2200" dirty="0">
                <a:solidFill>
                  <a:schemeClr val="tx1"/>
                </a:solidFill>
                <a:ea typeface="ヒラギノ角ゴ Pro W3" pitchFamily="124" charset="-128"/>
              </a:rPr>
              <a:t>Chalmers JM. Behavior management and communication strategies for dental profess-</a:t>
            </a:r>
            <a:r>
              <a:rPr lang="en-US" sz="2200" dirty="0" err="1">
                <a:solidFill>
                  <a:schemeClr val="tx1"/>
                </a:solidFill>
                <a:ea typeface="ヒラギノ角ゴ Pro W3" pitchFamily="124" charset="-128"/>
              </a:rPr>
              <a:t>sionals</a:t>
            </a:r>
            <a:r>
              <a:rPr lang="en-US" sz="2200" dirty="0">
                <a:solidFill>
                  <a:schemeClr val="tx1"/>
                </a:solidFill>
                <a:ea typeface="ヒラギノ角ゴ Pro W3" pitchFamily="124" charset="-128"/>
              </a:rPr>
              <a:t> when caring for residents with dementia. </a:t>
            </a:r>
            <a:r>
              <a:rPr lang="en-US" sz="2200" i="1" dirty="0">
                <a:solidFill>
                  <a:schemeClr val="tx1"/>
                </a:solidFill>
                <a:ea typeface="ヒラギノ角ゴ Pro W3" pitchFamily="124" charset="-128"/>
              </a:rPr>
              <a:t>Spec Care Dentist </a:t>
            </a:r>
            <a:r>
              <a:rPr lang="en-US" sz="2200" dirty="0">
                <a:solidFill>
                  <a:schemeClr val="tx1"/>
                </a:solidFill>
                <a:ea typeface="ヒラギノ角ゴ Pro W3" pitchFamily="124" charset="-128"/>
              </a:rPr>
              <a:t>20:147-155, 2000.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</a:pPr>
            <a:endParaRPr lang="en-US" sz="2000" dirty="0">
              <a:solidFill>
                <a:schemeClr val="tx1"/>
              </a:solidFill>
              <a:ea typeface="ヒラギノ角ゴ Pro W3" pitchFamily="124" charset="-128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0320" y="1899920"/>
            <a:ext cx="10058400" cy="355557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For their assistance with this project, the authors of this program would like to thank:</a:t>
            </a:r>
          </a:p>
          <a:p>
            <a:pPr marL="173038" lvl="1" indent="-1730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Joanna </a:t>
            </a:r>
            <a:r>
              <a:rPr lang="en-US" sz="1800" dirty="0" err="1"/>
              <a:t>Aalboe</a:t>
            </a:r>
            <a:r>
              <a:rPr lang="en-US" sz="1800" dirty="0"/>
              <a:t>, MPH, Registered Dental Hygienist, Assistant Professor, University of Kentucky </a:t>
            </a:r>
            <a:br>
              <a:rPr lang="en-US" sz="1800" dirty="0"/>
            </a:br>
            <a:r>
              <a:rPr lang="en-US" sz="1800" dirty="0"/>
              <a:t>College of Dentistry</a:t>
            </a:r>
          </a:p>
          <a:p>
            <a:pPr marL="173038" lvl="1" indent="-1730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Ada </a:t>
            </a:r>
            <a:r>
              <a:rPr lang="en-US" sz="1800" dirty="0" err="1"/>
              <a:t>Carlile</a:t>
            </a:r>
            <a:r>
              <a:rPr lang="en-US" sz="1800" dirty="0"/>
              <a:t>, Registered Dental Hygienist</a:t>
            </a:r>
          </a:p>
          <a:p>
            <a:pPr marL="173038" lvl="1" indent="-1730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Sandy </a:t>
            </a:r>
            <a:r>
              <a:rPr lang="en-US" sz="1800" dirty="0" err="1"/>
              <a:t>Challman</a:t>
            </a:r>
            <a:r>
              <a:rPr lang="en-US" sz="1800" dirty="0"/>
              <a:t>, Master of Instructional Technology, University of Kentucky College of Dentistry</a:t>
            </a:r>
          </a:p>
          <a:p>
            <a:pPr marL="173038" lvl="1" indent="-1730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Kathryn Cunningham, MS Ed, Center for the Enhancement of Learning and Teaching, </a:t>
            </a:r>
            <a:br>
              <a:rPr lang="en-US" sz="1800" dirty="0"/>
            </a:br>
            <a:r>
              <a:rPr lang="en-US" sz="1800" dirty="0"/>
              <a:t>University of Kentucky </a:t>
            </a:r>
          </a:p>
          <a:p>
            <a:pPr marL="173038" lvl="1" indent="-1730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Tom Dolan, Senior Medical Illustrator and Multimedia Developer, University of Kentucky</a:t>
            </a:r>
          </a:p>
          <a:p>
            <a:pPr marL="173038" lvl="1" indent="-1730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Stephanie Harper, Social Services/Butterfly Program Coordinator</a:t>
            </a:r>
          </a:p>
          <a:p>
            <a:pPr marL="173038" lvl="1" indent="-1730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Dr. Robert Henry, Chief of Dental Services, Veteran's Administration Hospital, Lexington Kentucky</a:t>
            </a:r>
          </a:p>
          <a:p>
            <a:pPr marL="173038" lvl="1" indent="-1730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Esther </a:t>
            </a:r>
            <a:r>
              <a:rPr lang="en-US" sz="1800" dirty="0" err="1"/>
              <a:t>Nealy</a:t>
            </a:r>
            <a:r>
              <a:rPr lang="en-US" sz="1800" dirty="0"/>
              <a:t>, Certified Nursing Assistant</a:t>
            </a:r>
          </a:p>
          <a:p>
            <a:pPr marL="173038" lvl="1" indent="-1730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Dr. Judith Skelton, PhD, Director of Outreach and Engagement, University of Kentucky College of Dentistry</a:t>
            </a:r>
          </a:p>
        </p:txBody>
      </p:sp>
    </p:spTree>
  </p:cSld>
  <p:clrMapOvr>
    <a:masterClrMapping/>
  </p:clrMapOvr>
  <p:transition spd="slow"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Production 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9359" y="1845734"/>
            <a:ext cx="9975103" cy="4473786"/>
          </a:xfrm>
        </p:spPr>
        <p:txBody>
          <a:bodyPr>
            <a:noAutofit/>
          </a:bodyPr>
          <a:lstStyle/>
          <a:p>
            <a:pPr marL="0" indent="0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dirty="0"/>
              <a:t>Project Coordinator &amp; Principal Investigator: </a:t>
            </a:r>
          </a:p>
          <a:p>
            <a:pPr marL="0">
              <a:lnSpc>
                <a:spcPts val="28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/>
              <a:t>Darlene Carritt, RDH, BSDH</a:t>
            </a:r>
          </a:p>
          <a:p>
            <a:pPr marL="0" indent="0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dirty="0"/>
              <a:t>Project Contributors: </a:t>
            </a:r>
          </a:p>
          <a:p>
            <a:pPr>
              <a:lnSpc>
                <a:spcPts val="28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/>
              <a:t>Noni Henderson, RDH, BSDH</a:t>
            </a:r>
          </a:p>
          <a:p>
            <a:pPr>
              <a:lnSpc>
                <a:spcPts val="28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/>
              <a:t>Emily Lindquist, RDH, BSDH</a:t>
            </a:r>
          </a:p>
          <a:p>
            <a:pPr>
              <a:lnSpc>
                <a:spcPts val="28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/>
              <a:t>Jaimee </a:t>
            </a:r>
            <a:r>
              <a:rPr lang="en-US" sz="2800" dirty="0" err="1"/>
              <a:t>Shropshire</a:t>
            </a:r>
            <a:r>
              <a:rPr lang="en-US" sz="2800" dirty="0"/>
              <a:t>, RDH, MHPTT</a:t>
            </a:r>
          </a:p>
          <a:p>
            <a:pPr>
              <a:lnSpc>
                <a:spcPts val="28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/>
              <a:t>Erik White, MS, RDN, LMNT, Nebraska DHHS Program Coordinator Medicaid and Long Term Care</a:t>
            </a:r>
          </a:p>
          <a:p>
            <a:pPr>
              <a:lnSpc>
                <a:spcPts val="28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/>
              <a:t>Dr. Charles F. Craft, Nebraska State Dental Director</a:t>
            </a:r>
          </a:p>
          <a:p>
            <a:pPr>
              <a:lnSpc>
                <a:spcPts val="28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/>
              <a:t>Jessica O. Ball, Nebraska Oral Health 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932601182"/>
      </p:ext>
    </p:extLst>
  </p:cSld>
  <p:clrMapOvr>
    <a:masterClrMapping/>
  </p:clrMapOvr>
  <p:transition spd="slow"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Production 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59" y="1805094"/>
            <a:ext cx="9975103" cy="40233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Presentation &amp; Design: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Kim R. Theesen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Photography: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Peggy Cain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Consultant: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err="1"/>
              <a:t>Nagamani</a:t>
            </a:r>
            <a:r>
              <a:rPr lang="en-US" sz="2800" dirty="0"/>
              <a:t> Narayana, DMD, MS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326770"/>
      </p:ext>
    </p:extLst>
  </p:cSld>
  <p:clrMapOvr>
    <a:masterClrMapping/>
  </p:clrMapOvr>
  <p:transition spd="slow"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Additional 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This presentation produced in part with cooperation with the University of Nebraska Medical Center College of Dentistry, Nebraska Department of Health &amp; Human Services, and the Nebraska Health Care Association.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5499" y="4431060"/>
            <a:ext cx="4905161" cy="1434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352" y="2959705"/>
            <a:ext cx="3223160" cy="106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E4BF62-A0D6-4A9C-A4FE-FBF33A22C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860" y="4431060"/>
            <a:ext cx="2684444" cy="1608274"/>
          </a:xfrm>
          <a:prstGeom prst="rect">
            <a:avLst/>
          </a:prstGeom>
        </p:spPr>
      </p:pic>
      <p:pic>
        <p:nvPicPr>
          <p:cNvPr id="2" name="Picture 1" descr="A logo with a windmill and a river&#10;&#10;Description automatically generated">
            <a:extLst>
              <a:ext uri="{FF2B5EF4-FFF2-40B4-BE49-F238E27FC236}">
                <a16:creationId xmlns:a16="http://schemas.microsoft.com/office/drawing/2014/main" id="{D31E4ED2-6A0B-A546-81E7-A9F0C564A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483" y="2791984"/>
            <a:ext cx="3410858" cy="1274032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4E1A66D9-93C1-456B-A778-94EF22EB6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479" y="2690707"/>
            <a:ext cx="2852410" cy="160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87665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Dental biofilm causes gum diseases: gingivitis and periodontal disease.</a:t>
            </a:r>
          </a:p>
        </p:txBody>
      </p:sp>
      <p:pic>
        <p:nvPicPr>
          <p:cNvPr id="21507" name="Picture 2" descr="D:\High res tiffs\slide017.ti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54438" y="2070100"/>
            <a:ext cx="4683125" cy="30972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511" name="TextBox 7"/>
          <p:cNvSpPr txBox="1">
            <a:spLocks noChangeArrowheads="1"/>
          </p:cNvSpPr>
          <p:nvPr/>
        </p:nvSpPr>
        <p:spPr bwMode="auto">
          <a:xfrm>
            <a:off x="2089518" y="4671153"/>
            <a:ext cx="1540806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eaLnBrk="1" hangingPunct="1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BIOFILM</a:t>
            </a:r>
          </a:p>
          <a:p>
            <a:pPr eaLnBrk="1" hangingPunct="1"/>
            <a:endParaRPr lang="en-US" sz="2800" b="1" dirty="0"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5187" y="5328137"/>
            <a:ext cx="114216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Note gums – very red and swollen. This person has gingivitis.</a:t>
            </a: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3586242" y="4495800"/>
            <a:ext cx="1934828" cy="457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6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dissolve/>
      </p:transition>
    </mc:Choice>
    <mc:Fallback xmlns="">
      <p:transition spd="slow">
        <p:dissolv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2815</Words>
  <Application>Microsoft Office PowerPoint</Application>
  <PresentationFormat>Widescreen</PresentationFormat>
  <Paragraphs>426</Paragraphs>
  <Slides>90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Retrospect</vt:lpstr>
      <vt:lpstr>Oral Health Issues for the Aged Adult in  The 21st Century</vt:lpstr>
      <vt:lpstr>Oral health and life expectancy  of Americans dramatically improved during the 20th century.</vt:lpstr>
      <vt:lpstr>Current Generation of Older Adults</vt:lpstr>
      <vt:lpstr>Increasing Oral Health Needs</vt:lpstr>
      <vt:lpstr>Increasing  Oral Health Needs</vt:lpstr>
      <vt:lpstr>CDC: Elders with oral disease is common.</vt:lpstr>
      <vt:lpstr>Acids from dental biofilm cause dental caries (tooth decay). </vt:lpstr>
      <vt:lpstr>Root caries are more prevalent in senior population.</vt:lpstr>
      <vt:lpstr>Dental biofilm causes gum diseases: gingivitis and periodontal disease.</vt:lpstr>
      <vt:lpstr>Tooth decay and gum disease can lead to:</vt:lpstr>
      <vt:lpstr>As we age, dentures are not the answer for everyone.</vt:lpstr>
      <vt:lpstr>Although dentures can restore many oral functions, when a person experiences tooth loss, there are limitations of tooth replacement and their effectiveness as substitutes for natural teeth.</vt:lpstr>
      <vt:lpstr>It is erroneously perceived that dentures  last a lifetime without future modifications.</vt:lpstr>
      <vt:lpstr>Denture placement introduces unfamiliar forces that contribute to:</vt:lpstr>
      <vt:lpstr>Regular maintenance care provided at a dental office should continue for edentulous denture wearers to:</vt:lpstr>
      <vt:lpstr>Why oral health matters in the geriatric population</vt:lpstr>
      <vt:lpstr>PowerPoint Presentation</vt:lpstr>
      <vt:lpstr>Pneumonia is the number one cause of death in nursing homes. </vt:lpstr>
      <vt:lpstr>Pneumonia </vt:lpstr>
      <vt:lpstr>Pneumonia </vt:lpstr>
      <vt:lpstr>Fifteen Studies: Brushing the teeth reduces pneumonia in nursing home residents.</vt:lpstr>
      <vt:lpstr>Brushing &amp; Flossing Can Prevent</vt:lpstr>
      <vt:lpstr>Increasing  Oral Health Needs</vt:lpstr>
      <vt:lpstr>Reduction in dexterity</vt:lpstr>
      <vt:lpstr>PowerPoint Presentation</vt:lpstr>
      <vt:lpstr>Osteoarthritis  (late stage)</vt:lpstr>
      <vt:lpstr>Increasing  Oral Health Needs</vt:lpstr>
      <vt:lpstr>Chronic diseases</vt:lpstr>
      <vt:lpstr>Diabetic residents with severe gum disease</vt:lpstr>
      <vt:lpstr>PowerPoint Presentation</vt:lpstr>
      <vt:lpstr>Diabetes residents  with severe gum disease</vt:lpstr>
      <vt:lpstr>Declining mental health</vt:lpstr>
      <vt:lpstr>Oral health affects mental health and vice versa</vt:lpstr>
      <vt:lpstr>Poor oral health leads to:</vt:lpstr>
      <vt:lpstr>Poor oral health leads to:</vt:lpstr>
      <vt:lpstr>Poor oral health leads to:</vt:lpstr>
      <vt:lpstr>Increasing  Oral Health Needs</vt:lpstr>
      <vt:lpstr>Increased medication use</vt:lpstr>
      <vt:lpstr>Medications: Common oral side effects</vt:lpstr>
      <vt:lpstr>Medications: Common oral side effects</vt:lpstr>
      <vt:lpstr>Increasing  Oral Health Needs</vt:lpstr>
      <vt:lpstr>Nutritional deficiencies </vt:lpstr>
      <vt:lpstr>Nutritional deficiencies </vt:lpstr>
      <vt:lpstr>Increasing  Oral Health Needs</vt:lpstr>
      <vt:lpstr>Economically disadvantaged</vt:lpstr>
      <vt:lpstr>Increasing  Oral Health Needs</vt:lpstr>
      <vt:lpstr>Limited access to dental care</vt:lpstr>
      <vt:lpstr>21st century dentistry continues to:</vt:lpstr>
      <vt:lpstr>Teledentistry</vt:lpstr>
      <vt:lpstr>Development of teledentistry to address access to dental care if a person is:</vt:lpstr>
      <vt:lpstr>Teledentistry</vt:lpstr>
      <vt:lpstr>Teledentistry Consults</vt:lpstr>
      <vt:lpstr>PowerPoint Presentation</vt:lpstr>
      <vt:lpstr>PowerPoint Presentation</vt:lpstr>
      <vt:lpstr>PowerPoint Presentation</vt:lpstr>
      <vt:lpstr>Having survived the COVID-19 Pandemic, lets look at some of the safeguards you may encounter in today’s dental office.</vt:lpstr>
      <vt:lpstr>Post-COVID-19  Pandemic Considerations </vt:lpstr>
      <vt:lpstr>Assessment  of COVID-19 Symptoms </vt:lpstr>
      <vt:lpstr>Air purifier/ Air handling Systems for Aerosols </vt:lpstr>
      <vt:lpstr>Proper Personal Protective Equipment (PPE)</vt:lpstr>
      <vt:lpstr>Pre-procedural rinse</vt:lpstr>
      <vt:lpstr>Electric Handpiece</vt:lpstr>
      <vt:lpstr>Closed Operatory to Limit Aerosol Spread</vt:lpstr>
      <vt:lpstr>Utilizing high evacuation devices during dental procedures for aerosol reduction</vt:lpstr>
      <vt:lpstr>Silver  Diamine Fluoride</vt:lpstr>
      <vt:lpstr>Dental Caries</vt:lpstr>
      <vt:lpstr>Dental Caries</vt:lpstr>
      <vt:lpstr>What is SDF?</vt:lpstr>
      <vt:lpstr>What are the active ingredients?</vt:lpstr>
      <vt:lpstr>Where is it used?</vt:lpstr>
      <vt:lpstr>Methods of Application</vt:lpstr>
      <vt:lpstr>Benefits of SDF</vt:lpstr>
      <vt:lpstr>Considerations</vt:lpstr>
      <vt:lpstr>PowerPoint Presentation</vt:lpstr>
      <vt:lpstr>PowerPoint Presentation</vt:lpstr>
      <vt:lpstr>The Toothbrush</vt:lpstr>
      <vt:lpstr>Oral swabs (Toothettes)</vt:lpstr>
      <vt:lpstr>Choose a toothbrush with soft bristles and a small head</vt:lpstr>
      <vt:lpstr>Adapt the toothbrush or try different types of toothbrushes</vt:lpstr>
      <vt:lpstr> The Collis Curve Toothbrush</vt:lpstr>
      <vt:lpstr> Take-home Message</vt:lpstr>
      <vt:lpstr>Sources</vt:lpstr>
      <vt:lpstr>Sources</vt:lpstr>
      <vt:lpstr>References</vt:lpstr>
      <vt:lpstr>References</vt:lpstr>
      <vt:lpstr>Acknowledgements</vt:lpstr>
      <vt:lpstr>Production Credits</vt:lpstr>
      <vt:lpstr>Production Credits</vt:lpstr>
      <vt:lpstr>Additional Credits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Oral Health Issues for the Aged Adult in  The 21st Century</dc:title>
  <dc:creator>Kim Theesn</dc:creator>
  <cp:lastModifiedBy>Kim Theesn</cp:lastModifiedBy>
  <cp:revision>84</cp:revision>
  <dcterms:created xsi:type="dcterms:W3CDTF">2024-03-23T20:36:39Z</dcterms:created>
  <dcterms:modified xsi:type="dcterms:W3CDTF">2024-05-09T19:57:52Z</dcterms:modified>
</cp:coreProperties>
</file>