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notesMasterIdLst>
    <p:notesMasterId r:id="rId70"/>
  </p:notesMasterIdLst>
  <p:sldIdLst>
    <p:sldId id="290" r:id="rId2"/>
    <p:sldId id="395" r:id="rId3"/>
    <p:sldId id="413" r:id="rId4"/>
    <p:sldId id="396" r:id="rId5"/>
    <p:sldId id="447" r:id="rId6"/>
    <p:sldId id="415" r:id="rId7"/>
    <p:sldId id="399" r:id="rId8"/>
    <p:sldId id="400" r:id="rId9"/>
    <p:sldId id="305" r:id="rId10"/>
    <p:sldId id="450" r:id="rId11"/>
    <p:sldId id="416" r:id="rId12"/>
    <p:sldId id="417" r:id="rId13"/>
    <p:sldId id="318" r:id="rId14"/>
    <p:sldId id="326" r:id="rId15"/>
    <p:sldId id="401" r:id="rId16"/>
    <p:sldId id="289" r:id="rId17"/>
    <p:sldId id="402" r:id="rId18"/>
    <p:sldId id="291" r:id="rId19"/>
    <p:sldId id="403" r:id="rId20"/>
    <p:sldId id="293" r:id="rId21"/>
    <p:sldId id="418" r:id="rId22"/>
    <p:sldId id="272" r:id="rId23"/>
    <p:sldId id="473" r:id="rId24"/>
    <p:sldId id="257" r:id="rId25"/>
    <p:sldId id="474" r:id="rId26"/>
    <p:sldId id="475" r:id="rId27"/>
    <p:sldId id="259" r:id="rId28"/>
    <p:sldId id="376" r:id="rId29"/>
    <p:sldId id="274" r:id="rId30"/>
    <p:sldId id="275" r:id="rId31"/>
    <p:sldId id="377" r:id="rId32"/>
    <p:sldId id="419" r:id="rId33"/>
    <p:sldId id="420" r:id="rId34"/>
    <p:sldId id="421" r:id="rId35"/>
    <p:sldId id="422" r:id="rId36"/>
    <p:sldId id="423" r:id="rId37"/>
    <p:sldId id="424" r:id="rId38"/>
    <p:sldId id="426" r:id="rId39"/>
    <p:sldId id="429" r:id="rId40"/>
    <p:sldId id="430" r:id="rId41"/>
    <p:sldId id="431" r:id="rId42"/>
    <p:sldId id="432" r:id="rId43"/>
    <p:sldId id="433" r:id="rId44"/>
    <p:sldId id="470" r:id="rId45"/>
    <p:sldId id="404" r:id="rId46"/>
    <p:sldId id="303" r:id="rId47"/>
    <p:sldId id="405" r:id="rId48"/>
    <p:sldId id="434" r:id="rId49"/>
    <p:sldId id="406" r:id="rId50"/>
    <p:sldId id="435" r:id="rId51"/>
    <p:sldId id="407" r:id="rId52"/>
    <p:sldId id="439" r:id="rId53"/>
    <p:sldId id="438" r:id="rId54"/>
    <p:sldId id="408" r:id="rId55"/>
    <p:sldId id="437" r:id="rId56"/>
    <p:sldId id="409" r:id="rId57"/>
    <p:sldId id="436" r:id="rId58"/>
    <p:sldId id="440" r:id="rId59"/>
    <p:sldId id="441" r:id="rId60"/>
    <p:sldId id="458" r:id="rId61"/>
    <p:sldId id="476" r:id="rId62"/>
    <p:sldId id="945" r:id="rId63"/>
    <p:sldId id="946" r:id="rId64"/>
    <p:sldId id="947" r:id="rId65"/>
    <p:sldId id="943" r:id="rId66"/>
    <p:sldId id="948" r:id="rId67"/>
    <p:sldId id="944" r:id="rId68"/>
    <p:sldId id="445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277113-7C1B-425D-AA97-E2B68E7EDAE3}">
          <p14:sldIdLst>
            <p14:sldId id="290"/>
            <p14:sldId id="395"/>
            <p14:sldId id="413"/>
            <p14:sldId id="396"/>
            <p14:sldId id="447"/>
            <p14:sldId id="415"/>
            <p14:sldId id="399"/>
            <p14:sldId id="400"/>
            <p14:sldId id="305"/>
            <p14:sldId id="450"/>
            <p14:sldId id="416"/>
            <p14:sldId id="417"/>
            <p14:sldId id="318"/>
            <p14:sldId id="326"/>
            <p14:sldId id="401"/>
            <p14:sldId id="289"/>
            <p14:sldId id="402"/>
            <p14:sldId id="291"/>
            <p14:sldId id="403"/>
            <p14:sldId id="293"/>
            <p14:sldId id="418"/>
          </p14:sldIdLst>
        </p14:section>
        <p14:section name="From Muscles PPT" id="{FF021625-03B4-4C02-BE37-9FBC13E8E583}">
          <p14:sldIdLst>
            <p14:sldId id="272"/>
            <p14:sldId id="473"/>
            <p14:sldId id="257"/>
            <p14:sldId id="474"/>
            <p14:sldId id="475"/>
            <p14:sldId id="259"/>
            <p14:sldId id="376"/>
            <p14:sldId id="274"/>
            <p14:sldId id="275"/>
            <p14:sldId id="377"/>
          </p14:sldIdLst>
        </p14:section>
        <p14:section name="Nutrient Needs" id="{1B260250-6758-464D-BF34-0524C65B79EE}">
          <p14:sldIdLst>
            <p14:sldId id="419"/>
            <p14:sldId id="420"/>
            <p14:sldId id="421"/>
            <p14:sldId id="422"/>
            <p14:sldId id="423"/>
            <p14:sldId id="424"/>
            <p14:sldId id="426"/>
            <p14:sldId id="429"/>
            <p14:sldId id="430"/>
            <p14:sldId id="431"/>
            <p14:sldId id="432"/>
            <p14:sldId id="433"/>
            <p14:sldId id="470"/>
            <p14:sldId id="404"/>
            <p14:sldId id="303"/>
            <p14:sldId id="405"/>
            <p14:sldId id="434"/>
            <p14:sldId id="406"/>
            <p14:sldId id="435"/>
            <p14:sldId id="407"/>
            <p14:sldId id="439"/>
            <p14:sldId id="438"/>
            <p14:sldId id="408"/>
            <p14:sldId id="437"/>
            <p14:sldId id="409"/>
            <p14:sldId id="436"/>
            <p14:sldId id="440"/>
            <p14:sldId id="441"/>
            <p14:sldId id="458"/>
            <p14:sldId id="476"/>
            <p14:sldId id="945"/>
            <p14:sldId id="946"/>
            <p14:sldId id="947"/>
            <p14:sldId id="943"/>
            <p14:sldId id="948"/>
            <p14:sldId id="944"/>
            <p14:sldId id="445"/>
          </p14:sldIdLst>
        </p14:section>
        <p14:section name="Originals from Muscle PPT - Hidden!" id="{1F272628-EE97-4DD4-957D-08FBFFC3C9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7032" userDrawn="1">
          <p15:clr>
            <a:srgbClr val="A4A3A4"/>
          </p15:clr>
        </p15:guide>
        <p15:guide id="5" orient="horz" pos="1109" userDrawn="1">
          <p15:clr>
            <a:srgbClr val="A4A3A4"/>
          </p15:clr>
        </p15:guide>
        <p15:guide id="6" pos="5128" userDrawn="1">
          <p15:clr>
            <a:srgbClr val="A4A3A4"/>
          </p15:clr>
        </p15:guide>
        <p15:guide id="7" orient="horz" pos="3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D582C"/>
    <a:srgbClr val="99CB38"/>
    <a:srgbClr val="63A537"/>
    <a:srgbClr val="FD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49AC3-1E47-391F-17F5-C89FC175C4AC}" v="4" dt="2024-04-10T00:45:15.209"/>
    <p1510:client id="{64773D10-757B-4C77-AA1F-7274058A7B73}" v="4" dt="2024-04-10T00:28:02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78668" autoAdjust="0"/>
  </p:normalViewPr>
  <p:slideViewPr>
    <p:cSldViewPr snapToGrid="0">
      <p:cViewPr varScale="1">
        <p:scale>
          <a:sx n="82" d="100"/>
          <a:sy n="82" d="100"/>
        </p:scale>
        <p:origin x="1386" y="78"/>
      </p:cViewPr>
      <p:guideLst>
        <p:guide orient="horz" pos="288"/>
        <p:guide pos="3840"/>
        <p:guide pos="720"/>
        <p:guide pos="7032"/>
        <p:guide orient="horz" pos="1109"/>
        <p:guide pos="5128"/>
        <p:guide orient="horz" pos="35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B85D4-4823-407B-BCC5-F4C39FA32C27}" type="doc">
      <dgm:prSet loTypeId="urn:microsoft.com/office/officeart/2005/8/layout/default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63ADB64-7C9D-4AB6-835D-E8D9079C9C39}">
      <dgm:prSet phldrT="[Text]"/>
      <dgm:spPr/>
      <dgm:t>
        <a:bodyPr/>
        <a:lstStyle/>
        <a:p>
          <a:r>
            <a:rPr lang="en-US" dirty="0"/>
            <a:t>Access to routine dental care</a:t>
          </a:r>
        </a:p>
      </dgm:t>
    </dgm:pt>
    <dgm:pt modelId="{D26C1456-E6F5-4967-861D-0908990DCEDD}" type="parTrans" cxnId="{5DC8DD67-70B6-4C16-BFFD-0B72238E5FC4}">
      <dgm:prSet/>
      <dgm:spPr/>
      <dgm:t>
        <a:bodyPr/>
        <a:lstStyle/>
        <a:p>
          <a:endParaRPr lang="en-US"/>
        </a:p>
      </dgm:t>
    </dgm:pt>
    <dgm:pt modelId="{FD5FDC35-C660-4D41-8B7A-1AB3A52DEB74}" type="sibTrans" cxnId="{5DC8DD67-70B6-4C16-BFFD-0B72238E5FC4}">
      <dgm:prSet/>
      <dgm:spPr/>
      <dgm:t>
        <a:bodyPr/>
        <a:lstStyle/>
        <a:p>
          <a:endParaRPr lang="en-US"/>
        </a:p>
      </dgm:t>
    </dgm:pt>
    <dgm:pt modelId="{2204C64A-B62C-4B1F-ABA6-75546DFB5CA9}">
      <dgm:prSet/>
      <dgm:spPr/>
      <dgm:t>
        <a:bodyPr/>
        <a:lstStyle/>
        <a:p>
          <a:r>
            <a:rPr lang="en-US"/>
            <a:t>Older adults have better dentition than in the past</a:t>
          </a:r>
          <a:endParaRPr lang="en-US" dirty="0"/>
        </a:p>
      </dgm:t>
    </dgm:pt>
    <dgm:pt modelId="{F6EFDF2C-89B7-44F9-97E8-0E9F02A8CCFD}" type="parTrans" cxnId="{86A7FDFB-A42F-4CB8-8BE3-91B598092D6A}">
      <dgm:prSet/>
      <dgm:spPr/>
      <dgm:t>
        <a:bodyPr/>
        <a:lstStyle/>
        <a:p>
          <a:endParaRPr lang="en-US"/>
        </a:p>
      </dgm:t>
    </dgm:pt>
    <dgm:pt modelId="{9B232663-C0E3-4E79-BEF3-C34076AD9962}" type="sibTrans" cxnId="{86A7FDFB-A42F-4CB8-8BE3-91B598092D6A}">
      <dgm:prSet/>
      <dgm:spPr/>
      <dgm:t>
        <a:bodyPr/>
        <a:lstStyle/>
        <a:p>
          <a:endParaRPr lang="en-US"/>
        </a:p>
      </dgm:t>
    </dgm:pt>
    <dgm:pt modelId="{C556479C-B579-44C7-A4AE-EB3D94A70A5C}">
      <dgm:prSet/>
      <dgm:spPr/>
      <dgm:t>
        <a:bodyPr/>
        <a:lstStyle/>
        <a:p>
          <a:r>
            <a:rPr lang="en-US"/>
            <a:t>Consequences of poor oral health</a:t>
          </a:r>
          <a:endParaRPr lang="en-US" dirty="0"/>
        </a:p>
      </dgm:t>
    </dgm:pt>
    <dgm:pt modelId="{468B7F4E-FBB7-4A37-B4F6-1E491AC2D1CC}" type="parTrans" cxnId="{54025B5E-6339-4B74-86DB-3B73B13E8612}">
      <dgm:prSet/>
      <dgm:spPr/>
      <dgm:t>
        <a:bodyPr/>
        <a:lstStyle/>
        <a:p>
          <a:endParaRPr lang="en-US"/>
        </a:p>
      </dgm:t>
    </dgm:pt>
    <dgm:pt modelId="{4983D2D9-7B4F-4A19-9256-AB1AADDEFD5B}" type="sibTrans" cxnId="{54025B5E-6339-4B74-86DB-3B73B13E8612}">
      <dgm:prSet/>
      <dgm:spPr/>
      <dgm:t>
        <a:bodyPr/>
        <a:lstStyle/>
        <a:p>
          <a:endParaRPr lang="en-US"/>
        </a:p>
      </dgm:t>
    </dgm:pt>
    <dgm:pt modelId="{7B4F6D5A-B940-4DF0-9B31-745DF5938D90}" type="pres">
      <dgm:prSet presAssocID="{910B85D4-4823-407B-BCC5-F4C39FA32C27}" presName="diagram" presStyleCnt="0">
        <dgm:presLayoutVars>
          <dgm:dir/>
          <dgm:resizeHandles val="exact"/>
        </dgm:presLayoutVars>
      </dgm:prSet>
      <dgm:spPr/>
    </dgm:pt>
    <dgm:pt modelId="{AC78F5C9-B496-40A0-8775-6CEDB9D7C2A8}" type="pres">
      <dgm:prSet presAssocID="{963ADB64-7C9D-4AB6-835D-E8D9079C9C39}" presName="node" presStyleLbl="node1" presStyleIdx="0" presStyleCnt="3">
        <dgm:presLayoutVars>
          <dgm:bulletEnabled val="1"/>
        </dgm:presLayoutVars>
      </dgm:prSet>
      <dgm:spPr/>
    </dgm:pt>
    <dgm:pt modelId="{C3091D5A-2C1E-4007-AED8-D53927766763}" type="pres">
      <dgm:prSet presAssocID="{FD5FDC35-C660-4D41-8B7A-1AB3A52DEB74}" presName="sibTrans" presStyleCnt="0"/>
      <dgm:spPr/>
    </dgm:pt>
    <dgm:pt modelId="{0330F00C-A78C-4387-BB7A-D0BFDF6296BC}" type="pres">
      <dgm:prSet presAssocID="{2204C64A-B62C-4B1F-ABA6-75546DFB5CA9}" presName="node" presStyleLbl="node1" presStyleIdx="1" presStyleCnt="3">
        <dgm:presLayoutVars>
          <dgm:bulletEnabled val="1"/>
        </dgm:presLayoutVars>
      </dgm:prSet>
      <dgm:spPr/>
    </dgm:pt>
    <dgm:pt modelId="{3ADAD733-15B3-42B7-A4A6-48BB1DE9BFB7}" type="pres">
      <dgm:prSet presAssocID="{9B232663-C0E3-4E79-BEF3-C34076AD9962}" presName="sibTrans" presStyleCnt="0"/>
      <dgm:spPr/>
    </dgm:pt>
    <dgm:pt modelId="{F57BE590-3C9E-4569-9E60-D71FDD9224BA}" type="pres">
      <dgm:prSet presAssocID="{C556479C-B579-44C7-A4AE-EB3D94A70A5C}" presName="node" presStyleLbl="node1" presStyleIdx="2" presStyleCnt="3">
        <dgm:presLayoutVars>
          <dgm:bulletEnabled val="1"/>
        </dgm:presLayoutVars>
      </dgm:prSet>
      <dgm:spPr/>
    </dgm:pt>
  </dgm:ptLst>
  <dgm:cxnLst>
    <dgm:cxn modelId="{0B8D1201-A420-4D68-8F60-B462BD47BD1F}" type="presOf" srcId="{C556479C-B579-44C7-A4AE-EB3D94A70A5C}" destId="{F57BE590-3C9E-4569-9E60-D71FDD9224BA}" srcOrd="0" destOrd="0" presId="urn:microsoft.com/office/officeart/2005/8/layout/default"/>
    <dgm:cxn modelId="{D2EFE223-19FA-4DE9-A93E-7938B394ACF4}" type="presOf" srcId="{2204C64A-B62C-4B1F-ABA6-75546DFB5CA9}" destId="{0330F00C-A78C-4387-BB7A-D0BFDF6296BC}" srcOrd="0" destOrd="0" presId="urn:microsoft.com/office/officeart/2005/8/layout/default"/>
    <dgm:cxn modelId="{54025B5E-6339-4B74-86DB-3B73B13E8612}" srcId="{910B85D4-4823-407B-BCC5-F4C39FA32C27}" destId="{C556479C-B579-44C7-A4AE-EB3D94A70A5C}" srcOrd="2" destOrd="0" parTransId="{468B7F4E-FBB7-4A37-B4F6-1E491AC2D1CC}" sibTransId="{4983D2D9-7B4F-4A19-9256-AB1AADDEFD5B}"/>
    <dgm:cxn modelId="{5DC8DD67-70B6-4C16-BFFD-0B72238E5FC4}" srcId="{910B85D4-4823-407B-BCC5-F4C39FA32C27}" destId="{963ADB64-7C9D-4AB6-835D-E8D9079C9C39}" srcOrd="0" destOrd="0" parTransId="{D26C1456-E6F5-4967-861D-0908990DCEDD}" sibTransId="{FD5FDC35-C660-4D41-8B7A-1AB3A52DEB74}"/>
    <dgm:cxn modelId="{C89B92EB-31DF-4112-BCBA-D0BBC2F3223D}" type="presOf" srcId="{910B85D4-4823-407B-BCC5-F4C39FA32C27}" destId="{7B4F6D5A-B940-4DF0-9B31-745DF5938D90}" srcOrd="0" destOrd="0" presId="urn:microsoft.com/office/officeart/2005/8/layout/default"/>
    <dgm:cxn modelId="{86A7FDFB-A42F-4CB8-8BE3-91B598092D6A}" srcId="{910B85D4-4823-407B-BCC5-F4C39FA32C27}" destId="{2204C64A-B62C-4B1F-ABA6-75546DFB5CA9}" srcOrd="1" destOrd="0" parTransId="{F6EFDF2C-89B7-44F9-97E8-0E9F02A8CCFD}" sibTransId="{9B232663-C0E3-4E79-BEF3-C34076AD9962}"/>
    <dgm:cxn modelId="{8DB7D2FD-FF69-442A-B978-9A344A6F54FE}" type="presOf" srcId="{963ADB64-7C9D-4AB6-835D-E8D9079C9C39}" destId="{AC78F5C9-B496-40A0-8775-6CEDB9D7C2A8}" srcOrd="0" destOrd="0" presId="urn:microsoft.com/office/officeart/2005/8/layout/default"/>
    <dgm:cxn modelId="{326BB158-0ECA-44C9-8738-E346BF5E986E}" type="presParOf" srcId="{7B4F6D5A-B940-4DF0-9B31-745DF5938D90}" destId="{AC78F5C9-B496-40A0-8775-6CEDB9D7C2A8}" srcOrd="0" destOrd="0" presId="urn:microsoft.com/office/officeart/2005/8/layout/default"/>
    <dgm:cxn modelId="{A14C558F-038B-4604-B783-752F0DCD112E}" type="presParOf" srcId="{7B4F6D5A-B940-4DF0-9B31-745DF5938D90}" destId="{C3091D5A-2C1E-4007-AED8-D53927766763}" srcOrd="1" destOrd="0" presId="urn:microsoft.com/office/officeart/2005/8/layout/default"/>
    <dgm:cxn modelId="{155E6E81-CDC3-4EB8-9160-0CE415C50064}" type="presParOf" srcId="{7B4F6D5A-B940-4DF0-9B31-745DF5938D90}" destId="{0330F00C-A78C-4387-BB7A-D0BFDF6296BC}" srcOrd="2" destOrd="0" presId="urn:microsoft.com/office/officeart/2005/8/layout/default"/>
    <dgm:cxn modelId="{3037699F-603E-4A93-B20D-3A9AF99014D2}" type="presParOf" srcId="{7B4F6D5A-B940-4DF0-9B31-745DF5938D90}" destId="{3ADAD733-15B3-42B7-A4A6-48BB1DE9BFB7}" srcOrd="3" destOrd="0" presId="urn:microsoft.com/office/officeart/2005/8/layout/default"/>
    <dgm:cxn modelId="{00A87C55-92B7-4550-A58D-0AB230F4FD66}" type="presParOf" srcId="{7B4F6D5A-B940-4DF0-9B31-745DF5938D90}" destId="{F57BE590-3C9E-4569-9E60-D71FDD9224B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FDA3BE-3605-495A-B428-1BABC5C6C9E7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10FA47-C659-4F05-9805-306091E539AD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Increased </a:t>
          </a:r>
          <a:br>
            <a:rPr lang="en-US" dirty="0"/>
          </a:br>
          <a:r>
            <a:rPr lang="en-US" dirty="0"/>
            <a:t>risk for malnutrition</a:t>
          </a:r>
        </a:p>
      </dgm:t>
    </dgm:pt>
    <dgm:pt modelId="{7C3C5318-7604-4317-8273-895D29B1B98D}" type="parTrans" cxnId="{4D102643-8958-4B7C-BD2E-AB597B0600A8}">
      <dgm:prSet/>
      <dgm:spPr/>
      <dgm:t>
        <a:bodyPr/>
        <a:lstStyle/>
        <a:p>
          <a:endParaRPr lang="en-US"/>
        </a:p>
      </dgm:t>
    </dgm:pt>
    <dgm:pt modelId="{8178A36A-C8AD-4C6C-AAF2-A401E885B0F7}" type="sibTrans" cxnId="{4D102643-8958-4B7C-BD2E-AB597B0600A8}">
      <dgm:prSet/>
      <dgm:spPr/>
      <dgm:t>
        <a:bodyPr/>
        <a:lstStyle/>
        <a:p>
          <a:endParaRPr lang="en-US"/>
        </a:p>
      </dgm:t>
    </dgm:pt>
    <dgm:pt modelId="{3F87B535-3E8E-471B-852C-37C37E3003F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Poor </a:t>
          </a:r>
          <a:br>
            <a:rPr lang="en-US" dirty="0"/>
          </a:br>
          <a:r>
            <a:rPr lang="en-US" dirty="0"/>
            <a:t>digestion</a:t>
          </a:r>
        </a:p>
      </dgm:t>
    </dgm:pt>
    <dgm:pt modelId="{A1DA004B-EAB9-4154-9263-FC4749191915}" type="parTrans" cxnId="{7DA94F3B-D996-4E53-94A3-4548EE1D5F0A}">
      <dgm:prSet/>
      <dgm:spPr/>
      <dgm:t>
        <a:bodyPr/>
        <a:lstStyle/>
        <a:p>
          <a:endParaRPr lang="en-US"/>
        </a:p>
      </dgm:t>
    </dgm:pt>
    <dgm:pt modelId="{9E6E20D7-79C8-4773-8721-24E054B22D48}" type="sibTrans" cxnId="{7DA94F3B-D996-4E53-94A3-4548EE1D5F0A}">
      <dgm:prSet/>
      <dgm:spPr/>
      <dgm:t>
        <a:bodyPr/>
        <a:lstStyle/>
        <a:p>
          <a:endParaRPr lang="en-US"/>
        </a:p>
      </dgm:t>
    </dgm:pt>
    <dgm:pt modelId="{CE10A0A5-511E-4C8C-81BE-156DA49A2D0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Weight loss</a:t>
          </a:r>
        </a:p>
      </dgm:t>
    </dgm:pt>
    <dgm:pt modelId="{3C1C409B-F45F-4FAF-BAEA-7C1E628D6250}" type="parTrans" cxnId="{68A67D62-52EE-4790-A7FA-3153003EAD6A}">
      <dgm:prSet/>
      <dgm:spPr/>
      <dgm:t>
        <a:bodyPr/>
        <a:lstStyle/>
        <a:p>
          <a:endParaRPr lang="en-US"/>
        </a:p>
      </dgm:t>
    </dgm:pt>
    <dgm:pt modelId="{1496D611-E237-4A7F-85BA-8BD46F065CA9}" type="sibTrans" cxnId="{68A67D62-52EE-4790-A7FA-3153003EAD6A}">
      <dgm:prSet/>
      <dgm:spPr/>
      <dgm:t>
        <a:bodyPr/>
        <a:lstStyle/>
        <a:p>
          <a:endParaRPr lang="en-US"/>
        </a:p>
      </dgm:t>
    </dgm:pt>
    <dgm:pt modelId="{7C426731-D266-4D34-BC40-D249DD5BFB8A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Reduced speaking ability</a:t>
          </a:r>
        </a:p>
      </dgm:t>
    </dgm:pt>
    <dgm:pt modelId="{503D424B-194C-474F-A44D-983907D80378}" type="parTrans" cxnId="{76E8B281-B8B2-4C40-8449-85FA34DF527D}">
      <dgm:prSet/>
      <dgm:spPr/>
      <dgm:t>
        <a:bodyPr/>
        <a:lstStyle/>
        <a:p>
          <a:endParaRPr lang="en-US"/>
        </a:p>
      </dgm:t>
    </dgm:pt>
    <dgm:pt modelId="{0B7FE340-2F4A-4AC1-ACCE-54BEBBADD5D8}" type="sibTrans" cxnId="{76E8B281-B8B2-4C40-8449-85FA34DF527D}">
      <dgm:prSet/>
      <dgm:spPr/>
      <dgm:t>
        <a:bodyPr/>
        <a:lstStyle/>
        <a:p>
          <a:endParaRPr lang="en-US"/>
        </a:p>
      </dgm:t>
    </dgm:pt>
    <dgm:pt modelId="{0F8D3421-1CC5-4170-9A8D-AB381A23DF34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/>
            <a:t>Poor self-esteem</a:t>
          </a:r>
          <a:endParaRPr lang="en-US" dirty="0"/>
        </a:p>
      </dgm:t>
    </dgm:pt>
    <dgm:pt modelId="{44F29714-9E6C-4154-AB88-6988BF59AC67}" type="parTrans" cxnId="{0E9687DC-2764-4A60-8186-F477D0C69112}">
      <dgm:prSet/>
      <dgm:spPr/>
      <dgm:t>
        <a:bodyPr/>
        <a:lstStyle/>
        <a:p>
          <a:endParaRPr lang="en-US"/>
        </a:p>
      </dgm:t>
    </dgm:pt>
    <dgm:pt modelId="{E1932C62-4BE4-4D24-8D1A-8DB5FB42B741}" type="sibTrans" cxnId="{0E9687DC-2764-4A60-8186-F477D0C69112}">
      <dgm:prSet/>
      <dgm:spPr/>
      <dgm:t>
        <a:bodyPr/>
        <a:lstStyle/>
        <a:p>
          <a:endParaRPr lang="en-US"/>
        </a:p>
      </dgm:t>
    </dgm:pt>
    <dgm:pt modelId="{D9164399-0473-481E-AA75-220A1CD1325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Reduced quality of life</a:t>
          </a:r>
        </a:p>
      </dgm:t>
    </dgm:pt>
    <dgm:pt modelId="{FFA70F53-E183-4FDD-B4AB-D2B9D53C6505}" type="parTrans" cxnId="{D18B948D-9C1C-4B9E-9698-4A97762A996D}">
      <dgm:prSet/>
      <dgm:spPr/>
      <dgm:t>
        <a:bodyPr/>
        <a:lstStyle/>
        <a:p>
          <a:endParaRPr lang="en-US"/>
        </a:p>
      </dgm:t>
    </dgm:pt>
    <dgm:pt modelId="{173ADB40-2475-4C91-A425-1A9AF2B804C7}" type="sibTrans" cxnId="{D18B948D-9C1C-4B9E-9698-4A97762A996D}">
      <dgm:prSet/>
      <dgm:spPr/>
      <dgm:t>
        <a:bodyPr/>
        <a:lstStyle/>
        <a:p>
          <a:endParaRPr lang="en-US"/>
        </a:p>
      </dgm:t>
    </dgm:pt>
    <dgm:pt modelId="{FB531C0E-E39F-4EEA-B189-C7091D3B2D72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/>
            <a:t>Limited employability</a:t>
          </a:r>
          <a:endParaRPr lang="en-US" dirty="0"/>
        </a:p>
      </dgm:t>
    </dgm:pt>
    <dgm:pt modelId="{F40C9406-2230-44D7-B2F8-2C8C031547E0}" type="parTrans" cxnId="{6090D793-53F8-4BEB-B9E8-359E96D3A3DC}">
      <dgm:prSet/>
      <dgm:spPr/>
      <dgm:t>
        <a:bodyPr/>
        <a:lstStyle/>
        <a:p>
          <a:endParaRPr lang="en-US"/>
        </a:p>
      </dgm:t>
    </dgm:pt>
    <dgm:pt modelId="{2C1BB203-31E0-4986-BD92-5D5F36813DF8}" type="sibTrans" cxnId="{6090D793-53F8-4BEB-B9E8-359E96D3A3DC}">
      <dgm:prSet/>
      <dgm:spPr/>
      <dgm:t>
        <a:bodyPr/>
        <a:lstStyle/>
        <a:p>
          <a:endParaRPr lang="en-US"/>
        </a:p>
      </dgm:t>
    </dgm:pt>
    <dgm:pt modelId="{CD977861-8E4E-4237-8315-F28B8614C62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400" dirty="0"/>
            <a:t>Increased risk </a:t>
          </a:r>
          <a:br>
            <a:rPr lang="en-US" sz="2400" dirty="0"/>
          </a:br>
          <a:r>
            <a:rPr lang="en-US" sz="2400" dirty="0"/>
            <a:t>of poor health and disease</a:t>
          </a:r>
        </a:p>
      </dgm:t>
    </dgm:pt>
    <dgm:pt modelId="{0C756E60-ED78-4D40-A754-207ADE77FEAF}" type="parTrans" cxnId="{FD84BB5F-F6D4-407A-9EB7-261F9C302BA2}">
      <dgm:prSet/>
      <dgm:spPr/>
      <dgm:t>
        <a:bodyPr/>
        <a:lstStyle/>
        <a:p>
          <a:endParaRPr lang="en-US"/>
        </a:p>
      </dgm:t>
    </dgm:pt>
    <dgm:pt modelId="{EE4CFF49-DE86-4CA1-B3C0-332652011A4B}" type="sibTrans" cxnId="{FD84BB5F-F6D4-407A-9EB7-261F9C302BA2}">
      <dgm:prSet/>
      <dgm:spPr/>
      <dgm:t>
        <a:bodyPr/>
        <a:lstStyle/>
        <a:p>
          <a:endParaRPr lang="en-US"/>
        </a:p>
      </dgm:t>
    </dgm:pt>
    <dgm:pt modelId="{448404FA-2E52-47F2-9178-94C18C6D3927}" type="pres">
      <dgm:prSet presAssocID="{14FDA3BE-3605-495A-B428-1BABC5C6C9E7}" presName="diagram" presStyleCnt="0">
        <dgm:presLayoutVars>
          <dgm:dir/>
          <dgm:resizeHandles val="exact"/>
        </dgm:presLayoutVars>
      </dgm:prSet>
      <dgm:spPr/>
    </dgm:pt>
    <dgm:pt modelId="{311E6D18-2211-4A6F-B621-DDEEBB571432}" type="pres">
      <dgm:prSet presAssocID="{6610FA47-C659-4F05-9805-306091E539AD}" presName="node" presStyleLbl="node1" presStyleIdx="0" presStyleCnt="8">
        <dgm:presLayoutVars>
          <dgm:bulletEnabled val="1"/>
        </dgm:presLayoutVars>
      </dgm:prSet>
      <dgm:spPr/>
    </dgm:pt>
    <dgm:pt modelId="{4EB13125-B35F-4CBA-BFCB-1843900407A4}" type="pres">
      <dgm:prSet presAssocID="{8178A36A-C8AD-4C6C-AAF2-A401E885B0F7}" presName="sibTrans" presStyleCnt="0"/>
      <dgm:spPr/>
    </dgm:pt>
    <dgm:pt modelId="{7A656C98-F86F-492D-A9C9-5F4EE0E775F9}" type="pres">
      <dgm:prSet presAssocID="{3F87B535-3E8E-471B-852C-37C37E3003F3}" presName="node" presStyleLbl="node1" presStyleIdx="1" presStyleCnt="8">
        <dgm:presLayoutVars>
          <dgm:bulletEnabled val="1"/>
        </dgm:presLayoutVars>
      </dgm:prSet>
      <dgm:spPr/>
    </dgm:pt>
    <dgm:pt modelId="{875782AF-DB31-4A5E-A6CC-7F56E225AE10}" type="pres">
      <dgm:prSet presAssocID="{9E6E20D7-79C8-4773-8721-24E054B22D48}" presName="sibTrans" presStyleCnt="0"/>
      <dgm:spPr/>
    </dgm:pt>
    <dgm:pt modelId="{CCCDBA00-4701-4FCC-AAE0-E09BF4324A27}" type="pres">
      <dgm:prSet presAssocID="{CE10A0A5-511E-4C8C-81BE-156DA49A2D03}" presName="node" presStyleLbl="node1" presStyleIdx="2" presStyleCnt="8">
        <dgm:presLayoutVars>
          <dgm:bulletEnabled val="1"/>
        </dgm:presLayoutVars>
      </dgm:prSet>
      <dgm:spPr/>
    </dgm:pt>
    <dgm:pt modelId="{0245E117-70DF-443D-9816-6E366AB82043}" type="pres">
      <dgm:prSet presAssocID="{1496D611-E237-4A7F-85BA-8BD46F065CA9}" presName="sibTrans" presStyleCnt="0"/>
      <dgm:spPr/>
    </dgm:pt>
    <dgm:pt modelId="{53D8573B-CEF4-4A32-87F4-04D4DD97BCBB}" type="pres">
      <dgm:prSet presAssocID="{7C426731-D266-4D34-BC40-D249DD5BFB8A}" presName="node" presStyleLbl="node1" presStyleIdx="3" presStyleCnt="8">
        <dgm:presLayoutVars>
          <dgm:bulletEnabled val="1"/>
        </dgm:presLayoutVars>
      </dgm:prSet>
      <dgm:spPr/>
    </dgm:pt>
    <dgm:pt modelId="{625167F2-8CC9-4637-85C1-3B7A9F0E337F}" type="pres">
      <dgm:prSet presAssocID="{0B7FE340-2F4A-4AC1-ACCE-54BEBBADD5D8}" presName="sibTrans" presStyleCnt="0"/>
      <dgm:spPr/>
    </dgm:pt>
    <dgm:pt modelId="{BDFC6C0F-2836-4194-8C31-C53991011C5B}" type="pres">
      <dgm:prSet presAssocID="{0F8D3421-1CC5-4170-9A8D-AB381A23DF34}" presName="node" presStyleLbl="node1" presStyleIdx="4" presStyleCnt="8">
        <dgm:presLayoutVars>
          <dgm:bulletEnabled val="1"/>
        </dgm:presLayoutVars>
      </dgm:prSet>
      <dgm:spPr/>
    </dgm:pt>
    <dgm:pt modelId="{F3F3D391-5F0D-43C9-8886-BFA723763596}" type="pres">
      <dgm:prSet presAssocID="{E1932C62-4BE4-4D24-8D1A-8DB5FB42B741}" presName="sibTrans" presStyleCnt="0"/>
      <dgm:spPr/>
    </dgm:pt>
    <dgm:pt modelId="{2F8A1F97-D316-47E5-A43D-7426C21740CA}" type="pres">
      <dgm:prSet presAssocID="{D9164399-0473-481E-AA75-220A1CD1325C}" presName="node" presStyleLbl="node1" presStyleIdx="5" presStyleCnt="8">
        <dgm:presLayoutVars>
          <dgm:bulletEnabled val="1"/>
        </dgm:presLayoutVars>
      </dgm:prSet>
      <dgm:spPr/>
    </dgm:pt>
    <dgm:pt modelId="{3965DB8C-6FEE-4D79-B5FC-2C5271BC04C8}" type="pres">
      <dgm:prSet presAssocID="{173ADB40-2475-4C91-A425-1A9AF2B804C7}" presName="sibTrans" presStyleCnt="0"/>
      <dgm:spPr/>
    </dgm:pt>
    <dgm:pt modelId="{7BCEC613-828E-43D7-AAD4-60E21F55915D}" type="pres">
      <dgm:prSet presAssocID="{FB531C0E-E39F-4EEA-B189-C7091D3B2D72}" presName="node" presStyleLbl="node1" presStyleIdx="6" presStyleCnt="8">
        <dgm:presLayoutVars>
          <dgm:bulletEnabled val="1"/>
        </dgm:presLayoutVars>
      </dgm:prSet>
      <dgm:spPr/>
    </dgm:pt>
    <dgm:pt modelId="{401BCB0A-8858-4BD2-9A56-A1E4D907DE6D}" type="pres">
      <dgm:prSet presAssocID="{2C1BB203-31E0-4986-BD92-5D5F36813DF8}" presName="sibTrans" presStyleCnt="0"/>
      <dgm:spPr/>
    </dgm:pt>
    <dgm:pt modelId="{6382AE82-85EF-4E13-8F35-8796A46E5130}" type="pres">
      <dgm:prSet presAssocID="{CD977861-8E4E-4237-8315-F28B8614C622}" presName="node" presStyleLbl="node1" presStyleIdx="7" presStyleCnt="8">
        <dgm:presLayoutVars>
          <dgm:bulletEnabled val="1"/>
        </dgm:presLayoutVars>
      </dgm:prSet>
      <dgm:spPr/>
    </dgm:pt>
  </dgm:ptLst>
  <dgm:cxnLst>
    <dgm:cxn modelId="{6B1A3B0C-8530-4C9E-BAF4-403B868A447C}" type="presOf" srcId="{FB531C0E-E39F-4EEA-B189-C7091D3B2D72}" destId="{7BCEC613-828E-43D7-AAD4-60E21F55915D}" srcOrd="0" destOrd="0" presId="urn:microsoft.com/office/officeart/2005/8/layout/default"/>
    <dgm:cxn modelId="{CC1BF813-C1D0-4058-9BE8-5483C4605FBC}" type="presOf" srcId="{CE10A0A5-511E-4C8C-81BE-156DA49A2D03}" destId="{CCCDBA00-4701-4FCC-AAE0-E09BF4324A27}" srcOrd="0" destOrd="0" presId="urn:microsoft.com/office/officeart/2005/8/layout/default"/>
    <dgm:cxn modelId="{92AB2B16-997D-4CE6-817A-B9CD0A92DAA2}" type="presOf" srcId="{7C426731-D266-4D34-BC40-D249DD5BFB8A}" destId="{53D8573B-CEF4-4A32-87F4-04D4DD97BCBB}" srcOrd="0" destOrd="0" presId="urn:microsoft.com/office/officeart/2005/8/layout/default"/>
    <dgm:cxn modelId="{6F951418-EEBD-47CB-AC86-C1D8D0866B06}" type="presOf" srcId="{6610FA47-C659-4F05-9805-306091E539AD}" destId="{311E6D18-2211-4A6F-B621-DDEEBB571432}" srcOrd="0" destOrd="0" presId="urn:microsoft.com/office/officeart/2005/8/layout/default"/>
    <dgm:cxn modelId="{7DA94F3B-D996-4E53-94A3-4548EE1D5F0A}" srcId="{14FDA3BE-3605-495A-B428-1BABC5C6C9E7}" destId="{3F87B535-3E8E-471B-852C-37C37E3003F3}" srcOrd="1" destOrd="0" parTransId="{A1DA004B-EAB9-4154-9263-FC4749191915}" sibTransId="{9E6E20D7-79C8-4773-8721-24E054B22D48}"/>
    <dgm:cxn modelId="{FD84BB5F-F6D4-407A-9EB7-261F9C302BA2}" srcId="{14FDA3BE-3605-495A-B428-1BABC5C6C9E7}" destId="{CD977861-8E4E-4237-8315-F28B8614C622}" srcOrd="7" destOrd="0" parTransId="{0C756E60-ED78-4D40-A754-207ADE77FEAF}" sibTransId="{EE4CFF49-DE86-4CA1-B3C0-332652011A4B}"/>
    <dgm:cxn modelId="{68A67D62-52EE-4790-A7FA-3153003EAD6A}" srcId="{14FDA3BE-3605-495A-B428-1BABC5C6C9E7}" destId="{CE10A0A5-511E-4C8C-81BE-156DA49A2D03}" srcOrd="2" destOrd="0" parTransId="{3C1C409B-F45F-4FAF-BAEA-7C1E628D6250}" sibTransId="{1496D611-E237-4A7F-85BA-8BD46F065CA9}"/>
    <dgm:cxn modelId="{4D102643-8958-4B7C-BD2E-AB597B0600A8}" srcId="{14FDA3BE-3605-495A-B428-1BABC5C6C9E7}" destId="{6610FA47-C659-4F05-9805-306091E539AD}" srcOrd="0" destOrd="0" parTransId="{7C3C5318-7604-4317-8273-895D29B1B98D}" sibTransId="{8178A36A-C8AD-4C6C-AAF2-A401E885B0F7}"/>
    <dgm:cxn modelId="{535BE464-8E5F-45BF-BF24-D0B8D2E3966A}" type="presOf" srcId="{CD977861-8E4E-4237-8315-F28B8614C622}" destId="{6382AE82-85EF-4E13-8F35-8796A46E5130}" srcOrd="0" destOrd="0" presId="urn:microsoft.com/office/officeart/2005/8/layout/default"/>
    <dgm:cxn modelId="{BF6F0845-6689-4265-BE74-BBE933AEC457}" type="presOf" srcId="{14FDA3BE-3605-495A-B428-1BABC5C6C9E7}" destId="{448404FA-2E52-47F2-9178-94C18C6D3927}" srcOrd="0" destOrd="0" presId="urn:microsoft.com/office/officeart/2005/8/layout/default"/>
    <dgm:cxn modelId="{2D6FDF65-C0CB-4689-B88B-DCF72A8BE3E3}" type="presOf" srcId="{3F87B535-3E8E-471B-852C-37C37E3003F3}" destId="{7A656C98-F86F-492D-A9C9-5F4EE0E775F9}" srcOrd="0" destOrd="0" presId="urn:microsoft.com/office/officeart/2005/8/layout/default"/>
    <dgm:cxn modelId="{122B4B4C-B90D-4161-A689-CC0EEA2949E1}" type="presOf" srcId="{D9164399-0473-481E-AA75-220A1CD1325C}" destId="{2F8A1F97-D316-47E5-A43D-7426C21740CA}" srcOrd="0" destOrd="0" presId="urn:microsoft.com/office/officeart/2005/8/layout/default"/>
    <dgm:cxn modelId="{76E8B281-B8B2-4C40-8449-85FA34DF527D}" srcId="{14FDA3BE-3605-495A-B428-1BABC5C6C9E7}" destId="{7C426731-D266-4D34-BC40-D249DD5BFB8A}" srcOrd="3" destOrd="0" parTransId="{503D424B-194C-474F-A44D-983907D80378}" sibTransId="{0B7FE340-2F4A-4AC1-ACCE-54BEBBADD5D8}"/>
    <dgm:cxn modelId="{3ED23382-5415-43C4-A7C7-B867D9867633}" type="presOf" srcId="{0F8D3421-1CC5-4170-9A8D-AB381A23DF34}" destId="{BDFC6C0F-2836-4194-8C31-C53991011C5B}" srcOrd="0" destOrd="0" presId="urn:microsoft.com/office/officeart/2005/8/layout/default"/>
    <dgm:cxn modelId="{D18B948D-9C1C-4B9E-9698-4A97762A996D}" srcId="{14FDA3BE-3605-495A-B428-1BABC5C6C9E7}" destId="{D9164399-0473-481E-AA75-220A1CD1325C}" srcOrd="5" destOrd="0" parTransId="{FFA70F53-E183-4FDD-B4AB-D2B9D53C6505}" sibTransId="{173ADB40-2475-4C91-A425-1A9AF2B804C7}"/>
    <dgm:cxn modelId="{6090D793-53F8-4BEB-B9E8-359E96D3A3DC}" srcId="{14FDA3BE-3605-495A-B428-1BABC5C6C9E7}" destId="{FB531C0E-E39F-4EEA-B189-C7091D3B2D72}" srcOrd="6" destOrd="0" parTransId="{F40C9406-2230-44D7-B2F8-2C8C031547E0}" sibTransId="{2C1BB203-31E0-4986-BD92-5D5F36813DF8}"/>
    <dgm:cxn modelId="{0E9687DC-2764-4A60-8186-F477D0C69112}" srcId="{14FDA3BE-3605-495A-B428-1BABC5C6C9E7}" destId="{0F8D3421-1CC5-4170-9A8D-AB381A23DF34}" srcOrd="4" destOrd="0" parTransId="{44F29714-9E6C-4154-AB88-6988BF59AC67}" sibTransId="{E1932C62-4BE4-4D24-8D1A-8DB5FB42B741}"/>
    <dgm:cxn modelId="{659EDA79-A979-415A-B6A0-A5099C5A0A61}" type="presParOf" srcId="{448404FA-2E52-47F2-9178-94C18C6D3927}" destId="{311E6D18-2211-4A6F-B621-DDEEBB571432}" srcOrd="0" destOrd="0" presId="urn:microsoft.com/office/officeart/2005/8/layout/default"/>
    <dgm:cxn modelId="{B500F1AE-995B-4097-BA80-B301C46F904A}" type="presParOf" srcId="{448404FA-2E52-47F2-9178-94C18C6D3927}" destId="{4EB13125-B35F-4CBA-BFCB-1843900407A4}" srcOrd="1" destOrd="0" presId="urn:microsoft.com/office/officeart/2005/8/layout/default"/>
    <dgm:cxn modelId="{C1FD7B0A-490A-4446-9A55-51099F647D67}" type="presParOf" srcId="{448404FA-2E52-47F2-9178-94C18C6D3927}" destId="{7A656C98-F86F-492D-A9C9-5F4EE0E775F9}" srcOrd="2" destOrd="0" presId="urn:microsoft.com/office/officeart/2005/8/layout/default"/>
    <dgm:cxn modelId="{B26515EE-626E-412B-813D-5EC1F0DA69CE}" type="presParOf" srcId="{448404FA-2E52-47F2-9178-94C18C6D3927}" destId="{875782AF-DB31-4A5E-A6CC-7F56E225AE10}" srcOrd="3" destOrd="0" presId="urn:microsoft.com/office/officeart/2005/8/layout/default"/>
    <dgm:cxn modelId="{A94B2298-C6E3-4EB9-8FEE-ACD7052919A1}" type="presParOf" srcId="{448404FA-2E52-47F2-9178-94C18C6D3927}" destId="{CCCDBA00-4701-4FCC-AAE0-E09BF4324A27}" srcOrd="4" destOrd="0" presId="urn:microsoft.com/office/officeart/2005/8/layout/default"/>
    <dgm:cxn modelId="{E73F1F1D-6B51-41A8-A420-270D7F51C908}" type="presParOf" srcId="{448404FA-2E52-47F2-9178-94C18C6D3927}" destId="{0245E117-70DF-443D-9816-6E366AB82043}" srcOrd="5" destOrd="0" presId="urn:microsoft.com/office/officeart/2005/8/layout/default"/>
    <dgm:cxn modelId="{5B23162C-F109-4ABA-8F64-91713439D640}" type="presParOf" srcId="{448404FA-2E52-47F2-9178-94C18C6D3927}" destId="{53D8573B-CEF4-4A32-87F4-04D4DD97BCBB}" srcOrd="6" destOrd="0" presId="urn:microsoft.com/office/officeart/2005/8/layout/default"/>
    <dgm:cxn modelId="{7F6D1B6D-06AF-4521-96DE-9B4092D57F4E}" type="presParOf" srcId="{448404FA-2E52-47F2-9178-94C18C6D3927}" destId="{625167F2-8CC9-4637-85C1-3B7A9F0E337F}" srcOrd="7" destOrd="0" presId="urn:microsoft.com/office/officeart/2005/8/layout/default"/>
    <dgm:cxn modelId="{769C6E32-0BDE-428B-A42C-4B2963BCFC41}" type="presParOf" srcId="{448404FA-2E52-47F2-9178-94C18C6D3927}" destId="{BDFC6C0F-2836-4194-8C31-C53991011C5B}" srcOrd="8" destOrd="0" presId="urn:microsoft.com/office/officeart/2005/8/layout/default"/>
    <dgm:cxn modelId="{3B52EB48-411E-46F6-9BB6-A547A0799710}" type="presParOf" srcId="{448404FA-2E52-47F2-9178-94C18C6D3927}" destId="{F3F3D391-5F0D-43C9-8886-BFA723763596}" srcOrd="9" destOrd="0" presId="urn:microsoft.com/office/officeart/2005/8/layout/default"/>
    <dgm:cxn modelId="{A2181F79-0F43-4BFA-9308-764C348F4830}" type="presParOf" srcId="{448404FA-2E52-47F2-9178-94C18C6D3927}" destId="{2F8A1F97-D316-47E5-A43D-7426C21740CA}" srcOrd="10" destOrd="0" presId="urn:microsoft.com/office/officeart/2005/8/layout/default"/>
    <dgm:cxn modelId="{869BEAE6-6731-4DDB-9AAF-4CF8F054235A}" type="presParOf" srcId="{448404FA-2E52-47F2-9178-94C18C6D3927}" destId="{3965DB8C-6FEE-4D79-B5FC-2C5271BC04C8}" srcOrd="11" destOrd="0" presId="urn:microsoft.com/office/officeart/2005/8/layout/default"/>
    <dgm:cxn modelId="{60EFEC4D-48D8-4469-BEEA-1A00ECF3ED51}" type="presParOf" srcId="{448404FA-2E52-47F2-9178-94C18C6D3927}" destId="{7BCEC613-828E-43D7-AAD4-60E21F55915D}" srcOrd="12" destOrd="0" presId="urn:microsoft.com/office/officeart/2005/8/layout/default"/>
    <dgm:cxn modelId="{8A1CBD80-DFD0-4318-AF6D-C106585224C0}" type="presParOf" srcId="{448404FA-2E52-47F2-9178-94C18C6D3927}" destId="{401BCB0A-8858-4BD2-9A56-A1E4D907DE6D}" srcOrd="13" destOrd="0" presId="urn:microsoft.com/office/officeart/2005/8/layout/default"/>
    <dgm:cxn modelId="{F5F31363-FBE8-4A68-857A-CEBD96FAE629}" type="presParOf" srcId="{448404FA-2E52-47F2-9178-94C18C6D3927}" destId="{6382AE82-85EF-4E13-8F35-8796A46E513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03915-B693-4DDB-BADF-10B406446A4E}" type="doc">
      <dgm:prSet loTypeId="urn:microsoft.com/office/officeart/2005/8/layout/default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CD72EF0-1130-48EF-BA14-F86599F3CFBC}">
      <dgm:prSet phldrT="[Text]"/>
      <dgm:spPr/>
      <dgm:t>
        <a:bodyPr/>
        <a:lstStyle/>
        <a:p>
          <a:r>
            <a:rPr lang="en-US" dirty="0"/>
            <a:t>Pneumonia</a:t>
          </a:r>
        </a:p>
      </dgm:t>
    </dgm:pt>
    <dgm:pt modelId="{4CCF3569-B70B-4422-B882-63DB794B1E5D}" type="parTrans" cxnId="{E48ACD16-023A-439D-86C5-C680AA3214C0}">
      <dgm:prSet/>
      <dgm:spPr/>
      <dgm:t>
        <a:bodyPr/>
        <a:lstStyle/>
        <a:p>
          <a:endParaRPr lang="en-US"/>
        </a:p>
      </dgm:t>
    </dgm:pt>
    <dgm:pt modelId="{43A23619-55A9-4A7E-8664-0713B7064E7C}" type="sibTrans" cxnId="{E48ACD16-023A-439D-86C5-C680AA3214C0}">
      <dgm:prSet/>
      <dgm:spPr/>
      <dgm:t>
        <a:bodyPr/>
        <a:lstStyle/>
        <a:p>
          <a:endParaRPr lang="en-US"/>
        </a:p>
      </dgm:t>
    </dgm:pt>
    <dgm:pt modelId="{60F40EDB-6370-4717-861A-68E81E4F5A3A}">
      <dgm:prSet/>
      <dgm:spPr/>
      <dgm:t>
        <a:bodyPr/>
        <a:lstStyle/>
        <a:p>
          <a:r>
            <a:rPr lang="en-US"/>
            <a:t>Malnutrition</a:t>
          </a:r>
          <a:endParaRPr lang="en-US" dirty="0"/>
        </a:p>
      </dgm:t>
    </dgm:pt>
    <dgm:pt modelId="{916495F8-0905-44CD-8E3F-B0415A10B993}" type="parTrans" cxnId="{61984C3B-EA46-4C47-B571-6D1690657C3E}">
      <dgm:prSet/>
      <dgm:spPr/>
      <dgm:t>
        <a:bodyPr/>
        <a:lstStyle/>
        <a:p>
          <a:endParaRPr lang="en-US"/>
        </a:p>
      </dgm:t>
    </dgm:pt>
    <dgm:pt modelId="{048941DB-93D3-4C3F-AD79-ACCE470478D2}" type="sibTrans" cxnId="{61984C3B-EA46-4C47-B571-6D1690657C3E}">
      <dgm:prSet/>
      <dgm:spPr/>
      <dgm:t>
        <a:bodyPr/>
        <a:lstStyle/>
        <a:p>
          <a:endParaRPr lang="en-US"/>
        </a:p>
      </dgm:t>
    </dgm:pt>
    <dgm:pt modelId="{FCB0562E-90B6-4A87-947B-B513A32E608B}">
      <dgm:prSet/>
      <dgm:spPr/>
      <dgm:t>
        <a:bodyPr/>
        <a:lstStyle/>
        <a:p>
          <a:r>
            <a:rPr lang="en-US"/>
            <a:t>Stroke</a:t>
          </a:r>
          <a:endParaRPr lang="en-US" dirty="0"/>
        </a:p>
      </dgm:t>
    </dgm:pt>
    <dgm:pt modelId="{066129E8-A378-446D-8289-0D0E2EADB8A9}" type="parTrans" cxnId="{E1F1F10A-A965-4E3B-BB61-AEE5F1846197}">
      <dgm:prSet/>
      <dgm:spPr/>
      <dgm:t>
        <a:bodyPr/>
        <a:lstStyle/>
        <a:p>
          <a:endParaRPr lang="en-US"/>
        </a:p>
      </dgm:t>
    </dgm:pt>
    <dgm:pt modelId="{AEBDB743-8E0D-4553-ADC7-F30CF139BA74}" type="sibTrans" cxnId="{E1F1F10A-A965-4E3B-BB61-AEE5F1846197}">
      <dgm:prSet/>
      <dgm:spPr/>
      <dgm:t>
        <a:bodyPr/>
        <a:lstStyle/>
        <a:p>
          <a:endParaRPr lang="en-US"/>
        </a:p>
      </dgm:t>
    </dgm:pt>
    <dgm:pt modelId="{5BF48419-416C-42AB-86E6-9A04FB66FC16}">
      <dgm:prSet/>
      <dgm:spPr/>
      <dgm:t>
        <a:bodyPr/>
        <a:lstStyle/>
        <a:p>
          <a:r>
            <a:rPr lang="en-US"/>
            <a:t>Heart disease</a:t>
          </a:r>
          <a:endParaRPr lang="en-US" dirty="0"/>
        </a:p>
      </dgm:t>
    </dgm:pt>
    <dgm:pt modelId="{5189ABE1-6A25-46E0-9F09-952F0E962EAF}" type="parTrans" cxnId="{C49019D7-C970-48A4-9B32-839A12CE3DA0}">
      <dgm:prSet/>
      <dgm:spPr/>
      <dgm:t>
        <a:bodyPr/>
        <a:lstStyle/>
        <a:p>
          <a:endParaRPr lang="en-US"/>
        </a:p>
      </dgm:t>
    </dgm:pt>
    <dgm:pt modelId="{E4A5BA0D-F52C-43FC-975F-2F3BC9D6637F}" type="sibTrans" cxnId="{C49019D7-C970-48A4-9B32-839A12CE3DA0}">
      <dgm:prSet/>
      <dgm:spPr/>
      <dgm:t>
        <a:bodyPr/>
        <a:lstStyle/>
        <a:p>
          <a:endParaRPr lang="en-US"/>
        </a:p>
      </dgm:t>
    </dgm:pt>
    <dgm:pt modelId="{3969EEF0-3AA8-4E1D-A0C3-938D95E879CF}">
      <dgm:prSet/>
      <dgm:spPr/>
      <dgm:t>
        <a:bodyPr/>
        <a:lstStyle/>
        <a:p>
          <a:r>
            <a:rPr lang="en-US" dirty="0"/>
            <a:t>Dementia</a:t>
          </a:r>
        </a:p>
      </dgm:t>
    </dgm:pt>
    <dgm:pt modelId="{7E21D129-609A-4A61-BDE1-D1055D91B7FD}" type="parTrans" cxnId="{9358D292-52D7-4BE1-8AB8-89E498669EC6}">
      <dgm:prSet/>
      <dgm:spPr/>
      <dgm:t>
        <a:bodyPr/>
        <a:lstStyle/>
        <a:p>
          <a:endParaRPr lang="en-US"/>
        </a:p>
      </dgm:t>
    </dgm:pt>
    <dgm:pt modelId="{60AEA283-9F05-4E65-996A-5AA9D8992DEB}" type="sibTrans" cxnId="{9358D292-52D7-4BE1-8AB8-89E498669EC6}">
      <dgm:prSet/>
      <dgm:spPr/>
      <dgm:t>
        <a:bodyPr/>
        <a:lstStyle/>
        <a:p>
          <a:endParaRPr lang="en-US"/>
        </a:p>
      </dgm:t>
    </dgm:pt>
    <dgm:pt modelId="{4374CC7F-8507-42A9-AD86-3D7F3F35D571}">
      <dgm:prSet/>
      <dgm:spPr/>
      <dgm:t>
        <a:bodyPr/>
        <a:lstStyle/>
        <a:p>
          <a:r>
            <a:rPr lang="en-US"/>
            <a:t>Diabetes</a:t>
          </a:r>
          <a:endParaRPr lang="en-US" dirty="0"/>
        </a:p>
      </dgm:t>
    </dgm:pt>
    <dgm:pt modelId="{4082DE64-4716-4942-876F-B6C711C3BE03}" type="parTrans" cxnId="{8356A4ED-2E69-4538-8C31-10E67FAF47C1}">
      <dgm:prSet/>
      <dgm:spPr/>
      <dgm:t>
        <a:bodyPr/>
        <a:lstStyle/>
        <a:p>
          <a:endParaRPr lang="en-US"/>
        </a:p>
      </dgm:t>
    </dgm:pt>
    <dgm:pt modelId="{343C2DAE-0B59-4C21-8692-0391E172F4DB}" type="sibTrans" cxnId="{8356A4ED-2E69-4538-8C31-10E67FAF47C1}">
      <dgm:prSet/>
      <dgm:spPr/>
      <dgm:t>
        <a:bodyPr/>
        <a:lstStyle/>
        <a:p>
          <a:endParaRPr lang="en-US"/>
        </a:p>
      </dgm:t>
    </dgm:pt>
    <dgm:pt modelId="{B34F3AA5-7A42-4B25-8930-904EEDE73A30}" type="pres">
      <dgm:prSet presAssocID="{9A703915-B693-4DDB-BADF-10B406446A4E}" presName="diagram" presStyleCnt="0">
        <dgm:presLayoutVars>
          <dgm:dir/>
          <dgm:resizeHandles val="exact"/>
        </dgm:presLayoutVars>
      </dgm:prSet>
      <dgm:spPr/>
    </dgm:pt>
    <dgm:pt modelId="{1C33C240-5A3D-48F6-888F-2CBE02760FF9}" type="pres">
      <dgm:prSet presAssocID="{9CD72EF0-1130-48EF-BA14-F86599F3CFBC}" presName="node" presStyleLbl="node1" presStyleIdx="0" presStyleCnt="6">
        <dgm:presLayoutVars>
          <dgm:bulletEnabled val="1"/>
        </dgm:presLayoutVars>
      </dgm:prSet>
      <dgm:spPr/>
    </dgm:pt>
    <dgm:pt modelId="{4A910D69-790B-4FEC-B63D-EE9DBAB28F75}" type="pres">
      <dgm:prSet presAssocID="{43A23619-55A9-4A7E-8664-0713B7064E7C}" presName="sibTrans" presStyleCnt="0"/>
      <dgm:spPr/>
    </dgm:pt>
    <dgm:pt modelId="{CF157E26-A5DF-4352-8715-686EB17FEA52}" type="pres">
      <dgm:prSet presAssocID="{60F40EDB-6370-4717-861A-68E81E4F5A3A}" presName="node" presStyleLbl="node1" presStyleIdx="1" presStyleCnt="6">
        <dgm:presLayoutVars>
          <dgm:bulletEnabled val="1"/>
        </dgm:presLayoutVars>
      </dgm:prSet>
      <dgm:spPr/>
    </dgm:pt>
    <dgm:pt modelId="{76B90B4A-C7BB-43D9-98B5-6F601718B594}" type="pres">
      <dgm:prSet presAssocID="{048941DB-93D3-4C3F-AD79-ACCE470478D2}" presName="sibTrans" presStyleCnt="0"/>
      <dgm:spPr/>
    </dgm:pt>
    <dgm:pt modelId="{7640119C-71CD-43F6-8855-98C4A529E9BB}" type="pres">
      <dgm:prSet presAssocID="{FCB0562E-90B6-4A87-947B-B513A32E608B}" presName="node" presStyleLbl="node1" presStyleIdx="2" presStyleCnt="6">
        <dgm:presLayoutVars>
          <dgm:bulletEnabled val="1"/>
        </dgm:presLayoutVars>
      </dgm:prSet>
      <dgm:spPr/>
    </dgm:pt>
    <dgm:pt modelId="{EE79F976-74BF-407C-A720-4AD7CD63BF02}" type="pres">
      <dgm:prSet presAssocID="{AEBDB743-8E0D-4553-ADC7-F30CF139BA74}" presName="sibTrans" presStyleCnt="0"/>
      <dgm:spPr/>
    </dgm:pt>
    <dgm:pt modelId="{74DC3FFF-32C8-43F6-A116-5FBBCD12184B}" type="pres">
      <dgm:prSet presAssocID="{5BF48419-416C-42AB-86E6-9A04FB66FC16}" presName="node" presStyleLbl="node1" presStyleIdx="3" presStyleCnt="6">
        <dgm:presLayoutVars>
          <dgm:bulletEnabled val="1"/>
        </dgm:presLayoutVars>
      </dgm:prSet>
      <dgm:spPr/>
    </dgm:pt>
    <dgm:pt modelId="{353D0E32-6255-45DC-9E34-82A0674114F0}" type="pres">
      <dgm:prSet presAssocID="{E4A5BA0D-F52C-43FC-975F-2F3BC9D6637F}" presName="sibTrans" presStyleCnt="0"/>
      <dgm:spPr/>
    </dgm:pt>
    <dgm:pt modelId="{EE175515-B8B3-473F-87FC-BEB670F6E138}" type="pres">
      <dgm:prSet presAssocID="{3969EEF0-3AA8-4E1D-A0C3-938D95E879CF}" presName="node" presStyleLbl="node1" presStyleIdx="4" presStyleCnt="6">
        <dgm:presLayoutVars>
          <dgm:bulletEnabled val="1"/>
        </dgm:presLayoutVars>
      </dgm:prSet>
      <dgm:spPr/>
    </dgm:pt>
    <dgm:pt modelId="{BE12B70A-2F2B-4091-A2A8-FEA346CC9055}" type="pres">
      <dgm:prSet presAssocID="{60AEA283-9F05-4E65-996A-5AA9D8992DEB}" presName="sibTrans" presStyleCnt="0"/>
      <dgm:spPr/>
    </dgm:pt>
    <dgm:pt modelId="{C19AE238-C1C9-4CEB-AD2B-6397B8AF3790}" type="pres">
      <dgm:prSet presAssocID="{4374CC7F-8507-42A9-AD86-3D7F3F35D571}" presName="node" presStyleLbl="node1" presStyleIdx="5" presStyleCnt="6">
        <dgm:presLayoutVars>
          <dgm:bulletEnabled val="1"/>
        </dgm:presLayoutVars>
      </dgm:prSet>
      <dgm:spPr/>
    </dgm:pt>
  </dgm:ptLst>
  <dgm:cxnLst>
    <dgm:cxn modelId="{E1F1F10A-A965-4E3B-BB61-AEE5F1846197}" srcId="{9A703915-B693-4DDB-BADF-10B406446A4E}" destId="{FCB0562E-90B6-4A87-947B-B513A32E608B}" srcOrd="2" destOrd="0" parTransId="{066129E8-A378-446D-8289-0D0E2EADB8A9}" sibTransId="{AEBDB743-8E0D-4553-ADC7-F30CF139BA74}"/>
    <dgm:cxn modelId="{E48ACD16-023A-439D-86C5-C680AA3214C0}" srcId="{9A703915-B693-4DDB-BADF-10B406446A4E}" destId="{9CD72EF0-1130-48EF-BA14-F86599F3CFBC}" srcOrd="0" destOrd="0" parTransId="{4CCF3569-B70B-4422-B882-63DB794B1E5D}" sibTransId="{43A23619-55A9-4A7E-8664-0713B7064E7C}"/>
    <dgm:cxn modelId="{CBC1EE24-8938-4566-B05F-9AB3EBB19262}" type="presOf" srcId="{5BF48419-416C-42AB-86E6-9A04FB66FC16}" destId="{74DC3FFF-32C8-43F6-A116-5FBBCD12184B}" srcOrd="0" destOrd="0" presId="urn:microsoft.com/office/officeart/2005/8/layout/default"/>
    <dgm:cxn modelId="{C121FF2D-95EB-46F4-AF2B-A337D4E4131A}" type="presOf" srcId="{4374CC7F-8507-42A9-AD86-3D7F3F35D571}" destId="{C19AE238-C1C9-4CEB-AD2B-6397B8AF3790}" srcOrd="0" destOrd="0" presId="urn:microsoft.com/office/officeart/2005/8/layout/default"/>
    <dgm:cxn modelId="{61984C3B-EA46-4C47-B571-6D1690657C3E}" srcId="{9A703915-B693-4DDB-BADF-10B406446A4E}" destId="{60F40EDB-6370-4717-861A-68E81E4F5A3A}" srcOrd="1" destOrd="0" parTransId="{916495F8-0905-44CD-8E3F-B0415A10B993}" sibTransId="{048941DB-93D3-4C3F-AD79-ACCE470478D2}"/>
    <dgm:cxn modelId="{225EA160-AA37-422C-A792-EE97EEDEBCA2}" type="presOf" srcId="{9CD72EF0-1130-48EF-BA14-F86599F3CFBC}" destId="{1C33C240-5A3D-48F6-888F-2CBE02760FF9}" srcOrd="0" destOrd="0" presId="urn:microsoft.com/office/officeart/2005/8/layout/default"/>
    <dgm:cxn modelId="{70013449-DEE4-4A7E-BAE0-2B32DF1A782F}" type="presOf" srcId="{3969EEF0-3AA8-4E1D-A0C3-938D95E879CF}" destId="{EE175515-B8B3-473F-87FC-BEB670F6E138}" srcOrd="0" destOrd="0" presId="urn:microsoft.com/office/officeart/2005/8/layout/default"/>
    <dgm:cxn modelId="{9358D292-52D7-4BE1-8AB8-89E498669EC6}" srcId="{9A703915-B693-4DDB-BADF-10B406446A4E}" destId="{3969EEF0-3AA8-4E1D-A0C3-938D95E879CF}" srcOrd="4" destOrd="0" parTransId="{7E21D129-609A-4A61-BDE1-D1055D91B7FD}" sibTransId="{60AEA283-9F05-4E65-996A-5AA9D8992DEB}"/>
    <dgm:cxn modelId="{C4CA7497-9085-44AC-B67C-F742C7BCA891}" type="presOf" srcId="{9A703915-B693-4DDB-BADF-10B406446A4E}" destId="{B34F3AA5-7A42-4B25-8930-904EEDE73A30}" srcOrd="0" destOrd="0" presId="urn:microsoft.com/office/officeart/2005/8/layout/default"/>
    <dgm:cxn modelId="{24FEBCA5-9CFB-4EE4-A414-A3F6017EEE8A}" type="presOf" srcId="{FCB0562E-90B6-4A87-947B-B513A32E608B}" destId="{7640119C-71CD-43F6-8855-98C4A529E9BB}" srcOrd="0" destOrd="0" presId="urn:microsoft.com/office/officeart/2005/8/layout/default"/>
    <dgm:cxn modelId="{7D2C58B5-C115-4F8F-813B-900A896EDC79}" type="presOf" srcId="{60F40EDB-6370-4717-861A-68E81E4F5A3A}" destId="{CF157E26-A5DF-4352-8715-686EB17FEA52}" srcOrd="0" destOrd="0" presId="urn:microsoft.com/office/officeart/2005/8/layout/default"/>
    <dgm:cxn modelId="{C49019D7-C970-48A4-9B32-839A12CE3DA0}" srcId="{9A703915-B693-4DDB-BADF-10B406446A4E}" destId="{5BF48419-416C-42AB-86E6-9A04FB66FC16}" srcOrd="3" destOrd="0" parTransId="{5189ABE1-6A25-46E0-9F09-952F0E962EAF}" sibTransId="{E4A5BA0D-F52C-43FC-975F-2F3BC9D6637F}"/>
    <dgm:cxn modelId="{8356A4ED-2E69-4538-8C31-10E67FAF47C1}" srcId="{9A703915-B693-4DDB-BADF-10B406446A4E}" destId="{4374CC7F-8507-42A9-AD86-3D7F3F35D571}" srcOrd="5" destOrd="0" parTransId="{4082DE64-4716-4942-876F-B6C711C3BE03}" sibTransId="{343C2DAE-0B59-4C21-8692-0391E172F4DB}"/>
    <dgm:cxn modelId="{0E99FC77-4EE4-4EB6-A566-4B2BA15F4F32}" type="presParOf" srcId="{B34F3AA5-7A42-4B25-8930-904EEDE73A30}" destId="{1C33C240-5A3D-48F6-888F-2CBE02760FF9}" srcOrd="0" destOrd="0" presId="urn:microsoft.com/office/officeart/2005/8/layout/default"/>
    <dgm:cxn modelId="{64F1F1E8-F750-4B68-993B-E51ED8817911}" type="presParOf" srcId="{B34F3AA5-7A42-4B25-8930-904EEDE73A30}" destId="{4A910D69-790B-4FEC-B63D-EE9DBAB28F75}" srcOrd="1" destOrd="0" presId="urn:microsoft.com/office/officeart/2005/8/layout/default"/>
    <dgm:cxn modelId="{A713FFAF-18B2-4627-9800-EA5A2AC3AD2B}" type="presParOf" srcId="{B34F3AA5-7A42-4B25-8930-904EEDE73A30}" destId="{CF157E26-A5DF-4352-8715-686EB17FEA52}" srcOrd="2" destOrd="0" presId="urn:microsoft.com/office/officeart/2005/8/layout/default"/>
    <dgm:cxn modelId="{3051B992-C2D2-4E76-B3FC-16BA735F9EE8}" type="presParOf" srcId="{B34F3AA5-7A42-4B25-8930-904EEDE73A30}" destId="{76B90B4A-C7BB-43D9-98B5-6F601718B594}" srcOrd="3" destOrd="0" presId="urn:microsoft.com/office/officeart/2005/8/layout/default"/>
    <dgm:cxn modelId="{1E3323CD-8899-460B-A595-D794B6B23EEF}" type="presParOf" srcId="{B34F3AA5-7A42-4B25-8930-904EEDE73A30}" destId="{7640119C-71CD-43F6-8855-98C4A529E9BB}" srcOrd="4" destOrd="0" presId="urn:microsoft.com/office/officeart/2005/8/layout/default"/>
    <dgm:cxn modelId="{F3C4A202-3E92-4221-B4EB-5F427D8B267B}" type="presParOf" srcId="{B34F3AA5-7A42-4B25-8930-904EEDE73A30}" destId="{EE79F976-74BF-407C-A720-4AD7CD63BF02}" srcOrd="5" destOrd="0" presId="urn:microsoft.com/office/officeart/2005/8/layout/default"/>
    <dgm:cxn modelId="{D0FFB814-A029-4754-A1B2-DB6285484498}" type="presParOf" srcId="{B34F3AA5-7A42-4B25-8930-904EEDE73A30}" destId="{74DC3FFF-32C8-43F6-A116-5FBBCD12184B}" srcOrd="6" destOrd="0" presId="urn:microsoft.com/office/officeart/2005/8/layout/default"/>
    <dgm:cxn modelId="{A0A403A9-1525-4CF0-92F6-184482B58602}" type="presParOf" srcId="{B34F3AA5-7A42-4B25-8930-904EEDE73A30}" destId="{353D0E32-6255-45DC-9E34-82A0674114F0}" srcOrd="7" destOrd="0" presId="urn:microsoft.com/office/officeart/2005/8/layout/default"/>
    <dgm:cxn modelId="{712DA0E8-74D6-4D94-B319-0FAD893890AE}" type="presParOf" srcId="{B34F3AA5-7A42-4B25-8930-904EEDE73A30}" destId="{EE175515-B8B3-473F-87FC-BEB670F6E138}" srcOrd="8" destOrd="0" presId="urn:microsoft.com/office/officeart/2005/8/layout/default"/>
    <dgm:cxn modelId="{55572200-7F9C-451B-9791-5CB015B4E2F9}" type="presParOf" srcId="{B34F3AA5-7A42-4B25-8930-904EEDE73A30}" destId="{BE12B70A-2F2B-4091-A2A8-FEA346CC9055}" srcOrd="9" destOrd="0" presId="urn:microsoft.com/office/officeart/2005/8/layout/default"/>
    <dgm:cxn modelId="{E603DC0A-00E8-4EA6-BFBA-469D4CFE331B}" type="presParOf" srcId="{B34F3AA5-7A42-4B25-8930-904EEDE73A30}" destId="{C19AE238-C1C9-4CEB-AD2B-6397B8AF379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87C353-5715-4C5F-8D9D-AE17EA7834C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2EB83B6-9384-49CE-8D61-010D041E5D7E}">
      <dgm:prSet phldrT="[Text]" custT="1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600" dirty="0"/>
            <a:t>Poor Nutrition</a:t>
          </a:r>
        </a:p>
      </dgm:t>
    </dgm:pt>
    <dgm:pt modelId="{915BAFA7-20DE-404B-960E-98144348F92F}" type="parTrans" cxnId="{48DC7B1C-0E99-41AF-8854-1DD24256C746}">
      <dgm:prSet/>
      <dgm:spPr/>
      <dgm:t>
        <a:bodyPr/>
        <a:lstStyle/>
        <a:p>
          <a:endParaRPr lang="en-US"/>
        </a:p>
      </dgm:t>
    </dgm:pt>
    <dgm:pt modelId="{CCA558F3-4285-4904-B756-A1F4F58B9121}" type="sibTrans" cxnId="{48DC7B1C-0E99-41AF-8854-1DD24256C746}">
      <dgm:prSet/>
      <dgm:spPr/>
      <dgm:t>
        <a:bodyPr/>
        <a:lstStyle/>
        <a:p>
          <a:endParaRPr lang="en-US"/>
        </a:p>
      </dgm:t>
    </dgm:pt>
    <dgm:pt modelId="{1F7349C7-671E-4896-99FA-21942F935E5D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600" dirty="0"/>
            <a:t>Teeth Related </a:t>
          </a:r>
        </a:p>
      </dgm:t>
    </dgm:pt>
    <dgm:pt modelId="{35DF9151-47C9-4E49-8C40-1F7B2F7DD15D}" type="parTrans" cxnId="{23CCDEDF-06E6-46DC-BDBF-20CB1BDF29C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87134221-6E0E-42AE-BDF6-CA94CF6D5C39}" type="sibTrans" cxnId="{23CCDEDF-06E6-46DC-BDBF-20CB1BDF29C9}">
      <dgm:prSet/>
      <dgm:spPr/>
      <dgm:t>
        <a:bodyPr/>
        <a:lstStyle/>
        <a:p>
          <a:endParaRPr lang="en-US"/>
        </a:p>
      </dgm:t>
    </dgm:pt>
    <dgm:pt modelId="{C948F0CD-1B9E-475A-8C6A-F1E44CF87988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600" dirty="0"/>
            <a:t>Systemic Conditions</a:t>
          </a:r>
        </a:p>
      </dgm:t>
    </dgm:pt>
    <dgm:pt modelId="{92021381-5799-4185-9D2F-14754D3C8D04}" type="parTrans" cxnId="{7924DADE-70DB-4BEB-AF70-CC50C502FBE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6BCF6826-60C0-4C3A-A784-75A9BFBA8DDD}" type="sibTrans" cxnId="{7924DADE-70DB-4BEB-AF70-CC50C502FBE6}">
      <dgm:prSet/>
      <dgm:spPr/>
      <dgm:t>
        <a:bodyPr/>
        <a:lstStyle/>
        <a:p>
          <a:endParaRPr lang="en-US"/>
        </a:p>
      </dgm:t>
    </dgm:pt>
    <dgm:pt modelId="{919DC6D9-753B-4714-A113-6004FCFBCCDE}" type="pres">
      <dgm:prSet presAssocID="{BC87C353-5715-4C5F-8D9D-AE17EA7834C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2BDD59-75BF-4F23-BFDE-FEE2FFEE74B3}" type="pres">
      <dgm:prSet presAssocID="{82EB83B6-9384-49CE-8D61-010D041E5D7E}" presName="centerShape" presStyleLbl="node0" presStyleIdx="0" presStyleCnt="1" custScaleX="111823"/>
      <dgm:spPr/>
    </dgm:pt>
    <dgm:pt modelId="{19A407C7-A797-49EB-8C05-95371B09E06A}" type="pres">
      <dgm:prSet presAssocID="{35DF9151-47C9-4E49-8C40-1F7B2F7DD15D}" presName="parTrans" presStyleLbl="bgSibTrans2D1" presStyleIdx="0" presStyleCnt="2"/>
      <dgm:spPr/>
    </dgm:pt>
    <dgm:pt modelId="{ACF08993-2929-4C04-868E-D4EE1743C006}" type="pres">
      <dgm:prSet presAssocID="{1F7349C7-671E-4896-99FA-21942F935E5D}" presName="node" presStyleLbl="node1" presStyleIdx="0" presStyleCnt="2" custScaleX="106841" custRadScaleRad="123724" custRadScaleInc="-8404">
        <dgm:presLayoutVars>
          <dgm:bulletEnabled val="1"/>
        </dgm:presLayoutVars>
      </dgm:prSet>
      <dgm:spPr/>
    </dgm:pt>
    <dgm:pt modelId="{A5FCCE1E-CFCF-47A7-AFB0-1D455B3FF312}" type="pres">
      <dgm:prSet presAssocID="{92021381-5799-4185-9D2F-14754D3C8D04}" presName="parTrans" presStyleLbl="bgSibTrans2D1" presStyleIdx="1" presStyleCnt="2"/>
      <dgm:spPr/>
    </dgm:pt>
    <dgm:pt modelId="{5B78CF14-9B20-4791-9ABF-66C25E890524}" type="pres">
      <dgm:prSet presAssocID="{C948F0CD-1B9E-475A-8C6A-F1E44CF87988}" presName="node" presStyleLbl="node1" presStyleIdx="1" presStyleCnt="2" custScaleX="112962" custRadScaleRad="127297" custRadScaleInc="9132">
        <dgm:presLayoutVars>
          <dgm:bulletEnabled val="1"/>
        </dgm:presLayoutVars>
      </dgm:prSet>
      <dgm:spPr/>
    </dgm:pt>
  </dgm:ptLst>
  <dgm:cxnLst>
    <dgm:cxn modelId="{48DC7B1C-0E99-41AF-8854-1DD24256C746}" srcId="{BC87C353-5715-4C5F-8D9D-AE17EA7834CA}" destId="{82EB83B6-9384-49CE-8D61-010D041E5D7E}" srcOrd="0" destOrd="0" parTransId="{915BAFA7-20DE-404B-960E-98144348F92F}" sibTransId="{CCA558F3-4285-4904-B756-A1F4F58B9121}"/>
    <dgm:cxn modelId="{2B21DA29-5EF0-4319-91F9-C5A3C3872A2C}" type="presOf" srcId="{BC87C353-5715-4C5F-8D9D-AE17EA7834CA}" destId="{919DC6D9-753B-4714-A113-6004FCFBCCDE}" srcOrd="0" destOrd="0" presId="urn:microsoft.com/office/officeart/2005/8/layout/radial4"/>
    <dgm:cxn modelId="{4790323C-D1CE-4CA4-A094-8E9189E4A826}" type="presOf" srcId="{92021381-5799-4185-9D2F-14754D3C8D04}" destId="{A5FCCE1E-CFCF-47A7-AFB0-1D455B3FF312}" srcOrd="0" destOrd="0" presId="urn:microsoft.com/office/officeart/2005/8/layout/radial4"/>
    <dgm:cxn modelId="{C6885B61-2A14-4BD7-9381-7AC390E1F91B}" type="presOf" srcId="{35DF9151-47C9-4E49-8C40-1F7B2F7DD15D}" destId="{19A407C7-A797-49EB-8C05-95371B09E06A}" srcOrd="0" destOrd="0" presId="urn:microsoft.com/office/officeart/2005/8/layout/radial4"/>
    <dgm:cxn modelId="{EABDC187-EF6B-45B0-9C48-38CDEEBFE7A4}" type="presOf" srcId="{82EB83B6-9384-49CE-8D61-010D041E5D7E}" destId="{9B2BDD59-75BF-4F23-BFDE-FEE2FFEE74B3}" srcOrd="0" destOrd="0" presId="urn:microsoft.com/office/officeart/2005/8/layout/radial4"/>
    <dgm:cxn modelId="{D801419C-69DE-43CF-AE37-098789302A81}" type="presOf" srcId="{1F7349C7-671E-4896-99FA-21942F935E5D}" destId="{ACF08993-2929-4C04-868E-D4EE1743C006}" srcOrd="0" destOrd="0" presId="urn:microsoft.com/office/officeart/2005/8/layout/radial4"/>
    <dgm:cxn modelId="{BE851CA4-0B99-4D40-A814-C40296B5679B}" type="presOf" srcId="{C948F0CD-1B9E-475A-8C6A-F1E44CF87988}" destId="{5B78CF14-9B20-4791-9ABF-66C25E890524}" srcOrd="0" destOrd="0" presId="urn:microsoft.com/office/officeart/2005/8/layout/radial4"/>
    <dgm:cxn modelId="{7924DADE-70DB-4BEB-AF70-CC50C502FBE6}" srcId="{82EB83B6-9384-49CE-8D61-010D041E5D7E}" destId="{C948F0CD-1B9E-475A-8C6A-F1E44CF87988}" srcOrd="1" destOrd="0" parTransId="{92021381-5799-4185-9D2F-14754D3C8D04}" sibTransId="{6BCF6826-60C0-4C3A-A784-75A9BFBA8DDD}"/>
    <dgm:cxn modelId="{23CCDEDF-06E6-46DC-BDBF-20CB1BDF29C9}" srcId="{82EB83B6-9384-49CE-8D61-010D041E5D7E}" destId="{1F7349C7-671E-4896-99FA-21942F935E5D}" srcOrd="0" destOrd="0" parTransId="{35DF9151-47C9-4E49-8C40-1F7B2F7DD15D}" sibTransId="{87134221-6E0E-42AE-BDF6-CA94CF6D5C39}"/>
    <dgm:cxn modelId="{9AC5B0E8-F3E0-47A6-A799-73F6E989A081}" type="presParOf" srcId="{919DC6D9-753B-4714-A113-6004FCFBCCDE}" destId="{9B2BDD59-75BF-4F23-BFDE-FEE2FFEE74B3}" srcOrd="0" destOrd="0" presId="urn:microsoft.com/office/officeart/2005/8/layout/radial4"/>
    <dgm:cxn modelId="{1074ADCF-C65E-4E43-AEEA-36BA4138BC40}" type="presParOf" srcId="{919DC6D9-753B-4714-A113-6004FCFBCCDE}" destId="{19A407C7-A797-49EB-8C05-95371B09E06A}" srcOrd="1" destOrd="0" presId="urn:microsoft.com/office/officeart/2005/8/layout/radial4"/>
    <dgm:cxn modelId="{EE1257F4-F574-4C65-94C8-5D3B399C9E65}" type="presParOf" srcId="{919DC6D9-753B-4714-A113-6004FCFBCCDE}" destId="{ACF08993-2929-4C04-868E-D4EE1743C006}" srcOrd="2" destOrd="0" presId="urn:microsoft.com/office/officeart/2005/8/layout/radial4"/>
    <dgm:cxn modelId="{A183DF24-3C22-48DE-87FD-52DBCE4B548B}" type="presParOf" srcId="{919DC6D9-753B-4714-A113-6004FCFBCCDE}" destId="{A5FCCE1E-CFCF-47A7-AFB0-1D455B3FF312}" srcOrd="3" destOrd="0" presId="urn:microsoft.com/office/officeart/2005/8/layout/radial4"/>
    <dgm:cxn modelId="{E6AC0FC5-6329-47EF-8414-583CC5A331B4}" type="presParOf" srcId="{919DC6D9-753B-4714-A113-6004FCFBCCDE}" destId="{5B78CF14-9B20-4791-9ABF-66C25E890524}" srcOrd="4" destOrd="0" presId="urn:microsoft.com/office/officeart/2005/8/layout/radial4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8F5C9-B496-40A0-8775-6CEDB9D7C2A8}">
      <dsp:nvSpPr>
        <dsp:cNvPr id="0" name=""/>
        <dsp:cNvSpPr/>
      </dsp:nvSpPr>
      <dsp:spPr>
        <a:xfrm>
          <a:off x="0" y="840285"/>
          <a:ext cx="3058571" cy="18351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Access to routine dental care</a:t>
          </a:r>
        </a:p>
      </dsp:txBody>
      <dsp:txXfrm>
        <a:off x="0" y="840285"/>
        <a:ext cx="3058571" cy="1835142"/>
      </dsp:txXfrm>
    </dsp:sp>
    <dsp:sp modelId="{0330F00C-A78C-4387-BB7A-D0BFDF6296BC}">
      <dsp:nvSpPr>
        <dsp:cNvPr id="0" name=""/>
        <dsp:cNvSpPr/>
      </dsp:nvSpPr>
      <dsp:spPr>
        <a:xfrm>
          <a:off x="3364428" y="840285"/>
          <a:ext cx="3058571" cy="18351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Older adults have better dentition than in the past</a:t>
          </a:r>
          <a:endParaRPr lang="en-US" sz="3100" kern="1200" dirty="0"/>
        </a:p>
      </dsp:txBody>
      <dsp:txXfrm>
        <a:off x="3364428" y="840285"/>
        <a:ext cx="3058571" cy="1835142"/>
      </dsp:txXfrm>
    </dsp:sp>
    <dsp:sp modelId="{F57BE590-3C9E-4569-9E60-D71FDD9224BA}">
      <dsp:nvSpPr>
        <dsp:cNvPr id="0" name=""/>
        <dsp:cNvSpPr/>
      </dsp:nvSpPr>
      <dsp:spPr>
        <a:xfrm>
          <a:off x="6728857" y="840285"/>
          <a:ext cx="3058571" cy="18351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Consequences of poor oral health</a:t>
          </a:r>
          <a:endParaRPr lang="en-US" sz="3100" kern="1200" dirty="0"/>
        </a:p>
      </dsp:txBody>
      <dsp:txXfrm>
        <a:off x="6728857" y="840285"/>
        <a:ext cx="3058571" cy="1835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E6D18-2211-4A6F-B621-DDEEBB571432}">
      <dsp:nvSpPr>
        <dsp:cNvPr id="0" name=""/>
        <dsp:cNvSpPr/>
      </dsp:nvSpPr>
      <dsp:spPr>
        <a:xfrm>
          <a:off x="166111" y="780"/>
          <a:ext cx="2254813" cy="1352887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Increased </a:t>
          </a:r>
          <a:br>
            <a:rPr lang="en-US" sz="2700" kern="1200" dirty="0"/>
          </a:br>
          <a:r>
            <a:rPr lang="en-US" sz="2700" kern="1200" dirty="0"/>
            <a:t>risk for malnutrition</a:t>
          </a:r>
        </a:p>
      </dsp:txBody>
      <dsp:txXfrm>
        <a:off x="166111" y="780"/>
        <a:ext cx="2254813" cy="1352887"/>
      </dsp:txXfrm>
    </dsp:sp>
    <dsp:sp modelId="{7A656C98-F86F-492D-A9C9-5F4EE0E775F9}">
      <dsp:nvSpPr>
        <dsp:cNvPr id="0" name=""/>
        <dsp:cNvSpPr/>
      </dsp:nvSpPr>
      <dsp:spPr>
        <a:xfrm>
          <a:off x="2646406" y="780"/>
          <a:ext cx="2254813" cy="1352887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Poor </a:t>
          </a:r>
          <a:br>
            <a:rPr lang="en-US" sz="2700" kern="1200" dirty="0"/>
          </a:br>
          <a:r>
            <a:rPr lang="en-US" sz="2700" kern="1200" dirty="0"/>
            <a:t>digestion</a:t>
          </a:r>
        </a:p>
      </dsp:txBody>
      <dsp:txXfrm>
        <a:off x="2646406" y="780"/>
        <a:ext cx="2254813" cy="1352887"/>
      </dsp:txXfrm>
    </dsp:sp>
    <dsp:sp modelId="{CCCDBA00-4701-4FCC-AAE0-E09BF4324A27}">
      <dsp:nvSpPr>
        <dsp:cNvPr id="0" name=""/>
        <dsp:cNvSpPr/>
      </dsp:nvSpPr>
      <dsp:spPr>
        <a:xfrm>
          <a:off x="5126700" y="780"/>
          <a:ext cx="2254813" cy="1352887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Weight loss</a:t>
          </a:r>
        </a:p>
      </dsp:txBody>
      <dsp:txXfrm>
        <a:off x="5126700" y="780"/>
        <a:ext cx="2254813" cy="1352887"/>
      </dsp:txXfrm>
    </dsp:sp>
    <dsp:sp modelId="{53D8573B-CEF4-4A32-87F4-04D4DD97BCBB}">
      <dsp:nvSpPr>
        <dsp:cNvPr id="0" name=""/>
        <dsp:cNvSpPr/>
      </dsp:nvSpPr>
      <dsp:spPr>
        <a:xfrm>
          <a:off x="7606995" y="780"/>
          <a:ext cx="2254813" cy="1352887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Reduced speaking ability</a:t>
          </a:r>
        </a:p>
      </dsp:txBody>
      <dsp:txXfrm>
        <a:off x="7606995" y="780"/>
        <a:ext cx="2254813" cy="1352887"/>
      </dsp:txXfrm>
    </dsp:sp>
    <dsp:sp modelId="{BDFC6C0F-2836-4194-8C31-C53991011C5B}">
      <dsp:nvSpPr>
        <dsp:cNvPr id="0" name=""/>
        <dsp:cNvSpPr/>
      </dsp:nvSpPr>
      <dsp:spPr>
        <a:xfrm>
          <a:off x="166111" y="1579149"/>
          <a:ext cx="2254813" cy="1352887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Poor self-esteem</a:t>
          </a:r>
          <a:endParaRPr lang="en-US" sz="2700" kern="1200" dirty="0"/>
        </a:p>
      </dsp:txBody>
      <dsp:txXfrm>
        <a:off x="166111" y="1579149"/>
        <a:ext cx="2254813" cy="1352887"/>
      </dsp:txXfrm>
    </dsp:sp>
    <dsp:sp modelId="{2F8A1F97-D316-47E5-A43D-7426C21740CA}">
      <dsp:nvSpPr>
        <dsp:cNvPr id="0" name=""/>
        <dsp:cNvSpPr/>
      </dsp:nvSpPr>
      <dsp:spPr>
        <a:xfrm>
          <a:off x="2646406" y="1579149"/>
          <a:ext cx="2254813" cy="1352887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Reduced quality of life</a:t>
          </a:r>
        </a:p>
      </dsp:txBody>
      <dsp:txXfrm>
        <a:off x="2646406" y="1579149"/>
        <a:ext cx="2254813" cy="1352887"/>
      </dsp:txXfrm>
    </dsp:sp>
    <dsp:sp modelId="{7BCEC613-828E-43D7-AAD4-60E21F55915D}">
      <dsp:nvSpPr>
        <dsp:cNvPr id="0" name=""/>
        <dsp:cNvSpPr/>
      </dsp:nvSpPr>
      <dsp:spPr>
        <a:xfrm>
          <a:off x="5126700" y="1579149"/>
          <a:ext cx="2254813" cy="1352887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Limited employability</a:t>
          </a:r>
          <a:endParaRPr lang="en-US" sz="2700" kern="1200" dirty="0"/>
        </a:p>
      </dsp:txBody>
      <dsp:txXfrm>
        <a:off x="5126700" y="1579149"/>
        <a:ext cx="2254813" cy="1352887"/>
      </dsp:txXfrm>
    </dsp:sp>
    <dsp:sp modelId="{6382AE82-85EF-4E13-8F35-8796A46E5130}">
      <dsp:nvSpPr>
        <dsp:cNvPr id="0" name=""/>
        <dsp:cNvSpPr/>
      </dsp:nvSpPr>
      <dsp:spPr>
        <a:xfrm>
          <a:off x="7606995" y="1579149"/>
          <a:ext cx="2254813" cy="1352887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Increased risk </a:t>
          </a:r>
          <a:br>
            <a:rPr lang="en-US" sz="2400" kern="1200" dirty="0"/>
          </a:br>
          <a:r>
            <a:rPr lang="en-US" sz="2400" kern="1200" dirty="0"/>
            <a:t>of poor health and disease</a:t>
          </a:r>
        </a:p>
      </dsp:txBody>
      <dsp:txXfrm>
        <a:off x="7606995" y="1579149"/>
        <a:ext cx="2254813" cy="13528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3C240-5A3D-48F6-888F-2CBE02760FF9}">
      <dsp:nvSpPr>
        <dsp:cNvPr id="0" name=""/>
        <dsp:cNvSpPr/>
      </dsp:nvSpPr>
      <dsp:spPr>
        <a:xfrm>
          <a:off x="973936" y="3092"/>
          <a:ext cx="2115759" cy="12694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Pneumonia</a:t>
          </a:r>
        </a:p>
      </dsp:txBody>
      <dsp:txXfrm>
        <a:off x="973936" y="3092"/>
        <a:ext cx="2115759" cy="1269455"/>
      </dsp:txXfrm>
    </dsp:sp>
    <dsp:sp modelId="{CF157E26-A5DF-4352-8715-686EB17FEA52}">
      <dsp:nvSpPr>
        <dsp:cNvPr id="0" name=""/>
        <dsp:cNvSpPr/>
      </dsp:nvSpPr>
      <dsp:spPr>
        <a:xfrm>
          <a:off x="3301271" y="3092"/>
          <a:ext cx="2115759" cy="12694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Malnutrition</a:t>
          </a:r>
          <a:endParaRPr lang="en-US" sz="2900" kern="1200" dirty="0"/>
        </a:p>
      </dsp:txBody>
      <dsp:txXfrm>
        <a:off x="3301271" y="3092"/>
        <a:ext cx="2115759" cy="1269455"/>
      </dsp:txXfrm>
    </dsp:sp>
    <dsp:sp modelId="{7640119C-71CD-43F6-8855-98C4A529E9BB}">
      <dsp:nvSpPr>
        <dsp:cNvPr id="0" name=""/>
        <dsp:cNvSpPr/>
      </dsp:nvSpPr>
      <dsp:spPr>
        <a:xfrm>
          <a:off x="973936" y="1484124"/>
          <a:ext cx="2115759" cy="12694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Stroke</a:t>
          </a:r>
          <a:endParaRPr lang="en-US" sz="2900" kern="1200" dirty="0"/>
        </a:p>
      </dsp:txBody>
      <dsp:txXfrm>
        <a:off x="973936" y="1484124"/>
        <a:ext cx="2115759" cy="1269455"/>
      </dsp:txXfrm>
    </dsp:sp>
    <dsp:sp modelId="{74DC3FFF-32C8-43F6-A116-5FBBCD12184B}">
      <dsp:nvSpPr>
        <dsp:cNvPr id="0" name=""/>
        <dsp:cNvSpPr/>
      </dsp:nvSpPr>
      <dsp:spPr>
        <a:xfrm>
          <a:off x="3301271" y="1484124"/>
          <a:ext cx="2115759" cy="12694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Heart disease</a:t>
          </a:r>
          <a:endParaRPr lang="en-US" sz="2900" kern="1200" dirty="0"/>
        </a:p>
      </dsp:txBody>
      <dsp:txXfrm>
        <a:off x="3301271" y="1484124"/>
        <a:ext cx="2115759" cy="1269455"/>
      </dsp:txXfrm>
    </dsp:sp>
    <dsp:sp modelId="{EE175515-B8B3-473F-87FC-BEB670F6E138}">
      <dsp:nvSpPr>
        <dsp:cNvPr id="0" name=""/>
        <dsp:cNvSpPr/>
      </dsp:nvSpPr>
      <dsp:spPr>
        <a:xfrm>
          <a:off x="973936" y="2965155"/>
          <a:ext cx="2115759" cy="12694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Dementia</a:t>
          </a:r>
        </a:p>
      </dsp:txBody>
      <dsp:txXfrm>
        <a:off x="973936" y="2965155"/>
        <a:ext cx="2115759" cy="1269455"/>
      </dsp:txXfrm>
    </dsp:sp>
    <dsp:sp modelId="{C19AE238-C1C9-4CEB-AD2B-6397B8AF3790}">
      <dsp:nvSpPr>
        <dsp:cNvPr id="0" name=""/>
        <dsp:cNvSpPr/>
      </dsp:nvSpPr>
      <dsp:spPr>
        <a:xfrm>
          <a:off x="3301271" y="2965155"/>
          <a:ext cx="2115759" cy="12694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Diabetes</a:t>
          </a:r>
          <a:endParaRPr lang="en-US" sz="2900" kern="1200" dirty="0"/>
        </a:p>
      </dsp:txBody>
      <dsp:txXfrm>
        <a:off x="3301271" y="2965155"/>
        <a:ext cx="2115759" cy="12694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BDD59-75BF-4F23-BFDE-FEE2FFEE74B3}">
      <dsp:nvSpPr>
        <dsp:cNvPr id="0" name=""/>
        <dsp:cNvSpPr/>
      </dsp:nvSpPr>
      <dsp:spPr>
        <a:xfrm>
          <a:off x="3162215" y="1541874"/>
          <a:ext cx="2727487" cy="2439111"/>
        </a:xfrm>
        <a:prstGeom prst="ellipse">
          <a:avLst/>
        </a:prstGeom>
        <a:solidFill>
          <a:schemeClr val="accent6">
            <a:lumMod val="50000"/>
          </a:schemeClr>
        </a:solidFill>
        <a:ln w="158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Poor Nutrition</a:t>
          </a:r>
        </a:p>
      </dsp:txBody>
      <dsp:txXfrm>
        <a:off x="3561646" y="1899074"/>
        <a:ext cx="1928625" cy="1724711"/>
      </dsp:txXfrm>
    </dsp:sp>
    <dsp:sp modelId="{19A407C7-A797-49EB-8C05-95371B09E06A}">
      <dsp:nvSpPr>
        <dsp:cNvPr id="0" name=""/>
        <dsp:cNvSpPr/>
      </dsp:nvSpPr>
      <dsp:spPr>
        <a:xfrm rot="12539887">
          <a:off x="1093651" y="1148917"/>
          <a:ext cx="2300243" cy="69514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08993-2929-4C04-868E-D4EE1743C006}">
      <dsp:nvSpPr>
        <dsp:cNvPr id="0" name=""/>
        <dsp:cNvSpPr/>
      </dsp:nvSpPr>
      <dsp:spPr>
        <a:xfrm>
          <a:off x="0" y="12071"/>
          <a:ext cx="2475672" cy="18537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Teeth Related </a:t>
          </a:r>
        </a:p>
      </dsp:txBody>
      <dsp:txXfrm>
        <a:off x="54294" y="66365"/>
        <a:ext cx="2367084" cy="1745136"/>
      </dsp:txXfrm>
    </dsp:sp>
    <dsp:sp modelId="{A5FCCE1E-CFCF-47A7-AFB0-1D455B3FF312}">
      <dsp:nvSpPr>
        <dsp:cNvPr id="0" name=""/>
        <dsp:cNvSpPr/>
      </dsp:nvSpPr>
      <dsp:spPr>
        <a:xfrm rot="19851163">
          <a:off x="5654350" y="1141661"/>
          <a:ext cx="2305717" cy="69514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8CF14-9B20-4791-9ABF-66C25E890524}">
      <dsp:nvSpPr>
        <dsp:cNvPr id="0" name=""/>
        <dsp:cNvSpPr/>
      </dsp:nvSpPr>
      <dsp:spPr>
        <a:xfrm>
          <a:off x="6505329" y="865"/>
          <a:ext cx="2617505" cy="18537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Systemic Conditions</a:t>
          </a:r>
        </a:p>
      </dsp:txBody>
      <dsp:txXfrm>
        <a:off x="6559623" y="55159"/>
        <a:ext cx="2508917" cy="1745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DE822-0F49-4EA5-BC6D-0DB5495894E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B61D5-540B-453E-B7FF-0ABED68C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7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04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5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9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76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18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69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8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MUSCLE SLIDE 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48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10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6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3702F-7EF8-2C44-B421-4AB757C5E4C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692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606E79"/>
                </a:solidFill>
                <a:effectLst/>
                <a:latin typeface="Raleway" panose="020B0604020202020204" pitchFamily="2" charset="0"/>
              </a:rPr>
              <a:t>MUSCLE SLIDE #5</a:t>
            </a:r>
          </a:p>
          <a:p>
            <a:pPr algn="l"/>
            <a:r>
              <a:rPr lang="en-US" b="0" i="0" dirty="0">
                <a:solidFill>
                  <a:srgbClr val="606E79"/>
                </a:solidFill>
                <a:effectLst/>
                <a:latin typeface="Raleway" panose="020B0604020202020204" pitchFamily="2" charset="0"/>
              </a:rPr>
              <a:t>Some of the factors that may influence the development of sarcopenia include: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606E79"/>
                </a:solidFill>
                <a:effectLst/>
                <a:latin typeface="Raleway" panose="020B0604020202020204" pitchFamily="2" charset="0"/>
              </a:rPr>
              <a:t>Living a sedentary lifestyle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606E79"/>
                </a:solidFill>
                <a:effectLst/>
                <a:latin typeface="Raleway" panose="020B0604020202020204" pitchFamily="2" charset="0"/>
              </a:rPr>
              <a:t>Changes in how well our bodies use protein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606E79"/>
                </a:solidFill>
                <a:effectLst/>
                <a:latin typeface="Raleway" panose="020B0604020202020204" pitchFamily="2" charset="0"/>
              </a:rPr>
              <a:t>Inadequate intake of energy or protein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606E79"/>
                </a:solidFill>
                <a:effectLst/>
                <a:latin typeface="Raleway" panose="020B0604020202020204" pitchFamily="2" charset="0"/>
              </a:rPr>
              <a:t>Changes in hormones (testosterone, thyroid,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A176A-42F6-9A41-B000-C1AD7F3484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57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606E79"/>
                </a:solidFill>
                <a:effectLst/>
                <a:latin typeface="Raleway" pitchFamily="2" charset="0"/>
              </a:rPr>
              <a:t>MUSCLE SLIDE #6:</a:t>
            </a:r>
          </a:p>
          <a:p>
            <a:pPr algn="l"/>
            <a:r>
              <a:rPr lang="en-US" b="0" i="0" dirty="0">
                <a:solidFill>
                  <a:srgbClr val="606E79"/>
                </a:solidFill>
                <a:effectLst/>
                <a:latin typeface="Raleway" pitchFamily="2" charset="0"/>
              </a:rPr>
              <a:t>Signs that you may be dealing with sarcopenia can include: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606E79"/>
                </a:solidFill>
                <a:effectLst/>
                <a:latin typeface="Raleway" pitchFamily="2" charset="0"/>
              </a:rPr>
              <a:t>Falling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606E79"/>
                </a:solidFill>
                <a:effectLst/>
                <a:latin typeface="Raleway" pitchFamily="2" charset="0"/>
              </a:rPr>
              <a:t>Feeling weak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606E79"/>
                </a:solidFill>
                <a:effectLst/>
                <a:latin typeface="Raleway" pitchFamily="2" charset="0"/>
              </a:rPr>
              <a:t>Walking slower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606E79"/>
                </a:solidFill>
                <a:effectLst/>
                <a:latin typeface="Raleway" pitchFamily="2" charset="0"/>
              </a:rPr>
              <a:t>Difficulty getting up from a chair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A176A-42F6-9A41-B000-C1AD7F3484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90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57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22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66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93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wikipedia.org/wiki/</a:t>
            </a:r>
            <a:r>
              <a:rPr lang="en-US" dirty="0" err="1"/>
              <a:t>Dairy_product</a:t>
            </a:r>
            <a:r>
              <a:rPr lang="en-US" dirty="0"/>
              <a:t> (2023, April 26).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97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ea typeface="ヒラギノ角ゴ Pro W3" charset="-128"/>
              </a:rPr>
              <a:t>MUSCLE SLIDE #8 – 2/3</a:t>
            </a:r>
          </a:p>
          <a:p>
            <a:pPr lvl="1" eaLnBrk="1" hangingPunct="1"/>
            <a:endParaRPr lang="en-US" altLang="en-US" dirty="0">
              <a:ea typeface="ヒラギノ角ゴ Pro W3" charset="-128"/>
            </a:endParaRPr>
          </a:p>
          <a:p>
            <a:pPr lvl="1" eaLnBrk="1" hangingPunct="1"/>
            <a:r>
              <a:rPr lang="en-US" altLang="en-US" dirty="0">
                <a:ea typeface="ヒラギノ角ゴ Pro W3" charset="-128"/>
              </a:rPr>
              <a:t>High biological value protein sources: provide essential amino acids. </a:t>
            </a:r>
          </a:p>
          <a:p>
            <a:pPr lvl="1"/>
            <a:r>
              <a:rPr lang="en-US" dirty="0"/>
              <a:t>Reduced whole-body protein turnover means that older adults: require </a:t>
            </a:r>
            <a:r>
              <a:rPr lang="en-US" b="1" dirty="0"/>
              <a:t>more</a:t>
            </a:r>
            <a:r>
              <a:rPr lang="en-US" dirty="0"/>
              <a:t> protein per kilogram body weight than younger adults do.</a:t>
            </a:r>
            <a:endParaRPr lang="en-US" altLang="en-US" dirty="0">
              <a:ea typeface="ヒラギノ角ゴ Pro W3" charset="-128"/>
            </a:endParaRPr>
          </a:p>
          <a:p>
            <a:pPr lvl="1"/>
            <a:r>
              <a:rPr lang="en-US" altLang="en-US" dirty="0">
                <a:ea typeface="ヒラギノ角ゴ Pro W3" charset="-128"/>
              </a:rPr>
              <a:t>Essential Amino Acids (cannot be make within the body: Threonine, Histidine, Tryptophan, Methionine, Phenylalanine, Lysine, Valine, Leucine, Isoleucine. </a:t>
            </a:r>
          </a:p>
          <a:p>
            <a:pPr lvl="1"/>
            <a:r>
              <a:rPr lang="en-US" altLang="en-US" dirty="0">
                <a:ea typeface="ヒラギノ角ゴ Pro W3" charset="-128"/>
              </a:rPr>
              <a:t>Non-Essential Amino Acids (can be make within the body): Alanine, Aspartic Acid, Glycine, Asparagine, Serine, Proline, Glutamic Acid, Arginine, Glutamine, Cysteine, Tyrosine.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A176A-42F6-9A41-B000-C1AD7F3484B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44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20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Arrows??????????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0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3702F-7EF8-2C44-B421-4AB757C5E4C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21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Arrows??????????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3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3702F-7EF8-2C44-B421-4AB757C5E4C9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1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Symptoms can be treated at home with desensitizing toothpaste, calcium phosphate products or prescription fluoride gel or toothpaste. There are also professionally applied treatments in the dental office.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6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69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ヒラギノ角ゴ Pro W3" pitchFamily="124" charset="-128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fld id="{172B782D-F599-4D7F-ACDD-CFD2A9A21D0C}" type="slidenum">
              <a:rPr lang="en-US" smtClean="0">
                <a:latin typeface="Calibri" pitchFamily="34" charset="0"/>
              </a:rPr>
              <a:pPr eaLnBrk="1" hangingPunct="1"/>
              <a:t>10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3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fld id="{E7793AF6-D86E-42A6-9FE5-A1C2890B5B88}" type="slidenum">
              <a:rPr lang="en-US" smtClean="0"/>
              <a:pPr eaLnBrk="1" hangingPunct="1"/>
              <a:t>12</a:t>
            </a:fld>
            <a:endParaRPr 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81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71450" indent="-296711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86847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61585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136324" indent="-23736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fld id="{78327883-E80E-4E63-8183-635B90CD8008}" type="slidenum">
              <a:rPr lang="en-US" smtClean="0"/>
              <a:pPr eaLnBrk="1" hangingPunct="1"/>
              <a:t>13</a:t>
            </a:fld>
            <a:endParaRPr lang="en-US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pitchFamily="34" charset="0"/>
                <a:ea typeface="ヒラギノ角ゴ Pro W3" pitchFamily="124" charset="-128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886772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86108" indent="-30234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209397" indent="-24187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93155" indent="-24187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176914" indent="-24187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660672" indent="-241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3144431" indent="-241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628190" indent="-241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4111949" indent="-241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fld id="{2106DDAF-13AD-4F6D-B1BC-B99AC08710D8}" type="slidenum">
              <a:rPr lang="en-US">
                <a:latin typeface="Calibri" pitchFamily="34" charset="0"/>
              </a:rPr>
              <a:pPr eaLnBrk="1" hangingPunct="1"/>
              <a:t>14</a:t>
            </a:fld>
            <a:endParaRPr lang="en-US">
              <a:latin typeface="Calibri" pitchFamily="34" charset="0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702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216254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4393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4422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1E7B710-9ADA-482B-B7EA-433FA7A65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6090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F93B2C-7506-4C75-A1B4-C24161F6559F}"/>
              </a:ext>
            </a:extLst>
          </p:cNvPr>
          <p:cNvSpPr txBox="1"/>
          <p:nvPr userDrawn="1"/>
        </p:nvSpPr>
        <p:spPr>
          <a:xfrm rot="16200000">
            <a:off x="-1187779" y="744310"/>
            <a:ext cx="1833515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Title and Content</a:t>
            </a:r>
          </a:p>
        </p:txBody>
      </p:sp>
    </p:spTree>
    <p:extLst>
      <p:ext uri="{BB962C8B-B14F-4D97-AF65-F5344CB8AC3E}">
        <p14:creationId xmlns:p14="http://schemas.microsoft.com/office/powerpoint/2010/main" val="258848522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578770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147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2574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13017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3354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11166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96213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20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2" r:id="rId12"/>
  </p:sldLayoutIdLst>
  <p:transition spd="slow">
    <p:wipe dir="r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cusfitness.net/stock-photos/downloads/category/weight-loss/page/2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cusfitness.net/stock-photos/downloads/category/weight-loss/page/2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cusfitness.net/stock-photos/downloads/category/weight-loss/page/2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google.com/url?sa=i&amp;rct=j&amp;q=&amp;esrc=s&amp;source=images&amp;cd=&amp;cad=rja&amp;uact=8&amp;ved=0ahUKEwiPwdWY0KLWAhXj6YMKHd2LCTkQjRwIBw&amp;url=https://www.organicfacts.net/health-benefits/fruit&amp;psig=AFQjCNEW5OcDW3E3_jFJYitlRqvlcjBywQ&amp;ust=1505408043695639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amorworld.com/know-your-olive-oil-which-one-is-best-for-indian-cooking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m.wikipedia.org/wiki/File:Fruits.pn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8972&amp;picture=vegetable-mixture&amp;large=1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www.flickr.com/photos/sweetbeetandgreenbean/8410652600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GoBFU1q4g0" TargetMode="External"/><Relationship Id="rId2" Type="http://schemas.openxmlformats.org/officeDocument/2006/relationships/hyperlink" Target="https://dhhs.ne.gov/Reports/Oral%20Health%20Survey%20of%20Older%20Adults%20-%202019.pdf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ralhealth/publications/docs/Total-Tooth-Loss-Chronic-Diseases-H.pdf" TargetMode="External"/><Relationship Id="rId2" Type="http://schemas.openxmlformats.org/officeDocument/2006/relationships/hyperlink" Target="https://www.youtube.com/watch?v=wH0PtUZBXc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bi.nlm.nih.gov/pmc/articles/PMC3576783/" TargetMode="External"/><Relationship Id="rId4" Type="http://schemas.openxmlformats.org/officeDocument/2006/relationships/hyperlink" Target="https://cphs.wayne.edu/occupational-therapy/resources/dental_-_malnutrtion_due_to_poor_dentition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hnrca.tufts.edu/resources/my-plate-older-adults" TargetMode="External"/><Relationship Id="rId2" Type="http://schemas.openxmlformats.org/officeDocument/2006/relationships/hyperlink" Target="https://www.ncoa.org/article/6-ways-to-eat-well-as-you-get-old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waar.org/nutrition-education-and-activities" TargetMode="External"/><Relationship Id="rId4" Type="http://schemas.openxmlformats.org/officeDocument/2006/relationships/hyperlink" Target="https://www.dietaryguidelines.gov/sites/default/files/2020-12/Dietary_Guidelines_for_Americans_2020-2025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na-elderly.com/sites/default/files/2021-10/MNA-english.pdf" TargetMode="External"/><Relationship Id="rId2" Type="http://schemas.openxmlformats.org/officeDocument/2006/relationships/hyperlink" Target="https://static.abbottnutrition.com/cms-prod/abbottnutrition-2016.com/img/Malnutrition%20Screening%20Tool_FINAL_tcm1226-57900.pdf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BCFE-187B-30A9-9AB5-33E8C0C15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0090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Nutrition and Oral Health Implications for Older Adults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5A4454-2692-4876-A702-B4AE87E9FFC6}"/>
              </a:ext>
            </a:extLst>
          </p:cNvPr>
          <p:cNvCxnSpPr>
            <a:cxnSpLocks/>
          </p:cNvCxnSpPr>
          <p:nvPr/>
        </p:nvCxnSpPr>
        <p:spPr>
          <a:xfrm>
            <a:off x="5447071" y="4348356"/>
            <a:ext cx="6112029" cy="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B24CEA7-9F84-41B6-8D04-ECBDDCB7E66B}"/>
              </a:ext>
            </a:extLst>
          </p:cNvPr>
          <p:cNvSpPr txBox="1"/>
          <p:nvPr/>
        </p:nvSpPr>
        <p:spPr>
          <a:xfrm>
            <a:off x="11292877" y="639856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02B8DD3F-653E-4795-B51C-E97CB2AE8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71" y="4414842"/>
            <a:ext cx="6217920" cy="1360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903282-01FC-435B-83EA-388134651ACB}"/>
              </a:ext>
            </a:extLst>
          </p:cNvPr>
          <p:cNvSpPr/>
          <p:nvPr/>
        </p:nvSpPr>
        <p:spPr>
          <a:xfrm>
            <a:off x="4643120" y="790431"/>
            <a:ext cx="803951" cy="4454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ssorted vegetables and fruits">
            <a:extLst>
              <a:ext uri="{FF2B5EF4-FFF2-40B4-BE49-F238E27FC236}">
                <a16:creationId xmlns:a16="http://schemas.microsoft.com/office/drawing/2014/main" id="{8D3F62D0-EED5-44A2-B470-65248E87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7" t="2030" r="25733" b="1053"/>
          <a:stretch/>
        </p:blipFill>
        <p:spPr>
          <a:xfrm>
            <a:off x="803868" y="775076"/>
            <a:ext cx="4401177" cy="481682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334825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3" name="Rectangle 34822">
            <a:extLst>
              <a:ext uri="{FF2B5EF4-FFF2-40B4-BE49-F238E27FC236}">
                <a16:creationId xmlns:a16="http://schemas.microsoft.com/office/drawing/2014/main" id="{9F5E263C-FB7E-4A3E-AD04-5140CD3D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5" name="Rectangle 34824">
            <a:extLst>
              <a:ext uri="{FF2B5EF4-FFF2-40B4-BE49-F238E27FC236}">
                <a16:creationId xmlns:a16="http://schemas.microsoft.com/office/drawing/2014/main" id="{9E65ED8C-90F7-4EB0-ACCB-64AEF411E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Did you know? </a:t>
            </a:r>
          </a:p>
        </p:txBody>
      </p:sp>
      <p:sp>
        <p:nvSpPr>
          <p:cNvPr id="34827" name="Rectangle 34826">
            <a:extLst>
              <a:ext uri="{FF2B5EF4-FFF2-40B4-BE49-F238E27FC236}">
                <a16:creationId xmlns:a16="http://schemas.microsoft.com/office/drawing/2014/main" id="{6604E3BF-88F7-4D19-BEC9-8486966E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183" y="609602"/>
            <a:ext cx="6604565" cy="3750049"/>
          </a:xfrm>
        </p:spPr>
        <p:txBody>
          <a:bodyPr>
            <a:normAutofit/>
          </a:bodyPr>
          <a:lstStyle/>
          <a:p>
            <a:pPr marL="0" indent="0" algn="ctr" defTabSz="612648">
              <a:spcBef>
                <a:spcPts val="804"/>
              </a:spcBef>
              <a:spcAft>
                <a:spcPts val="134"/>
              </a:spcAft>
            </a:pPr>
            <a:r>
              <a:rPr lang="en-US" sz="4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Dental disease may increase the systemic risk of:</a:t>
            </a:r>
            <a:endParaRPr lang="en-US" sz="40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3150D0A-9CE5-4442-B06F-DB5B39931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028360"/>
              </p:ext>
            </p:extLst>
          </p:nvPr>
        </p:nvGraphicFramePr>
        <p:xfrm>
          <a:off x="4955460" y="1966456"/>
          <a:ext cx="6390968" cy="4237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6407425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54D250-E2EA-482B-B425-CC42A063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Mouth-Body Connection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4C096-C575-460C-A1A8-864712895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The surgeon general reports that at least 80% of American adults have gum disease, but the impact goes far beyond the mouth. </a:t>
            </a:r>
          </a:p>
          <a:p>
            <a:pPr algn="r"/>
            <a:r>
              <a:rPr lang="en-US" sz="2400" dirty="0">
                <a:solidFill>
                  <a:srgbClr val="FFFFFF"/>
                </a:solidFill>
              </a:rPr>
              <a:t>- AAOSH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2" descr="Oral Systemic Connection">
            <a:extLst>
              <a:ext uri="{FF2B5EF4-FFF2-40B4-BE49-F238E27FC236}">
                <a16:creationId xmlns:a16="http://schemas.microsoft.com/office/drawing/2014/main" id="{7888A6CD-0B2D-4F02-BDD2-5E4AD1818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b="1631"/>
          <a:stretch/>
        </p:blipFill>
        <p:spPr bwMode="auto">
          <a:xfrm>
            <a:off x="4159545" y="447151"/>
            <a:ext cx="7963026" cy="59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7961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Dental Plaque? Its Causes, Diagnosis, Tips to Get Rid of Dental  Plaque? - Tricky Care">
            <a:extLst>
              <a:ext uri="{FF2B5EF4-FFF2-40B4-BE49-F238E27FC236}">
                <a16:creationId xmlns:a16="http://schemas.microsoft.com/office/drawing/2014/main" id="{5C6BF313-65FC-49B0-926F-9C8BED5E3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"/>
          <a:stretch/>
        </p:blipFill>
        <p:spPr bwMode="auto">
          <a:xfrm>
            <a:off x="7072155" y="582763"/>
            <a:ext cx="4023360" cy="250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Aspiration Pneumonia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9D15F4-38BD-4668-B5EF-7CBD301E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93688" cy="4023360"/>
          </a:xfrm>
        </p:spPr>
        <p:txBody>
          <a:bodyPr/>
          <a:lstStyle/>
          <a:p>
            <a:r>
              <a:rPr lang="en-US" dirty="0"/>
              <a:t>Breathing in germs from a dirty mouth (dental biofilm) </a:t>
            </a:r>
          </a:p>
          <a:p>
            <a:pPr lvl="1"/>
            <a:r>
              <a:rPr lang="en-US" dirty="0"/>
              <a:t>Significant risk factor </a:t>
            </a:r>
          </a:p>
          <a:p>
            <a:pPr lvl="1"/>
            <a:r>
              <a:rPr lang="en-US" dirty="0"/>
              <a:t>Can pass into the lungs and cause pneumonia</a:t>
            </a:r>
          </a:p>
          <a:p>
            <a:endParaRPr lang="en-US" dirty="0"/>
          </a:p>
        </p:txBody>
      </p:sp>
      <p:pic>
        <p:nvPicPr>
          <p:cNvPr id="37894" name="Picture 2" descr="C:\Users\Owner\AppData\Local\Microsoft\Windows\Temporary Internet Files\Content.IE5\DLXBD2SQ\MC900438748[1]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3"/>
          <a:stretch/>
        </p:blipFill>
        <p:spPr bwMode="auto">
          <a:xfrm>
            <a:off x="7072155" y="3206301"/>
            <a:ext cx="4023360" cy="26319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157E5AB-FF3C-4C98-A1AC-2F522DC6D30D}"/>
              </a:ext>
            </a:extLst>
          </p:cNvPr>
          <p:cNvSpPr/>
          <p:nvPr/>
        </p:nvSpPr>
        <p:spPr>
          <a:xfrm rot="5400000">
            <a:off x="7829827" y="2945156"/>
            <a:ext cx="2508016" cy="452284"/>
          </a:xfrm>
          <a:prstGeom prst="rightArrow">
            <a:avLst>
              <a:gd name="adj1" fmla="val 43498"/>
              <a:gd name="adj2" fmla="val 997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749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Aspiration Pneumonia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Nursing home-acquired pneumonia (NHAP) is the leading cause of mortality among long-term care facility residents.</a:t>
            </a:r>
            <a:r>
              <a:rPr lang="en-US" baseline="30000" dirty="0"/>
              <a:t>1</a:t>
            </a:r>
          </a:p>
          <a:p>
            <a:r>
              <a:rPr lang="en-US" dirty="0"/>
              <a:t>Long-term care facility residents who receive proper daily oral hygiene have a lower risk of pneumonia than those who do not receive oral care.</a:t>
            </a:r>
            <a:r>
              <a:rPr lang="en-US" baseline="30000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609B1B-88DB-48DC-BFCF-B45B2CFC95FF}"/>
              </a:ext>
            </a:extLst>
          </p:cNvPr>
          <p:cNvSpPr txBox="1"/>
          <p:nvPr/>
        </p:nvSpPr>
        <p:spPr>
          <a:xfrm>
            <a:off x="1124387" y="5518215"/>
            <a:ext cx="1020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baseline="30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1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Chang Liu, Cochrane Library,  2018, Oral care measures for preventing nursing home-acquired pneumonia. </a:t>
            </a:r>
          </a:p>
          <a:p>
            <a:pPr marL="55563" indent="-55563"/>
            <a:r>
              <a:rPr lang="en-US" sz="1600" baseline="30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2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Yonemana T et al. 2002. Oral care reduces pneumonia in older residents in nursing homes.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J Am </a:t>
            </a:r>
            <a:r>
              <a:rPr lang="en-US" sz="1600" i="1" dirty="0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Geriatr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Soc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;50:430-33.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35640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Decay and Gum Disease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Directly related </a:t>
            </a:r>
            <a:br>
              <a:rPr lang="en-US" sz="4000" dirty="0"/>
            </a:br>
            <a:r>
              <a:rPr lang="en-US" sz="4000" dirty="0"/>
              <a:t>to other risk factors</a:t>
            </a:r>
          </a:p>
          <a:p>
            <a:pPr marL="457200" lvl="1" indent="-257175"/>
            <a:r>
              <a:rPr lang="en-US" sz="3600" dirty="0"/>
              <a:t>Poor daily nutrition</a:t>
            </a:r>
          </a:p>
          <a:p>
            <a:pPr marL="457200" lvl="1" indent="-257175"/>
            <a:r>
              <a:rPr lang="en-US" sz="3600" dirty="0"/>
              <a:t>Insulin resistance </a:t>
            </a:r>
          </a:p>
          <a:p>
            <a:pPr marL="457200" lvl="1" indent="-257175"/>
            <a:r>
              <a:rPr lang="en-US" sz="3600" dirty="0"/>
              <a:t>High blood pressure</a:t>
            </a:r>
          </a:p>
          <a:p>
            <a:pPr marL="457200" lvl="1" indent="-257175"/>
            <a:r>
              <a:rPr lang="en-US" sz="3600" dirty="0"/>
              <a:t>Tooth loss and malnutrition</a:t>
            </a:r>
          </a:p>
          <a:p>
            <a:pPr marL="457200" lvl="1" indent="-257175"/>
            <a:r>
              <a:rPr lang="en-US" sz="3600" dirty="0"/>
              <a:t>Chronological aging</a:t>
            </a:r>
          </a:p>
        </p:txBody>
      </p:sp>
      <p:sp>
        <p:nvSpPr>
          <p:cNvPr id="133125" name="Line 15"/>
          <p:cNvSpPr>
            <a:spLocks noChangeShapeType="1"/>
          </p:cNvSpPr>
          <p:nvPr/>
        </p:nvSpPr>
        <p:spPr bwMode="auto">
          <a:xfrm>
            <a:off x="5943600" y="2209800"/>
            <a:ext cx="1676400" cy="152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2" name="Picture 4" descr="Toothlessness - Wikipedia">
            <a:extLst>
              <a:ext uri="{FF2B5EF4-FFF2-40B4-BE49-F238E27FC236}">
                <a16:creationId xmlns:a16="http://schemas.microsoft.com/office/drawing/2014/main" id="{4B75073F-088C-4A3A-A542-CA920E6E3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986" y="1876214"/>
            <a:ext cx="3079518" cy="42639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43931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Health and Nutrition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037756-513C-46DE-B000-CDCC4553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606363"/>
              </p:ext>
            </p:extLst>
          </p:nvPr>
        </p:nvGraphicFramePr>
        <p:xfrm>
          <a:off x="1534582" y="2034472"/>
          <a:ext cx="9122835" cy="3981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667687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Nutritional Deficiencies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4"/>
            <a:ext cx="5210001" cy="4023360"/>
          </a:xfrm>
        </p:spPr>
        <p:txBody>
          <a:bodyPr>
            <a:normAutofit/>
          </a:bodyPr>
          <a:lstStyle/>
          <a:p>
            <a:r>
              <a:rPr lang="en-US" sz="4000" dirty="0"/>
              <a:t>Dental causes can lead to alteration in diet</a:t>
            </a:r>
          </a:p>
          <a:p>
            <a:pPr lvl="1"/>
            <a:r>
              <a:rPr lang="en-US" sz="3600" dirty="0"/>
              <a:t>Loose or broken teeth</a:t>
            </a:r>
          </a:p>
          <a:p>
            <a:pPr lvl="1"/>
            <a:r>
              <a:rPr lang="en-US" sz="3600" dirty="0"/>
              <a:t>Tooth loss</a:t>
            </a:r>
          </a:p>
          <a:p>
            <a:pPr lvl="1"/>
            <a:r>
              <a:rPr lang="en-US" sz="3600" dirty="0"/>
              <a:t>Dentures</a:t>
            </a:r>
          </a:p>
          <a:p>
            <a:pPr lvl="1"/>
            <a:r>
              <a:rPr lang="en-US" sz="3600" dirty="0"/>
              <a:t>Decreased saliva (xerostomia)</a:t>
            </a:r>
          </a:p>
        </p:txBody>
      </p:sp>
      <p:pic>
        <p:nvPicPr>
          <p:cNvPr id="9" name="Content Placeholder 12" descr="root caries-good photo">
            <a:extLst>
              <a:ext uri="{FF2B5EF4-FFF2-40B4-BE49-F238E27FC236}">
                <a16:creationId xmlns:a16="http://schemas.microsoft.com/office/drawing/2014/main" id="{80C5E977-A55B-4E77-B53B-B4454E3731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27264" r="9709" b="20088"/>
          <a:stretch/>
        </p:blipFill>
        <p:spPr bwMode="auto">
          <a:xfrm>
            <a:off x="7395442" y="2021946"/>
            <a:ext cx="3543299" cy="1835468"/>
          </a:xfrm>
          <a:prstGeom prst="rect">
            <a:avLst/>
          </a:prstGeom>
          <a:ln w="57150">
            <a:solidFill>
              <a:schemeClr val="bg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2412E9-4E27-405E-ACB2-C7F5920F3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9" r="5495" b="7259"/>
          <a:stretch/>
        </p:blipFill>
        <p:spPr>
          <a:xfrm>
            <a:off x="5860474" y="3864082"/>
            <a:ext cx="2724777" cy="21031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F09B4-5D78-488C-86D3-DB79590A0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5251" y="3864082"/>
            <a:ext cx="2353490" cy="2103120"/>
          </a:xfrm>
          <a:prstGeom prst="rect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52117444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Nutritional Deficiencies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1FE10-8C09-4A5D-B473-0C2BB1E07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44" r="17884"/>
          <a:stretch/>
        </p:blipFill>
        <p:spPr>
          <a:xfrm>
            <a:off x="7070501" y="1926230"/>
            <a:ext cx="4024221" cy="3942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F60370-C72B-4AC9-901D-70597E46555B}"/>
              </a:ext>
            </a:extLst>
          </p:cNvPr>
          <p:cNvSpPr/>
          <p:nvPr/>
        </p:nvSpPr>
        <p:spPr>
          <a:xfrm rot="16200000">
            <a:off x="5772311" y="2928787"/>
            <a:ext cx="3936369" cy="1931248"/>
          </a:xfrm>
          <a:prstGeom prst="rect">
            <a:avLst/>
          </a:prstGeom>
          <a:gradFill>
            <a:gsLst>
              <a:gs pos="13000">
                <a:srgbClr val="F5F9EB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5677593" cy="4023360"/>
          </a:xfrm>
        </p:spPr>
        <p:txBody>
          <a:bodyPr>
            <a:normAutofit/>
          </a:bodyPr>
          <a:lstStyle/>
          <a:p>
            <a:r>
              <a:rPr lang="en-US" sz="4000" dirty="0"/>
              <a:t>Elders may experience </a:t>
            </a:r>
            <a:br>
              <a:rPr lang="en-US" sz="4000" dirty="0"/>
            </a:br>
            <a:r>
              <a:rPr lang="en-US" sz="4000" dirty="0"/>
              <a:t>the following:</a:t>
            </a:r>
          </a:p>
          <a:p>
            <a:pPr lvl="1"/>
            <a:r>
              <a:rPr lang="en-US" sz="3400" dirty="0"/>
              <a:t>Changed sensory perception of eating (texture and taste)</a:t>
            </a:r>
          </a:p>
          <a:p>
            <a:pPr lvl="1"/>
            <a:r>
              <a:rPr lang="en-US" sz="3400" dirty="0"/>
              <a:t>Decreased masticatory efficiency</a:t>
            </a:r>
          </a:p>
          <a:p>
            <a:pPr lvl="1"/>
            <a:r>
              <a:rPr lang="en-US" sz="3400" dirty="0"/>
              <a:t>Reduced intake of important nutrients</a:t>
            </a:r>
          </a:p>
        </p:txBody>
      </p:sp>
    </p:spTree>
    <p:extLst>
      <p:ext uri="{BB962C8B-B14F-4D97-AF65-F5344CB8AC3E}">
        <p14:creationId xmlns:p14="http://schemas.microsoft.com/office/powerpoint/2010/main" val="3761516626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370715" cy="4023360"/>
          </a:xfrm>
        </p:spPr>
        <p:txBody>
          <a:bodyPr/>
          <a:lstStyle/>
          <a:p>
            <a:r>
              <a:rPr lang="en-US" dirty="0"/>
              <a:t>Medical conditions that may lead to alteration in diet</a:t>
            </a:r>
          </a:p>
          <a:p>
            <a:pPr lvl="1"/>
            <a:r>
              <a:rPr lang="en-US" dirty="0"/>
              <a:t>Dysphagia</a:t>
            </a:r>
          </a:p>
          <a:p>
            <a:pPr lvl="1"/>
            <a:r>
              <a:rPr lang="en-US" dirty="0"/>
              <a:t>Chemotherapy (cachexia)</a:t>
            </a:r>
          </a:p>
          <a:p>
            <a:pPr lvl="1"/>
            <a:r>
              <a:rPr lang="en-US" dirty="0"/>
              <a:t>Vitamin B</a:t>
            </a:r>
            <a:r>
              <a:rPr lang="en-US" sz="2400" dirty="0"/>
              <a:t>12</a:t>
            </a:r>
            <a:r>
              <a:rPr lang="en-US" dirty="0"/>
              <a:t> deficiency</a:t>
            </a:r>
          </a:p>
          <a:p>
            <a:pPr lvl="1"/>
            <a:r>
              <a:rPr lang="en-US" dirty="0"/>
              <a:t>Protein deficiency</a:t>
            </a:r>
          </a:p>
          <a:p>
            <a:pPr lvl="1"/>
            <a:r>
              <a:rPr lang="en-US" dirty="0"/>
              <a:t>Rheumatoid arthritis</a:t>
            </a:r>
          </a:p>
          <a:p>
            <a:pPr lvl="1"/>
            <a:r>
              <a:rPr lang="en-US" dirty="0"/>
              <a:t>Loss of motor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DB0536-DBED-490B-9FA3-E6076637D652}"/>
              </a:ext>
            </a:extLst>
          </p:cNvPr>
          <p:cNvSpPr txBox="1"/>
          <p:nvPr/>
        </p:nvSpPr>
        <p:spPr>
          <a:xfrm>
            <a:off x="6267930" y="4889909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Regular Diet</a:t>
            </a:r>
          </a:p>
        </p:txBody>
      </p:sp>
      <p:pic>
        <p:nvPicPr>
          <p:cNvPr id="4098" name="Picture 2" descr="Bavette Steak &amp; Roasted Garlic Pan Sauce Recipe | HelloFresh | Recipe | Steak  dinner recipes, Hello fresh recipes, Health dinner recipes">
            <a:extLst>
              <a:ext uri="{FF2B5EF4-FFF2-40B4-BE49-F238E27FC236}">
                <a16:creationId xmlns:a16="http://schemas.microsoft.com/office/drawing/2014/main" id="{A2F351AA-B191-4170-8419-CC04CFC0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" b="7782"/>
          <a:stretch/>
        </p:blipFill>
        <p:spPr bwMode="auto">
          <a:xfrm>
            <a:off x="6194618" y="2434108"/>
            <a:ext cx="2158305" cy="24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Nutritional Deficiencies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24866" y="4889909"/>
            <a:ext cx="1485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Soft Diet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373" t="1766" r="1129" b="13273"/>
          <a:stretch/>
        </p:blipFill>
        <p:spPr>
          <a:xfrm>
            <a:off x="8495014" y="3181082"/>
            <a:ext cx="2545174" cy="17174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F252A468-8A74-4027-B11A-A62F672A7D7C}"/>
              </a:ext>
            </a:extLst>
          </p:cNvPr>
          <p:cNvSpPr/>
          <p:nvPr/>
        </p:nvSpPr>
        <p:spPr>
          <a:xfrm>
            <a:off x="7144557" y="5413129"/>
            <a:ext cx="2875205" cy="733533"/>
          </a:xfrm>
          <a:prstGeom prst="curvedUpArrow">
            <a:avLst>
              <a:gd name="adj1" fmla="val 25000"/>
              <a:gd name="adj2" fmla="val 89188"/>
              <a:gd name="adj3" fmla="val 267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971E3-9066-4D8C-9490-BE60CBC2980F}"/>
              </a:ext>
            </a:extLst>
          </p:cNvPr>
          <p:cNvSpPr txBox="1"/>
          <p:nvPr/>
        </p:nvSpPr>
        <p:spPr>
          <a:xfrm>
            <a:off x="6687839" y="6550223"/>
            <a:ext cx="5504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FFFF00"/>
                </a:solidFill>
              </a:rPr>
              <a:t>Image: wikipedia.org/wiki/Food_group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01160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CB5C5A-E3D2-4647-9909-53635E00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99632" cy="691404"/>
          </a:xfrm>
        </p:spPr>
        <p:txBody>
          <a:bodyPr/>
          <a:lstStyle/>
          <a:p>
            <a:r>
              <a:rPr lang="en-US" dirty="0"/>
              <a:t>Consequences for the oral cavity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824A2-4471-49E0-810C-E21344452B35}"/>
              </a:ext>
            </a:extLst>
          </p:cNvPr>
          <p:cNvSpPr txBox="1"/>
          <p:nvPr/>
        </p:nvSpPr>
        <p:spPr>
          <a:xfrm>
            <a:off x="1174941" y="5246391"/>
            <a:ext cx="2079965" cy="793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dirty="0"/>
              <a:t>Fissured Tongue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EDCD8-D94C-4762-BBA2-254209343B5C}"/>
              </a:ext>
            </a:extLst>
          </p:cNvPr>
          <p:cNvSpPr txBox="1"/>
          <p:nvPr/>
        </p:nvSpPr>
        <p:spPr>
          <a:xfrm>
            <a:off x="9174587" y="5246391"/>
            <a:ext cx="1918840" cy="446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dirty="0"/>
              <a:t>Candidiasis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C4A0A4-1730-4436-B817-25E1210DC68C}"/>
              </a:ext>
            </a:extLst>
          </p:cNvPr>
          <p:cNvSpPr txBox="1"/>
          <p:nvPr/>
        </p:nvSpPr>
        <p:spPr>
          <a:xfrm>
            <a:off x="3241637" y="5246391"/>
            <a:ext cx="2701695" cy="793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dirty="0"/>
              <a:t>Angular</a:t>
            </a:r>
            <a:br>
              <a:rPr lang="en-US" sz="2800" dirty="0"/>
            </a:br>
            <a:r>
              <a:rPr lang="en-US" sz="2800" dirty="0"/>
              <a:t>Cheilitis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F9ECC4B-4925-4DF6-AA8E-F55C5256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Deficiencies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B5E12-F67F-4547-9C8C-A4B382821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9" b="26355"/>
          <a:stretch/>
        </p:blipFill>
        <p:spPr>
          <a:xfrm>
            <a:off x="3241640" y="2523137"/>
            <a:ext cx="2701694" cy="259995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79810-B7A7-4DDB-BEA0-7DE3863B4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2" r="3812"/>
          <a:stretch/>
        </p:blipFill>
        <p:spPr>
          <a:xfrm>
            <a:off x="1161675" y="2523137"/>
            <a:ext cx="2079965" cy="259995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050" name="Picture 2" descr="Oral candidiasis - Wikipedia">
            <a:extLst>
              <a:ext uri="{FF2B5EF4-FFF2-40B4-BE49-F238E27FC236}">
                <a16:creationId xmlns:a16="http://schemas.microsoft.com/office/drawing/2014/main" id="{236E389B-29CA-440B-B807-0CE21818F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-51" r="2984" b="-51"/>
          <a:stretch/>
        </p:blipFill>
        <p:spPr bwMode="auto">
          <a:xfrm>
            <a:off x="9174587" y="2523137"/>
            <a:ext cx="1918840" cy="259995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C4C95D-D27D-4A47-A2AB-2DDD36D6C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334" y="2523137"/>
            <a:ext cx="3231254" cy="259995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A8D88F-2936-4E63-B0A5-C396C56E4777}"/>
              </a:ext>
            </a:extLst>
          </p:cNvPr>
          <p:cNvSpPr txBox="1"/>
          <p:nvPr/>
        </p:nvSpPr>
        <p:spPr>
          <a:xfrm>
            <a:off x="5943333" y="5246391"/>
            <a:ext cx="3231254" cy="793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dirty="0"/>
              <a:t>Oral</a:t>
            </a:r>
            <a:br>
              <a:rPr lang="en-US" sz="2800" dirty="0"/>
            </a:br>
            <a:r>
              <a:rPr lang="en-US" sz="2800" dirty="0"/>
              <a:t>Mucositis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606F4-7A10-497C-8EE8-03489EE46B95}"/>
              </a:ext>
            </a:extLst>
          </p:cNvPr>
          <p:cNvSpPr txBox="1"/>
          <p:nvPr/>
        </p:nvSpPr>
        <p:spPr>
          <a:xfrm>
            <a:off x="6687839" y="6550223"/>
            <a:ext cx="5504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FF00"/>
                </a:solidFill>
              </a:rPr>
              <a:t>Photo: American Academy of Oral Medicine, www.aaom.com</a:t>
            </a:r>
          </a:p>
        </p:txBody>
      </p:sp>
    </p:spTree>
    <p:extLst>
      <p:ext uri="{BB962C8B-B14F-4D97-AF65-F5344CB8AC3E}">
        <p14:creationId xmlns:p14="http://schemas.microsoft.com/office/powerpoint/2010/main" val="67688627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Health Trends in Older Adults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Considerations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FAF2D74-7F2E-4C3F-802D-A9D2F4FB12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917098"/>
              </p:ext>
            </p:extLst>
          </p:nvPr>
        </p:nvGraphicFramePr>
        <p:xfrm>
          <a:off x="1337770" y="2161187"/>
          <a:ext cx="9787429" cy="351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92861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78F5C9-B496-40A0-8775-6CEDB9D7C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C78F5C9-B496-40A0-8775-6CEDB9D7C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30F00C-A78C-4387-BB7A-D0BFDF629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330F00C-A78C-4387-BB7A-D0BFDF6296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7BE590-3C9E-4569-9E60-D71FDD922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F57BE590-3C9E-4569-9E60-D71FDD9224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463009-4E4B-4882-9954-80C424D7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Elders may demonstrate the following: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892040" cy="4023360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Personal oral habits</a:t>
            </a:r>
          </a:p>
          <a:p>
            <a:pPr lvl="2"/>
            <a:r>
              <a:rPr lang="en-US" sz="2800" dirty="0"/>
              <a:t>Sucking mints or consuming sweetened beverages to mitigate dry mouth, which may result in empty calories and increased caries risk.</a:t>
            </a:r>
          </a:p>
          <a:p>
            <a:pPr lvl="2"/>
            <a:endParaRPr lang="en-US" sz="2800" dirty="0"/>
          </a:p>
          <a:p>
            <a:pPr lvl="2"/>
            <a:endParaRPr lang="en-US" sz="2800" dirty="0"/>
          </a:p>
        </p:txBody>
      </p:sp>
      <p:pic>
        <p:nvPicPr>
          <p:cNvPr id="5126" name="Picture 6" descr="40 Common Older People Habits That Young People Just Don't Understand —  Best Life">
            <a:extLst>
              <a:ext uri="{FF2B5EF4-FFF2-40B4-BE49-F238E27FC236}">
                <a16:creationId xmlns:a16="http://schemas.microsoft.com/office/drawing/2014/main" id="{0CCDD7B3-DA5D-4883-B18B-1892943C1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61" y="2005816"/>
            <a:ext cx="5754815" cy="383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44538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463009-4E4B-4882-9954-80C424D7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Elders may demonstrate the following: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745954" cy="4023360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Delayed wound healing process</a:t>
            </a:r>
          </a:p>
          <a:p>
            <a:pPr lvl="2"/>
            <a:r>
              <a:rPr lang="en-US" sz="3200" dirty="0"/>
              <a:t>Oral health and nutrition risk </a:t>
            </a:r>
            <a:br>
              <a:rPr lang="en-US" sz="3200" dirty="0"/>
            </a:br>
            <a:r>
              <a:rPr lang="en-US" sz="3200" dirty="0"/>
              <a:t>factors can lead to the inability </a:t>
            </a:r>
            <a:br>
              <a:rPr lang="en-US" sz="3200" dirty="0"/>
            </a:br>
            <a:r>
              <a:rPr lang="en-US" sz="3200" dirty="0"/>
              <a:t>to heal properly.</a:t>
            </a:r>
          </a:p>
          <a:p>
            <a:pPr lvl="2"/>
            <a:endParaRPr lang="en-US" sz="2800" dirty="0"/>
          </a:p>
          <a:p>
            <a:pPr lvl="2"/>
            <a:endParaRPr lang="en-US" sz="2800" dirty="0"/>
          </a:p>
          <a:p>
            <a:pPr lvl="2"/>
            <a:endParaRPr lang="en-US" sz="2800" dirty="0"/>
          </a:p>
        </p:txBody>
      </p:sp>
      <p:pic>
        <p:nvPicPr>
          <p:cNvPr id="5124" name="Picture 4" descr="1,255 Elderly Wound Care Stock Photos, Pictures &amp; Royalty-Free Images -  iStock">
            <a:extLst>
              <a:ext uri="{FF2B5EF4-FFF2-40B4-BE49-F238E27FC236}">
                <a16:creationId xmlns:a16="http://schemas.microsoft.com/office/drawing/2014/main" id="{648390DC-9974-4B13-ACC6-3A2D72C18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r="4669"/>
          <a:stretch/>
        </p:blipFill>
        <p:spPr bwMode="auto">
          <a:xfrm>
            <a:off x="7534974" y="1987614"/>
            <a:ext cx="3386311" cy="368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961621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029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CE152-37A1-FA3D-B1EE-7CE502CD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Muscles</a:t>
            </a:r>
          </a:p>
        </p:txBody>
      </p: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C9185-F009-338B-5B3A-BE2A3571A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4000" dirty="0"/>
              <a:t>Responsible for nearly all movement in the body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4000" dirty="0"/>
              <a:t>Play a role in posture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4000" dirty="0"/>
              <a:t>Heat production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4000" dirty="0"/>
              <a:t>Stability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0EAF338-9D7B-4937-9C17-8A131E1ACCB1}"/>
              </a:ext>
            </a:extLst>
          </p:cNvPr>
          <p:cNvSpPr/>
          <p:nvPr/>
        </p:nvSpPr>
        <p:spPr>
          <a:xfrm>
            <a:off x="642258" y="1230613"/>
            <a:ext cx="4012037" cy="445326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1image17268736">
            <a:extLst>
              <a:ext uri="{FF2B5EF4-FFF2-40B4-BE49-F238E27FC236}">
                <a16:creationId xmlns:a16="http://schemas.microsoft.com/office/drawing/2014/main" id="{08FF1B67-3165-1A42-D711-45AA45F87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192" b="3"/>
          <a:stretch/>
        </p:blipFill>
        <p:spPr bwMode="auto">
          <a:xfrm>
            <a:off x="781027" y="1668148"/>
            <a:ext cx="3734498" cy="357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67101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CE152-37A1-FA3D-B1EE-7CE502CD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/>
              <a:t>Maintaining Muscles</a:t>
            </a:r>
          </a:p>
        </p:txBody>
      </p:sp>
      <p:pic>
        <p:nvPicPr>
          <p:cNvPr id="1029" name="Picture 5" descr="5 weight training tips for people with arthritis - Harvard Health">
            <a:extLst>
              <a:ext uri="{FF2B5EF4-FFF2-40B4-BE49-F238E27FC236}">
                <a16:creationId xmlns:a16="http://schemas.microsoft.com/office/drawing/2014/main" id="{258C1962-BD76-5221-954C-D819859AC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" b="7385"/>
          <a:stretch/>
        </p:blipFill>
        <p:spPr bwMode="auto">
          <a:xfrm>
            <a:off x="633999" y="581098"/>
            <a:ext cx="4020297" cy="247613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5 Important Reasons Older Women Need To Lift Weights – Health, Happiness  and Well-being">
            <a:extLst>
              <a:ext uri="{FF2B5EF4-FFF2-40B4-BE49-F238E27FC236}">
                <a16:creationId xmlns:a16="http://schemas.microsoft.com/office/drawing/2014/main" id="{B35D2D33-D049-E195-1764-E5CEDDC60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9" b="4"/>
          <a:stretch/>
        </p:blipFill>
        <p:spPr bwMode="auto">
          <a:xfrm>
            <a:off x="633999" y="3218101"/>
            <a:ext cx="4020296" cy="247613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C9185-F009-338B-5B3A-BE2A3571A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80" y="2198914"/>
            <a:ext cx="6309384" cy="3670180"/>
          </a:xfrm>
        </p:spPr>
        <p:txBody>
          <a:bodyPr>
            <a:normAutofit/>
          </a:bodyPr>
          <a:lstStyle/>
          <a:p>
            <a:pPr marL="403225" indent="-285750">
              <a:buFont typeface="Arial" panose="020B0604020202020204" pitchFamily="34" charset="0"/>
              <a:buChar char="•"/>
            </a:pPr>
            <a:r>
              <a:rPr lang="en-US" dirty="0"/>
              <a:t>Helps assure balance</a:t>
            </a:r>
          </a:p>
          <a:p>
            <a:pPr marL="403225" indent="-285750">
              <a:buFont typeface="Arial" panose="020B0604020202020204" pitchFamily="34" charset="0"/>
              <a:buChar char="•"/>
            </a:pPr>
            <a:r>
              <a:rPr lang="en-US" dirty="0"/>
              <a:t>Ensures the ability to perform everyday functions</a:t>
            </a:r>
          </a:p>
          <a:p>
            <a:pPr marL="403225" indent="-285750">
              <a:buFont typeface="Arial" panose="020B0604020202020204" pitchFamily="34" charset="0"/>
              <a:buChar char="•"/>
            </a:pPr>
            <a:r>
              <a:rPr lang="en-US" dirty="0"/>
              <a:t>Maintain overall health with the ability to exercise and move </a:t>
            </a:r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8276317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9780-F175-596F-E013-41CE0AF9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Composition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5931D-D818-A7A6-6ACC-B53E321BA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446520" cy="402336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z="4000" dirty="0"/>
              <a:t>Body weight change challenges as we age</a:t>
            </a:r>
          </a:p>
          <a:p>
            <a:pPr marL="383540" lvl="1"/>
            <a:r>
              <a:rPr lang="en-US" sz="3600" dirty="0"/>
              <a:t>Weight gain</a:t>
            </a:r>
            <a:endParaRPr lang="en-US" sz="3600" dirty="0">
              <a:ea typeface="Calibri" panose="020F0502020204030204"/>
              <a:cs typeface="Calibri" panose="020F0502020204030204"/>
            </a:endParaRPr>
          </a:p>
          <a:p>
            <a:pPr marL="566420" lvl="2"/>
            <a:r>
              <a:rPr lang="en-US" sz="3200" dirty="0"/>
              <a:t>Obesity affects &gt; 30% of adults </a:t>
            </a:r>
            <a:br>
              <a:rPr lang="en-US" sz="3200" dirty="0"/>
            </a:br>
            <a:r>
              <a:rPr lang="en-US" sz="3200" dirty="0"/>
              <a:t>&gt; 65 years</a:t>
            </a:r>
            <a:endParaRPr lang="en-US" sz="3200" dirty="0">
              <a:ea typeface="Calibri"/>
              <a:cs typeface="Calibri"/>
            </a:endParaRPr>
          </a:p>
          <a:p>
            <a:pPr marL="566420" lvl="2"/>
            <a:r>
              <a:rPr lang="en-US" sz="3200" dirty="0"/>
              <a:t>Result of low-quality diet, inactivity</a:t>
            </a:r>
            <a:endParaRPr lang="en-US" sz="3200" dirty="0">
              <a:ea typeface="Calibri" panose="020F0502020204030204"/>
              <a:cs typeface="Calibri" panose="020F0502020204030204"/>
            </a:endParaRPr>
          </a:p>
          <a:p>
            <a:pPr marL="566420" lvl="2"/>
            <a:r>
              <a:rPr lang="en-US" sz="3200" dirty="0"/>
              <a:t>Magnifies health problems</a:t>
            </a:r>
            <a:endParaRPr lang="en-US" sz="28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A scale on a wooden surface&#10;&#10;Description automatically generated">
            <a:extLst>
              <a:ext uri="{FF2B5EF4-FFF2-40B4-BE49-F238E27FC236}">
                <a16:creationId xmlns:a16="http://schemas.microsoft.com/office/drawing/2014/main" id="{644301AE-DB8A-4BE1-9679-2AB4719A4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278" r="12076" b="2"/>
          <a:stretch/>
        </p:blipFill>
        <p:spPr>
          <a:xfrm>
            <a:off x="7632931" y="1845734"/>
            <a:ext cx="3461789" cy="330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29138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9780-F175-596F-E013-41CE0AF9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Composition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5931D-D818-A7A6-6ACC-B53E321BA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446520" cy="4023360"/>
          </a:xfrm>
        </p:spPr>
        <p:txBody>
          <a:bodyPr>
            <a:noAutofit/>
          </a:bodyPr>
          <a:lstStyle/>
          <a:p>
            <a:r>
              <a:rPr lang="en-US" sz="4000" dirty="0"/>
              <a:t>Body weight change challenges as we age</a:t>
            </a:r>
          </a:p>
          <a:p>
            <a:pPr lvl="1"/>
            <a:r>
              <a:rPr lang="en-US" sz="3600" dirty="0"/>
              <a:t>Unintentional weight loss</a:t>
            </a:r>
          </a:p>
          <a:p>
            <a:pPr lvl="2"/>
            <a:r>
              <a:rPr lang="en-US" sz="2800" dirty="0"/>
              <a:t>Associated with disease, poor health outcomes, and reduced quality of life</a:t>
            </a:r>
          </a:p>
          <a:p>
            <a:pPr lvl="2"/>
            <a:r>
              <a:rPr lang="en-US" sz="2800" dirty="0"/>
              <a:t>Caused by medical interventions, polypharmacy, social, economic, and environmental circumstances</a:t>
            </a:r>
          </a:p>
        </p:txBody>
      </p:sp>
      <p:pic>
        <p:nvPicPr>
          <p:cNvPr id="5" name="Picture 4" descr="A scale on a wooden surface&#10;&#10;Description automatically generated">
            <a:extLst>
              <a:ext uri="{FF2B5EF4-FFF2-40B4-BE49-F238E27FC236}">
                <a16:creationId xmlns:a16="http://schemas.microsoft.com/office/drawing/2014/main" id="{644301AE-DB8A-4BE1-9679-2AB4719A4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278" r="12076" b="2"/>
          <a:stretch/>
        </p:blipFill>
        <p:spPr>
          <a:xfrm>
            <a:off x="7632931" y="1845734"/>
            <a:ext cx="3461789" cy="330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0110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9780-F175-596F-E013-41CE0AF9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Composition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5931D-D818-A7A6-6ACC-B53E321BA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446520" cy="4023360"/>
          </a:xfrm>
        </p:spPr>
        <p:txBody>
          <a:bodyPr>
            <a:noAutofit/>
          </a:bodyPr>
          <a:lstStyle/>
          <a:p>
            <a:r>
              <a:rPr lang="en-US" sz="4000" dirty="0"/>
              <a:t>Fat mass changes</a:t>
            </a:r>
          </a:p>
          <a:p>
            <a:pPr lvl="1"/>
            <a:r>
              <a:rPr lang="en-US" sz="3600" dirty="0"/>
              <a:t>Increased fat mass with aging</a:t>
            </a:r>
          </a:p>
        </p:txBody>
      </p:sp>
      <p:pic>
        <p:nvPicPr>
          <p:cNvPr id="5" name="Picture 4" descr="A scale on a wooden surface&#10;&#10;Description automatically generated">
            <a:extLst>
              <a:ext uri="{FF2B5EF4-FFF2-40B4-BE49-F238E27FC236}">
                <a16:creationId xmlns:a16="http://schemas.microsoft.com/office/drawing/2014/main" id="{644301AE-DB8A-4BE1-9679-2AB4719A4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278" r="12076" b="2"/>
          <a:stretch/>
        </p:blipFill>
        <p:spPr>
          <a:xfrm>
            <a:off x="7632931" y="1845734"/>
            <a:ext cx="3461789" cy="330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91602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keletal muscle - The School of Biomedical Sciences Wiki">
            <a:extLst>
              <a:ext uri="{FF2B5EF4-FFF2-40B4-BE49-F238E27FC236}">
                <a16:creationId xmlns:a16="http://schemas.microsoft.com/office/drawing/2014/main" id="{81F9B934-8C12-6E93-60B4-F0404F89D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46753"/>
          <a:stretch/>
        </p:blipFill>
        <p:spPr bwMode="auto">
          <a:xfrm>
            <a:off x="20" y="10"/>
            <a:ext cx="457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AAB5859-0C3B-4536-9743-0CAF111ED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C26CC-EB53-00BF-AB84-DB735102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06" y="437812"/>
            <a:ext cx="6676408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Sarcopenia (loss of muscle tissue as a natural part of aging)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81A51F47-81C5-43A3-98C0-DB7B15721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B290A-8D5C-78D7-53D4-28EF785C4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2236304"/>
            <a:ext cx="6570489" cy="365266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Muscle mass changes</a:t>
            </a:r>
          </a:p>
          <a:p>
            <a:r>
              <a:rPr lang="en-US" sz="2600" dirty="0">
                <a:solidFill>
                  <a:srgbClr val="FFFFFF"/>
                </a:solidFill>
              </a:rPr>
              <a:t>Sarcopenia (</a:t>
            </a:r>
            <a:r>
              <a:rPr lang="en-US" sz="2600" dirty="0" err="1">
                <a:solidFill>
                  <a:srgbClr val="FFFFFF"/>
                </a:solidFill>
              </a:rPr>
              <a:t>sarco</a:t>
            </a:r>
            <a:r>
              <a:rPr lang="en-US" sz="2600" dirty="0">
                <a:solidFill>
                  <a:srgbClr val="FFFFFF"/>
                </a:solidFill>
              </a:rPr>
              <a:t> = flesh, </a:t>
            </a:r>
            <a:r>
              <a:rPr lang="en-US" sz="2600" dirty="0" err="1">
                <a:solidFill>
                  <a:srgbClr val="FFFFFF"/>
                </a:solidFill>
              </a:rPr>
              <a:t>penia</a:t>
            </a:r>
            <a:r>
              <a:rPr lang="en-US" sz="2600" dirty="0">
                <a:solidFill>
                  <a:srgbClr val="FFFFFF"/>
                </a:solidFill>
              </a:rPr>
              <a:t> = decrease)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Multifactorial causes: disease, inflammatory pathways, mitochondrial abnormalities, loss of neuromuscular junctions, hormonal changes, inadequate nutrition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Leads to worsening of disease burden, nutritional inadequacy, increased disability, and functional dependence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A7D247-795A-45DF-BF79-7DA012051412}"/>
              </a:ext>
            </a:extLst>
          </p:cNvPr>
          <p:cNvCxnSpPr>
            <a:cxnSpLocks/>
          </p:cNvCxnSpPr>
          <p:nvPr/>
        </p:nvCxnSpPr>
        <p:spPr>
          <a:xfrm>
            <a:off x="5124206" y="2153473"/>
            <a:ext cx="64680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544615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2D8D-81A0-4143-8441-D320A133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Sarcopenia</a:t>
            </a:r>
          </a:p>
        </p:txBody>
      </p:sp>
      <p:pic>
        <p:nvPicPr>
          <p:cNvPr id="16" name="Picture 15" descr="A diagram of a muscle and a faty tissue&#10;&#10;Description automatically generated">
            <a:extLst>
              <a:ext uri="{FF2B5EF4-FFF2-40B4-BE49-F238E27FC236}">
                <a16:creationId xmlns:a16="http://schemas.microsoft.com/office/drawing/2014/main" id="{4F1B7B89-8526-434E-9331-D0FFB3D42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6" y="1771227"/>
            <a:ext cx="4946904" cy="3934968"/>
          </a:xfrm>
          <a:prstGeom prst="rect">
            <a:avLst/>
          </a:prstGeom>
        </p:spPr>
      </p:pic>
      <p:pic>
        <p:nvPicPr>
          <p:cNvPr id="18" name="Picture 17" descr="A diagram of a muscle injury&#10;&#10;Description automatically generated">
            <a:extLst>
              <a:ext uri="{FF2B5EF4-FFF2-40B4-BE49-F238E27FC236}">
                <a16:creationId xmlns:a16="http://schemas.microsoft.com/office/drawing/2014/main" id="{17FD994B-3333-4D11-A99E-3DFB58BE8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61" y="1771227"/>
            <a:ext cx="4946904" cy="39349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F1CF-643B-4995-9DF7-E762A127DB07}"/>
              </a:ext>
            </a:extLst>
          </p:cNvPr>
          <p:cNvSpPr/>
          <p:nvPr/>
        </p:nvSpPr>
        <p:spPr>
          <a:xfrm>
            <a:off x="1097280" y="5638245"/>
            <a:ext cx="4841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Healthy Muscle Mass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C4E9ED-8E7F-4B60-B2FF-117E6140382B}"/>
              </a:ext>
            </a:extLst>
          </p:cNvPr>
          <p:cNvSpPr/>
          <p:nvPr/>
        </p:nvSpPr>
        <p:spPr>
          <a:xfrm>
            <a:off x="6252860" y="5630991"/>
            <a:ext cx="494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Muscle Loss in Sarcopenia</a:t>
            </a:r>
          </a:p>
        </p:txBody>
      </p:sp>
    </p:spTree>
    <p:extLst>
      <p:ext uri="{BB962C8B-B14F-4D97-AF65-F5344CB8AC3E}">
        <p14:creationId xmlns:p14="http://schemas.microsoft.com/office/powerpoint/2010/main" val="2090823551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D4359C-463B-612E-C612-22F8C219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Sarcopenia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95C8B7-D57D-C7A1-D918-486D9AC81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20" y="1789817"/>
            <a:ext cx="9373360" cy="4393763"/>
          </a:xfrm>
        </p:spPr>
      </p:pic>
    </p:spTree>
    <p:extLst>
      <p:ext uri="{BB962C8B-B14F-4D97-AF65-F5344CB8AC3E}">
        <p14:creationId xmlns:p14="http://schemas.microsoft.com/office/powerpoint/2010/main" val="81574305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02DA69-5C70-4F1B-ABA3-1E79959E5B88}"/>
              </a:ext>
            </a:extLst>
          </p:cNvPr>
          <p:cNvSpPr/>
          <p:nvPr/>
        </p:nvSpPr>
        <p:spPr>
          <a:xfrm>
            <a:off x="1239249" y="2418347"/>
            <a:ext cx="6641436" cy="597479"/>
          </a:xfrm>
          <a:prstGeom prst="rect">
            <a:avLst/>
          </a:prstGeom>
          <a:gradFill rotWithShape="0">
            <a:gsLst>
              <a:gs pos="0">
                <a:srgbClr val="37A76F">
                  <a:hueOff val="0"/>
                  <a:satOff val="0"/>
                  <a:lumOff val="0"/>
                  <a:alphaOff val="0"/>
                  <a:shade val="85000"/>
                  <a:satMod val="130000"/>
                </a:srgbClr>
              </a:gs>
              <a:gs pos="34000">
                <a:srgbClr val="37A76F">
                  <a:hueOff val="0"/>
                  <a:satOff val="0"/>
                  <a:lumOff val="0"/>
                  <a:alphaOff val="0"/>
                  <a:shade val="87000"/>
                  <a:satMod val="125000"/>
                </a:srgbClr>
              </a:gs>
              <a:gs pos="70000">
                <a:srgbClr val="37A76F">
                  <a:hueOff val="0"/>
                  <a:satOff val="0"/>
                  <a:lumOff val="0"/>
                  <a:alphaOff val="0"/>
                  <a:tint val="100000"/>
                  <a:shade val="90000"/>
                  <a:satMod val="130000"/>
                </a:srgbClr>
              </a:gs>
              <a:gs pos="100000">
                <a:srgbClr val="37A76F">
                  <a:hueOff val="0"/>
                  <a:satOff val="0"/>
                  <a:lumOff val="0"/>
                  <a:alphaOff val="0"/>
                  <a:tint val="100000"/>
                  <a:shade val="100000"/>
                  <a:satMod val="110000"/>
                </a:srgbClr>
              </a:gs>
            </a:gsLst>
            <a:path path="circle">
              <a:fillToRect l="100000" t="100000" r="100000" b="100000"/>
            </a:path>
          </a:gradFill>
          <a:ln>
            <a:noFill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118110" tIns="118110" rIns="118110" bIns="118110" numCol="1" spcCol="1270" anchor="ctr" anchorCtr="0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Oral Health Trends in Older Adults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765119"/>
          </a:xfrm>
        </p:spPr>
        <p:txBody>
          <a:bodyPr>
            <a:normAutofit/>
          </a:bodyPr>
          <a:lstStyle/>
          <a:p>
            <a:r>
              <a:rPr lang="en-US" sz="4000" dirty="0"/>
              <a:t>Considerations</a:t>
            </a:r>
          </a:p>
          <a:p>
            <a:pPr marL="201168" lvl="1" indent="0">
              <a:buNone/>
            </a:pP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</a:rPr>
              <a:t>Consequences of poor oral health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DC3097B-1DAE-4656-B6E2-A5C9DC4DE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7500380"/>
              </p:ext>
            </p:extLst>
          </p:nvPr>
        </p:nvGraphicFramePr>
        <p:xfrm>
          <a:off x="1066800" y="3183195"/>
          <a:ext cx="10027920" cy="2932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9380599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E6AA-629E-8AB5-7F32-D6B9E2A6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Sarcopenia</a:t>
            </a:r>
          </a:p>
        </p:txBody>
      </p:sp>
      <p:pic>
        <p:nvPicPr>
          <p:cNvPr id="4" name="Picture 2" descr="MRI image">
            <a:extLst>
              <a:ext uri="{FF2B5EF4-FFF2-40B4-BE49-F238E27FC236}">
                <a16:creationId xmlns:a16="http://schemas.microsoft.com/office/drawing/2014/main" id="{BD7C562D-8140-EA03-E7CE-7E9704D109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/>
          <a:stretch/>
        </p:blipFill>
        <p:spPr>
          <a:xfrm>
            <a:off x="1097280" y="2221021"/>
            <a:ext cx="9281445" cy="369746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5E5DE6-A4E1-4218-8D56-233BFEB90CCD}"/>
              </a:ext>
            </a:extLst>
          </p:cNvPr>
          <p:cNvSpPr/>
          <p:nvPr/>
        </p:nvSpPr>
        <p:spPr>
          <a:xfrm>
            <a:off x="1225899" y="4633712"/>
            <a:ext cx="2666162" cy="12248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dirty="0"/>
              <a:t>Male: 24 years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Body mass: 76 kg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Fat mass: 10 kg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Fat-free mass: 57 kg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B52AB7-DA04-4ACF-85F5-F2021E38F8E0}"/>
              </a:ext>
            </a:extLst>
          </p:cNvPr>
          <p:cNvSpPr/>
          <p:nvPr/>
        </p:nvSpPr>
        <p:spPr>
          <a:xfrm>
            <a:off x="4414416" y="4633712"/>
            <a:ext cx="2878853" cy="15069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dirty="0"/>
              <a:t>Male: 66 years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Body mass: 81 kg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Fat mass: 57 kg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Fat-free mass: 13 kg</a:t>
            </a:r>
          </a:p>
          <a:p>
            <a:pPr algn="ctr">
              <a:lnSpc>
                <a:spcPts val="2200"/>
              </a:lnSpc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Ave. daily steps = 3141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ABE0E-957D-4D3D-A999-A3AD1CAC32E2}"/>
              </a:ext>
            </a:extLst>
          </p:cNvPr>
          <p:cNvSpPr/>
          <p:nvPr/>
        </p:nvSpPr>
        <p:spPr>
          <a:xfrm>
            <a:off x="7578136" y="4633712"/>
            <a:ext cx="3021657" cy="15069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dirty="0"/>
              <a:t>Male: 66 years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Body mass: 79 kg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Fat mass: 34 kg</a:t>
            </a:r>
          </a:p>
          <a:p>
            <a:pPr algn="ctr">
              <a:lnSpc>
                <a:spcPts val="2200"/>
              </a:lnSpc>
            </a:pPr>
            <a:r>
              <a:rPr lang="en-US" sz="2200" b="1" dirty="0"/>
              <a:t>Fat-free mass: 36 kg</a:t>
            </a:r>
          </a:p>
          <a:p>
            <a:pPr algn="ctr">
              <a:lnSpc>
                <a:spcPts val="2200"/>
              </a:lnSpc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Ave. daily steps = 12445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ACA9D-1EDF-4F97-8AC4-1C1E250DC956}"/>
              </a:ext>
            </a:extLst>
          </p:cNvPr>
          <p:cNvSpPr txBox="1"/>
          <p:nvPr/>
        </p:nvSpPr>
        <p:spPr>
          <a:xfrm>
            <a:off x="1346480" y="1767504"/>
            <a:ext cx="2421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Younger</a:t>
            </a:r>
            <a:endParaRPr lang="en-US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20ACB-0FFB-4F6F-B6AC-11A8CC21CDC0}"/>
              </a:ext>
            </a:extLst>
          </p:cNvPr>
          <p:cNvSpPr txBox="1"/>
          <p:nvPr/>
        </p:nvSpPr>
        <p:spPr>
          <a:xfrm>
            <a:off x="4602145" y="1767504"/>
            <a:ext cx="24348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Older</a:t>
            </a:r>
            <a:endParaRPr lang="en-US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7189F9-3945-41DB-AD46-126991E3CDE6}"/>
              </a:ext>
            </a:extLst>
          </p:cNvPr>
          <p:cNvSpPr txBox="1"/>
          <p:nvPr/>
        </p:nvSpPr>
        <p:spPr>
          <a:xfrm>
            <a:off x="7871056" y="1767504"/>
            <a:ext cx="24348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Older + Active</a:t>
            </a:r>
            <a:endParaRPr lang="en-US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64441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33" name="Rectangle 5132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ndecision indecisive Vector Art Stock Images | Depositphotos">
            <a:extLst>
              <a:ext uri="{FF2B5EF4-FFF2-40B4-BE49-F238E27FC236}">
                <a16:creationId xmlns:a16="http://schemas.microsoft.com/office/drawing/2014/main" id="{114600CA-10EA-F930-D21B-994031F0B9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66"/>
          <a:stretch/>
        </p:blipFill>
        <p:spPr bwMode="auto">
          <a:xfrm>
            <a:off x="947097" y="640080"/>
            <a:ext cx="5649471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Rectangle 5134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4FB5-A53F-E844-8AAB-B30AEF3B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What can 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be done?</a:t>
            </a:r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4658376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7659-7543-4F92-91B9-BEA1339C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/>
              <a:t>Special Nutrient Needs </a:t>
            </a:r>
            <a:br>
              <a:rPr lang="en-US"/>
            </a:br>
            <a:r>
              <a:rPr lang="en-US"/>
              <a:t>for Older Adults</a:t>
            </a:r>
          </a:p>
        </p:txBody>
      </p:sp>
      <p:pic>
        <p:nvPicPr>
          <p:cNvPr id="10" name="Picture 6" descr="Cranberry Spinach Salad with Gorgonzola - Recipe Girl">
            <a:extLst>
              <a:ext uri="{FF2B5EF4-FFF2-40B4-BE49-F238E27FC236}">
                <a16:creationId xmlns:a16="http://schemas.microsoft.com/office/drawing/2014/main" id="{60270234-DD7D-4F07-A199-72F9C8C05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38077" b="2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669D-2821-49B9-AC79-5027C1B8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Calcium and Vitamin D</a:t>
            </a:r>
          </a:p>
          <a:p>
            <a:pPr lvl="1"/>
            <a:r>
              <a:rPr lang="en-US" dirty="0"/>
              <a:t>Maintain bone health</a:t>
            </a:r>
          </a:p>
          <a:p>
            <a:pPr lvl="2"/>
            <a:r>
              <a:rPr lang="en-US" sz="2800" dirty="0"/>
              <a:t>Dairy, dark greens, fortified cereals, etc.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09B37-C0A5-4909-98AC-702C878EA1E5}"/>
              </a:ext>
            </a:extLst>
          </p:cNvPr>
          <p:cNvSpPr txBox="1"/>
          <p:nvPr/>
        </p:nvSpPr>
        <p:spPr>
          <a:xfrm>
            <a:off x="6687839" y="6550223"/>
            <a:ext cx="5504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FFFF00"/>
                </a:solidFill>
              </a:rPr>
              <a:t>Image: wikipedia.org/wiki/Food_group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17343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7659-7543-4F92-91B9-BEA1339C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286787" cy="1450757"/>
          </a:xfrm>
        </p:spPr>
        <p:txBody>
          <a:bodyPr>
            <a:normAutofit/>
          </a:bodyPr>
          <a:lstStyle/>
          <a:p>
            <a:r>
              <a:rPr lang="en-US" dirty="0"/>
              <a:t>Special Nutrient Needs for Older Adults</a:t>
            </a:r>
          </a:p>
        </p:txBody>
      </p:sp>
      <p:pic>
        <p:nvPicPr>
          <p:cNvPr id="9" name="Picture 4" descr="How to Grill Chicken Breast That's Perfectly Juicy | Ambitious Kitchen">
            <a:extLst>
              <a:ext uri="{FF2B5EF4-FFF2-40B4-BE49-F238E27FC236}">
                <a16:creationId xmlns:a16="http://schemas.microsoft.com/office/drawing/2014/main" id="{E50AA093-3CD0-485E-833C-E387773B3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1" b="10517"/>
          <a:stretch/>
        </p:blipFill>
        <p:spPr bwMode="auto">
          <a:xfrm rot="5400000">
            <a:off x="-22546" y="1296626"/>
            <a:ext cx="5314406" cy="400131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669D-2821-49B9-AC79-5027C1B8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5998031" cy="3670180"/>
          </a:xfrm>
        </p:spPr>
        <p:txBody>
          <a:bodyPr>
            <a:normAutofit/>
          </a:bodyPr>
          <a:lstStyle/>
          <a:p>
            <a:r>
              <a:rPr lang="en-US" dirty="0"/>
              <a:t>Vitamin B</a:t>
            </a:r>
            <a:r>
              <a:rPr lang="en-US" sz="2400" dirty="0"/>
              <a:t>12</a:t>
            </a:r>
          </a:p>
          <a:p>
            <a:pPr lvl="1"/>
            <a:r>
              <a:rPr lang="en-US" dirty="0"/>
              <a:t>Maintain nerves, blood cells, DNA, etc.</a:t>
            </a:r>
          </a:p>
          <a:p>
            <a:pPr lvl="2"/>
            <a:r>
              <a:rPr lang="en-US" sz="2800" dirty="0"/>
              <a:t>Lean meat, fish, fortified cereals</a:t>
            </a:r>
          </a:p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BB1DFA-DC6F-48DB-9CAE-E05D394F8034}"/>
              </a:ext>
            </a:extLst>
          </p:cNvPr>
          <p:cNvSpPr txBox="1"/>
          <p:nvPr/>
        </p:nvSpPr>
        <p:spPr>
          <a:xfrm>
            <a:off x="6687839" y="6550223"/>
            <a:ext cx="5504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FFFF00"/>
                </a:solidFill>
              </a:rPr>
              <a:t>Image: wikipedia.org/wiki/Food_group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45136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7659-7543-4F92-91B9-BEA1339C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322882" cy="1450757"/>
          </a:xfrm>
        </p:spPr>
        <p:txBody>
          <a:bodyPr>
            <a:normAutofit/>
          </a:bodyPr>
          <a:lstStyle/>
          <a:p>
            <a:r>
              <a:rPr lang="en-US" dirty="0"/>
              <a:t>Special Nutrient Needs for Older Adults</a:t>
            </a:r>
          </a:p>
        </p:txBody>
      </p:sp>
      <p:pic>
        <p:nvPicPr>
          <p:cNvPr id="5" name="Picture 2" descr="Image result for Fruits">
            <a:hlinkClick r:id="rId2"/>
            <a:extLst>
              <a:ext uri="{FF2B5EF4-FFF2-40B4-BE49-F238E27FC236}">
                <a16:creationId xmlns:a16="http://schemas.microsoft.com/office/drawing/2014/main" id="{E2D370B1-CB88-4855-A40F-AD054FA52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r="20414" b="2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669D-2821-49B9-AC79-5027C1B8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Fiber</a:t>
            </a:r>
          </a:p>
          <a:p>
            <a:pPr lvl="1"/>
            <a:r>
              <a:rPr lang="en-US" dirty="0"/>
              <a:t>Stay regular, ↓ heart disease/diabetes</a:t>
            </a:r>
          </a:p>
          <a:p>
            <a:pPr lvl="2"/>
            <a:r>
              <a:rPr lang="en-US" sz="2800" dirty="0"/>
              <a:t>Soluble/insoluble, whole grains, beans, fruits, vegetables, etc.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26818-B65A-4D9A-B5BD-711611B13AD3}"/>
              </a:ext>
            </a:extLst>
          </p:cNvPr>
          <p:cNvSpPr txBox="1"/>
          <p:nvPr/>
        </p:nvSpPr>
        <p:spPr>
          <a:xfrm>
            <a:off x="6687839" y="6550223"/>
            <a:ext cx="5504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FFFF00"/>
                </a:solidFill>
              </a:rPr>
              <a:t>Image: wikipedia.org/wiki/Food_group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42048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7659-7543-4F92-91B9-BEA1339C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150429" cy="1450757"/>
          </a:xfrm>
        </p:spPr>
        <p:txBody>
          <a:bodyPr>
            <a:normAutofit/>
          </a:bodyPr>
          <a:lstStyle/>
          <a:p>
            <a:r>
              <a:rPr lang="en-US" dirty="0"/>
              <a:t>Special Nutrient Needs for Older Adults</a:t>
            </a:r>
          </a:p>
        </p:txBody>
      </p:sp>
      <p:pic>
        <p:nvPicPr>
          <p:cNvPr id="6" name="Picture 2" descr="Blueberry Oatmeal (with Fresh or Frozen Berries) - Delightful Adventures">
            <a:extLst>
              <a:ext uri="{FF2B5EF4-FFF2-40B4-BE49-F238E27FC236}">
                <a16:creationId xmlns:a16="http://schemas.microsoft.com/office/drawing/2014/main" id="{244A19F7-6E35-4F7B-ABF6-7118A2F66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5875" b="-2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669D-2821-49B9-AC79-5027C1B8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Increase Potassium, Decrease Sodium</a:t>
            </a:r>
          </a:p>
          <a:p>
            <a:pPr lvl="1"/>
            <a:r>
              <a:rPr lang="en-US" dirty="0"/>
              <a:t>Lower risk of high blood pressure</a:t>
            </a:r>
          </a:p>
          <a:p>
            <a:pPr lvl="2"/>
            <a:r>
              <a:rPr lang="en-US" sz="2800" dirty="0"/>
              <a:t>Fruits, vegetables, low/fat free milk/yogurt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393489-CB37-4671-9F07-EF4139444991}"/>
              </a:ext>
            </a:extLst>
          </p:cNvPr>
          <p:cNvSpPr txBox="1"/>
          <p:nvPr/>
        </p:nvSpPr>
        <p:spPr>
          <a:xfrm>
            <a:off x="6687839" y="6550223"/>
            <a:ext cx="5504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FF00"/>
                </a:solidFill>
              </a:rPr>
              <a:t>Photo: American Academy of Oral Medicine, www.aaom.com</a:t>
            </a:r>
          </a:p>
        </p:txBody>
      </p:sp>
    </p:spTree>
    <p:extLst>
      <p:ext uri="{BB962C8B-B14F-4D97-AF65-F5344CB8AC3E}">
        <p14:creationId xmlns:p14="http://schemas.microsoft.com/office/powerpoint/2010/main" val="2037975168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7659-7543-4F92-91B9-BEA1339C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429223" cy="1450757"/>
          </a:xfrm>
        </p:spPr>
        <p:txBody>
          <a:bodyPr>
            <a:normAutofit/>
          </a:bodyPr>
          <a:lstStyle/>
          <a:p>
            <a:r>
              <a:rPr lang="en-US" dirty="0"/>
              <a:t>Special Nutrient Needs for Older Adults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1DEE50F-732B-4631-8C84-17D5847C6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170" t="97" r="33726" b="-97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669D-2821-49B9-AC79-5027C1B8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150431" cy="3670180"/>
          </a:xfrm>
        </p:spPr>
        <p:txBody>
          <a:bodyPr>
            <a:normAutofit/>
          </a:bodyPr>
          <a:lstStyle/>
          <a:p>
            <a:r>
              <a:rPr lang="en-US" dirty="0"/>
              <a:t>Fats</a:t>
            </a:r>
          </a:p>
          <a:p>
            <a:pPr lvl="1"/>
            <a:r>
              <a:rPr lang="en-US" dirty="0"/>
              <a:t>Essential for energy, vitamin absorption, etc.</a:t>
            </a:r>
          </a:p>
          <a:p>
            <a:pPr lvl="2"/>
            <a:r>
              <a:rPr lang="en-US" sz="2800" dirty="0"/>
              <a:t>Choose polyunsaturated and monounsaturated, olive oils, canola oils, etc.</a:t>
            </a:r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397E6-A958-481E-8CEA-0814A93512E7}"/>
              </a:ext>
            </a:extLst>
          </p:cNvPr>
          <p:cNvSpPr txBox="1"/>
          <p:nvPr/>
        </p:nvSpPr>
        <p:spPr>
          <a:xfrm>
            <a:off x="6687839" y="6550223"/>
            <a:ext cx="5504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FF00"/>
                </a:solidFill>
              </a:rPr>
              <a:t>Photo: Unknown </a:t>
            </a:r>
            <a:r>
              <a:rPr lang="en-US" sz="1400" dirty="0" err="1">
                <a:solidFill>
                  <a:srgbClr val="FFFF00"/>
                </a:solidFill>
              </a:rPr>
              <a:t>Author,licensed</a:t>
            </a:r>
            <a:r>
              <a:rPr lang="en-US" sz="1400" dirty="0">
                <a:solidFill>
                  <a:srgbClr val="FFFF00"/>
                </a:solidFill>
              </a:rPr>
              <a:t> under CC BY-NC-ND, Tufts University</a:t>
            </a:r>
          </a:p>
        </p:txBody>
      </p:sp>
    </p:spTree>
    <p:extLst>
      <p:ext uri="{BB962C8B-B14F-4D97-AF65-F5344CB8AC3E}">
        <p14:creationId xmlns:p14="http://schemas.microsoft.com/office/powerpoint/2010/main" val="1774403468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7659-7543-4F92-91B9-BEA1339C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150429" cy="1450757"/>
          </a:xfrm>
        </p:spPr>
        <p:txBody>
          <a:bodyPr>
            <a:normAutofit/>
          </a:bodyPr>
          <a:lstStyle/>
          <a:p>
            <a:r>
              <a:rPr lang="en-US" dirty="0"/>
              <a:t>Special Nutrient Needs for Older Adults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C3F8B-3820-4610-9F29-9B1FDDBC31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r="21432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669D-2821-49B9-AC79-5027C1B8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70" y="2198914"/>
            <a:ext cx="5753332" cy="3670180"/>
          </a:xfrm>
        </p:spPr>
        <p:txBody>
          <a:bodyPr>
            <a:normAutofit/>
          </a:bodyPr>
          <a:lstStyle/>
          <a:p>
            <a:r>
              <a:rPr lang="en-US" dirty="0"/>
              <a:t>Fluids</a:t>
            </a:r>
          </a:p>
          <a:p>
            <a:pPr lvl="1"/>
            <a:r>
              <a:rPr lang="en-US" dirty="0"/>
              <a:t>Essential for hydration, vitamins, etc. </a:t>
            </a:r>
          </a:p>
          <a:p>
            <a:pPr lvl="2"/>
            <a:r>
              <a:rPr lang="en-US" sz="2800" dirty="0"/>
              <a:t>Tap, sparkling or filtered; foods: melons, soups, broths, etc.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0079785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61BFFC6-4E22-4457-9EEE-43233B4F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689" y="720768"/>
            <a:ext cx="4707468" cy="4713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D9FCAA-9691-41E6-A471-3F9FC8DD97BC}"/>
              </a:ext>
            </a:extLst>
          </p:cNvPr>
          <p:cNvSpPr txBox="1"/>
          <p:nvPr/>
        </p:nvSpPr>
        <p:spPr>
          <a:xfrm>
            <a:off x="388792" y="929321"/>
            <a:ext cx="32349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b="1" dirty="0"/>
              <a:t>Whole Fruits &amp; Vegetables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Rich in important nutrients and fiber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Choose deeply colored flesh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Choose canned varieties packed in their own juices or low-sodium</a:t>
            </a:r>
            <a:br>
              <a:rPr lang="en-US" dirty="0"/>
            </a:br>
            <a:endParaRPr lang="en-US" dirty="0"/>
          </a:p>
          <a:p>
            <a:pPr marL="169863" indent="-169863"/>
            <a:r>
              <a:rPr lang="en-US" b="1" dirty="0"/>
              <a:t>Healthy Oils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Liquid vegetable oils and soft margarines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Provide important fatty acids and some fat-soluble vitamins</a:t>
            </a:r>
            <a:br>
              <a:rPr lang="en-US" dirty="0"/>
            </a:br>
            <a:endParaRPr lang="en-US" dirty="0"/>
          </a:p>
          <a:p>
            <a:pPr marL="169863" indent="-169863"/>
            <a:r>
              <a:rPr lang="en-US" b="1" dirty="0"/>
              <a:t>Herbs &amp; Spices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Use a variety to enhance flavor of foods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Reduces the need to add salt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34963F-9E6A-43EB-9807-DF2EE0BCD8A1}"/>
              </a:ext>
            </a:extLst>
          </p:cNvPr>
          <p:cNvSpPr txBox="1">
            <a:spLocks/>
          </p:cNvSpPr>
          <p:nvPr/>
        </p:nvSpPr>
        <p:spPr>
          <a:xfrm>
            <a:off x="118873" y="124742"/>
            <a:ext cx="5600593" cy="733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Nutrition for Older Adults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E5BD05-05C9-49B6-973F-854F1FF24412}"/>
              </a:ext>
            </a:extLst>
          </p:cNvPr>
          <p:cNvCxnSpPr>
            <a:cxnSpLocks/>
          </p:cNvCxnSpPr>
          <p:nvPr/>
        </p:nvCxnSpPr>
        <p:spPr>
          <a:xfrm>
            <a:off x="219456" y="649224"/>
            <a:ext cx="51345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0F29EC-AE9E-4230-B529-78BFEEF55459}"/>
              </a:ext>
            </a:extLst>
          </p:cNvPr>
          <p:cNvSpPr txBox="1"/>
          <p:nvPr/>
        </p:nvSpPr>
        <p:spPr>
          <a:xfrm>
            <a:off x="6244552" y="5325284"/>
            <a:ext cx="6071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Protein-rich Foods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Provide many nutrients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Choose a variety: nuts, beans, fish, lean meat and poultry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6E7126-1ED7-4E59-9EB9-89D05D48A8C9}"/>
              </a:ext>
            </a:extLst>
          </p:cNvPr>
          <p:cNvSpPr txBox="1"/>
          <p:nvPr/>
        </p:nvSpPr>
        <p:spPr>
          <a:xfrm>
            <a:off x="8414610" y="2864446"/>
            <a:ext cx="2703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Grains plus Fortified Foods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Good sources of fiber and B vitamins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E9F9B-5B20-4547-ABD5-1AE86614DCDD}"/>
              </a:ext>
            </a:extLst>
          </p:cNvPr>
          <p:cNvSpPr txBox="1"/>
          <p:nvPr/>
        </p:nvSpPr>
        <p:spPr>
          <a:xfrm>
            <a:off x="8064651" y="3851379"/>
            <a:ext cx="3551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Dairy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Fat-free and low-fat milk, cheeses and yogurt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Provide protein, calcium and other nutrients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061358-6BEC-4907-AEDE-F494AB22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890" y="55289"/>
            <a:ext cx="2005988" cy="1482687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328D0C-63FE-42E9-A87C-1771236EF5D4}"/>
              </a:ext>
            </a:extLst>
          </p:cNvPr>
          <p:cNvSpPr txBox="1"/>
          <p:nvPr/>
        </p:nvSpPr>
        <p:spPr>
          <a:xfrm>
            <a:off x="8301720" y="1586279"/>
            <a:ext cx="3636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b="1" dirty="0"/>
              <a:t>Fluids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Drink plenty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Sources include water, tea, coffee, soups, fruits and vegetables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9BC3A-55A7-482F-964C-202C1287441B}"/>
              </a:ext>
            </a:extLst>
          </p:cNvPr>
          <p:cNvSpPr txBox="1"/>
          <p:nvPr/>
        </p:nvSpPr>
        <p:spPr>
          <a:xfrm>
            <a:off x="8585756" y="6433280"/>
            <a:ext cx="360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Content courtesy of Tufts University</a:t>
            </a:r>
          </a:p>
        </p:txBody>
      </p:sp>
    </p:spTree>
    <p:extLst>
      <p:ext uri="{BB962C8B-B14F-4D97-AF65-F5344CB8AC3E}">
        <p14:creationId xmlns:p14="http://schemas.microsoft.com/office/powerpoint/2010/main" val="3510516365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picture containing food, indoor, fruit, oranges&#10;&#10;Description automatically generated">
            <a:extLst>
              <a:ext uri="{FF2B5EF4-FFF2-40B4-BE49-F238E27FC236}">
                <a16:creationId xmlns:a16="http://schemas.microsoft.com/office/drawing/2014/main" id="{DC805D0E-AABA-4CDD-AE6C-9FDE4BF28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415" r="11933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2CA903-0007-404D-912A-B42BD61B8702}"/>
              </a:ext>
            </a:extLst>
          </p:cNvPr>
          <p:cNvCxnSpPr>
            <a:cxnSpLocks/>
          </p:cNvCxnSpPr>
          <p:nvPr/>
        </p:nvCxnSpPr>
        <p:spPr>
          <a:xfrm>
            <a:off x="5068312" y="-1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4B692EB-0B24-4661-9709-16E3D125624F}"/>
              </a:ext>
            </a:extLst>
          </p:cNvPr>
          <p:cNvSpPr/>
          <p:nvPr/>
        </p:nvSpPr>
        <p:spPr>
          <a:xfrm rot="5400000">
            <a:off x="-905998" y="905996"/>
            <a:ext cx="6858000" cy="5046007"/>
          </a:xfrm>
          <a:prstGeom prst="rect">
            <a:avLst/>
          </a:prstGeom>
          <a:solidFill>
            <a:srgbClr val="63A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318B26-9D8B-4C8E-8A4C-83F89FB8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6" y="101937"/>
            <a:ext cx="4306050" cy="16636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Examples from USDA and Dietary 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E746E-4EE5-49C6-9F53-47D1C3DE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77" y="1826097"/>
            <a:ext cx="4306050" cy="333551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Fruits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Focus on whole fruits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1 cup of fruits counts as: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1 cup raw or cooked fruit; or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½ cup dried fruit; or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1 cup 100% fruit juice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08DE63-6EF7-4E55-8E92-C4C3B8F51444}"/>
              </a:ext>
            </a:extLst>
          </p:cNvPr>
          <p:cNvCxnSpPr>
            <a:cxnSpLocks/>
          </p:cNvCxnSpPr>
          <p:nvPr/>
        </p:nvCxnSpPr>
        <p:spPr>
          <a:xfrm>
            <a:off x="402336" y="1765575"/>
            <a:ext cx="4182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6BAD5C-EA54-44E2-A840-975812930654}"/>
              </a:ext>
            </a:extLst>
          </p:cNvPr>
          <p:cNvSpPr txBox="1"/>
          <p:nvPr/>
        </p:nvSpPr>
        <p:spPr>
          <a:xfrm>
            <a:off x="314076" y="6185748"/>
            <a:ext cx="476544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Food group targets for a 2000-calorie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648CE-C5FA-4378-B5E8-4E8D9BBB6D8A}"/>
              </a:ext>
            </a:extLst>
          </p:cNvPr>
          <p:cNvSpPr txBox="1"/>
          <p:nvPr/>
        </p:nvSpPr>
        <p:spPr>
          <a:xfrm>
            <a:off x="6682153" y="6543357"/>
            <a:ext cx="5504161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Photo by Unknown Author, licensed under CC BY-SA. Wikipedia.org/wiki.</a:t>
            </a:r>
          </a:p>
        </p:txBody>
      </p:sp>
    </p:spTree>
    <p:extLst>
      <p:ext uri="{BB962C8B-B14F-4D97-AF65-F5344CB8AC3E}">
        <p14:creationId xmlns:p14="http://schemas.microsoft.com/office/powerpoint/2010/main" val="184391761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395D4F-CCA5-4774-8E0B-FB845F54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145" y="2264664"/>
            <a:ext cx="3465575" cy="3465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Disease in Older Adults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830869" cy="4023360"/>
          </a:xfrm>
        </p:spPr>
        <p:txBody>
          <a:bodyPr/>
          <a:lstStyle/>
          <a:p>
            <a:r>
              <a:rPr lang="en-US" dirty="0"/>
              <a:t>Tooth loss and prevalence of dental caries have been declining</a:t>
            </a:r>
          </a:p>
          <a:p>
            <a:pPr lvl="1"/>
            <a:r>
              <a:rPr lang="en-US" dirty="0"/>
              <a:t>81% of adults 65 years of age and older have some natural teeth</a:t>
            </a:r>
          </a:p>
          <a:p>
            <a:pPr lvl="0"/>
            <a:r>
              <a:rPr lang="en-US" dirty="0"/>
              <a:t>In 2013, 2.13 million emergency department dental visits</a:t>
            </a:r>
          </a:p>
          <a:p>
            <a:pPr lvl="1"/>
            <a:r>
              <a:rPr lang="en-US" dirty="0"/>
              <a:t>Lack of access to care</a:t>
            </a:r>
          </a:p>
        </p:txBody>
      </p:sp>
    </p:spTree>
    <p:extLst>
      <p:ext uri="{BB962C8B-B14F-4D97-AF65-F5344CB8AC3E}">
        <p14:creationId xmlns:p14="http://schemas.microsoft.com/office/powerpoint/2010/main" val="2460727167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 descr="A picture containing food, vegetable, fresh&#10;&#10;Description automatically generated">
            <a:extLst>
              <a:ext uri="{FF2B5EF4-FFF2-40B4-BE49-F238E27FC236}">
                <a16:creationId xmlns:a16="http://schemas.microsoft.com/office/drawing/2014/main" id="{BD81BA23-7D8D-4A85-A069-60A9DF555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869"/>
          <a:stretch/>
        </p:blipFill>
        <p:spPr>
          <a:xfrm>
            <a:off x="4104079" y="10"/>
            <a:ext cx="8087921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DBE83-F7BF-4EE2-8A3A-EDB48233CBFB}"/>
              </a:ext>
            </a:extLst>
          </p:cNvPr>
          <p:cNvCxnSpPr>
            <a:cxnSpLocks/>
          </p:cNvCxnSpPr>
          <p:nvPr/>
        </p:nvCxnSpPr>
        <p:spPr>
          <a:xfrm>
            <a:off x="5068312" y="-1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9BCA6FA-C645-4B3B-A8CE-343B0019FEBD}"/>
              </a:ext>
            </a:extLst>
          </p:cNvPr>
          <p:cNvSpPr/>
          <p:nvPr/>
        </p:nvSpPr>
        <p:spPr>
          <a:xfrm rot="5400000">
            <a:off x="-905998" y="905996"/>
            <a:ext cx="6858000" cy="5046007"/>
          </a:xfrm>
          <a:prstGeom prst="rect">
            <a:avLst/>
          </a:prstGeom>
          <a:solidFill>
            <a:srgbClr val="63A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318B26-9D8B-4C8E-8A4C-83F89FB8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5" y="115470"/>
            <a:ext cx="4386261" cy="16423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Examples from USDA and Dietary 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E746E-4EE5-49C6-9F53-47D1C3DE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77" y="1818292"/>
            <a:ext cx="4246634" cy="333551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Vegetables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Vary your veggies</a:t>
            </a:r>
          </a:p>
          <a:p>
            <a:r>
              <a:rPr lang="en-US" sz="2800" dirty="0">
                <a:solidFill>
                  <a:srgbClr val="FFFFFF"/>
                </a:solidFill>
              </a:rPr>
              <a:t>2 ½ cups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1 cup of vegetables counts as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1 cup raw or cooked veggies; or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2 cups leafy salad greens; or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1 cup 100% veg juice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08DE63-6EF7-4E55-8E92-C4C3B8F51444}"/>
              </a:ext>
            </a:extLst>
          </p:cNvPr>
          <p:cNvCxnSpPr>
            <a:cxnSpLocks/>
          </p:cNvCxnSpPr>
          <p:nvPr/>
        </p:nvCxnSpPr>
        <p:spPr>
          <a:xfrm>
            <a:off x="402336" y="1757770"/>
            <a:ext cx="40680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544780-375A-4AE4-B537-2A381A662D1C}"/>
              </a:ext>
            </a:extLst>
          </p:cNvPr>
          <p:cNvSpPr txBox="1"/>
          <p:nvPr/>
        </p:nvSpPr>
        <p:spPr>
          <a:xfrm>
            <a:off x="314076" y="6185748"/>
            <a:ext cx="476544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Food group targets for a 2000-calorie pattern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548F3-9F4C-436E-B379-21565FFB358C}"/>
              </a:ext>
            </a:extLst>
          </p:cNvPr>
          <p:cNvSpPr txBox="1"/>
          <p:nvPr/>
        </p:nvSpPr>
        <p:spPr>
          <a:xfrm>
            <a:off x="6682153" y="6543357"/>
            <a:ext cx="5504161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Photo by Unknown Author, licensed under CC BY-SA. Wikipedia.org/wiki.</a:t>
            </a:r>
          </a:p>
        </p:txBody>
      </p:sp>
    </p:spTree>
    <p:extLst>
      <p:ext uri="{BB962C8B-B14F-4D97-AF65-F5344CB8AC3E}">
        <p14:creationId xmlns:p14="http://schemas.microsoft.com/office/powerpoint/2010/main" val="1750378207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4A88A-B8CF-4D7D-8345-0F8168B3F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2"/>
          <a:stretch/>
        </p:blipFill>
        <p:spPr>
          <a:xfrm>
            <a:off x="4104079" y="10"/>
            <a:ext cx="8087922" cy="685798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0B40D6-1E54-4F8A-89D1-D1D20C140650}"/>
              </a:ext>
            </a:extLst>
          </p:cNvPr>
          <p:cNvCxnSpPr>
            <a:cxnSpLocks/>
          </p:cNvCxnSpPr>
          <p:nvPr/>
        </p:nvCxnSpPr>
        <p:spPr>
          <a:xfrm>
            <a:off x="5068312" y="-1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463B5C4-4A77-4700-B775-FDC762E1F0D6}"/>
              </a:ext>
            </a:extLst>
          </p:cNvPr>
          <p:cNvSpPr/>
          <p:nvPr/>
        </p:nvSpPr>
        <p:spPr>
          <a:xfrm rot="5400000">
            <a:off x="-905998" y="905996"/>
            <a:ext cx="6858000" cy="5046007"/>
          </a:xfrm>
          <a:prstGeom prst="rect">
            <a:avLst/>
          </a:prstGeom>
          <a:solidFill>
            <a:srgbClr val="63A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318B26-9D8B-4C8E-8A4C-83F89FB8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6" y="102807"/>
            <a:ext cx="4402462" cy="16636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Examples from USDA and Dietary 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E746E-4EE5-49C6-9F53-47D1C3DE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76" y="1826967"/>
            <a:ext cx="4209798" cy="36337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Grains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Make half your grains whole grains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6-ounce equivalents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1 cup of grains counts as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1 slice bread; or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1 oz ready-to-eat cereal; or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½ cup cooked rice, pasta or cereal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08DE63-6EF7-4E55-8E92-C4C3B8F51444}"/>
              </a:ext>
            </a:extLst>
          </p:cNvPr>
          <p:cNvCxnSpPr>
            <a:cxnSpLocks/>
          </p:cNvCxnSpPr>
          <p:nvPr/>
        </p:nvCxnSpPr>
        <p:spPr>
          <a:xfrm>
            <a:off x="402336" y="1766445"/>
            <a:ext cx="33074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BE0A2B1-7095-4696-9CC9-D4A7709C89C2}"/>
              </a:ext>
            </a:extLst>
          </p:cNvPr>
          <p:cNvSpPr txBox="1"/>
          <p:nvPr/>
        </p:nvSpPr>
        <p:spPr>
          <a:xfrm>
            <a:off x="314076" y="6185748"/>
            <a:ext cx="476544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Food group targets for a 2000-calorie pattern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B774A-2CBB-4768-99D3-85C535C46E45}"/>
              </a:ext>
            </a:extLst>
          </p:cNvPr>
          <p:cNvSpPr txBox="1"/>
          <p:nvPr/>
        </p:nvSpPr>
        <p:spPr>
          <a:xfrm>
            <a:off x="8006864" y="6543357"/>
            <a:ext cx="4179450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FF00"/>
                </a:solidFill>
              </a:rPr>
              <a:t>Image: (2023, April 6). wikipedia.org/wiki/</a:t>
            </a:r>
            <a:r>
              <a:rPr lang="en-US" sz="1400" dirty="0" err="1">
                <a:solidFill>
                  <a:srgbClr val="FFFF00"/>
                </a:solidFill>
              </a:rPr>
              <a:t>Food_group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9754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2CB659-28E9-46EB-88D6-B411C4A4C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68312" y="-219316"/>
            <a:ext cx="7111655" cy="707731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15332-2E10-4673-89CA-2C274EC46EE1}"/>
              </a:ext>
            </a:extLst>
          </p:cNvPr>
          <p:cNvSpPr/>
          <p:nvPr/>
        </p:nvSpPr>
        <p:spPr>
          <a:xfrm rot="5400000">
            <a:off x="-905998" y="905996"/>
            <a:ext cx="6858000" cy="5046007"/>
          </a:xfrm>
          <a:prstGeom prst="rect">
            <a:avLst/>
          </a:prstGeom>
          <a:solidFill>
            <a:srgbClr val="63A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318B26-9D8B-4C8E-8A4C-83F89FB8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5" y="102807"/>
            <a:ext cx="4370219" cy="16636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Examples from USDA and Dietary 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E746E-4EE5-49C6-9F53-47D1C3DE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76" y="1826967"/>
            <a:ext cx="4487426" cy="36337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Protein foods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Vary your protein routine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5½-ounce equivalents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1 oz of protein foods counts as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1 oz seafood, lean meats or poultry; or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1 egg; or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1 Tbsp peanut butter; or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¼ cup cooked beans, peas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or lentils; or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½ ounce unsalted nuts of seeds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08DE63-6EF7-4E55-8E92-C4C3B8F51444}"/>
              </a:ext>
            </a:extLst>
          </p:cNvPr>
          <p:cNvCxnSpPr>
            <a:cxnSpLocks/>
          </p:cNvCxnSpPr>
          <p:nvPr/>
        </p:nvCxnSpPr>
        <p:spPr>
          <a:xfrm>
            <a:off x="402336" y="1766445"/>
            <a:ext cx="40573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161C69-BA36-4A4E-9962-6022F36A5360}"/>
              </a:ext>
            </a:extLst>
          </p:cNvPr>
          <p:cNvSpPr txBox="1"/>
          <p:nvPr/>
        </p:nvSpPr>
        <p:spPr>
          <a:xfrm>
            <a:off x="0" y="5834058"/>
            <a:ext cx="5079519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Food group targets for a 2000-calorie pattern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245057-0BAA-40CF-8C24-6917F899DC54}"/>
              </a:ext>
            </a:extLst>
          </p:cNvPr>
          <p:cNvCxnSpPr>
            <a:cxnSpLocks/>
          </p:cNvCxnSpPr>
          <p:nvPr/>
        </p:nvCxnSpPr>
        <p:spPr>
          <a:xfrm>
            <a:off x="5068312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B7C5-F5C9-4797-B188-D54EF2243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8" r="23990"/>
          <a:stretch/>
        </p:blipFill>
        <p:spPr>
          <a:xfrm>
            <a:off x="5095915" y="3320846"/>
            <a:ext cx="3507311" cy="35371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840B82-A377-4552-B635-D1EDBB7595C3}"/>
              </a:ext>
            </a:extLst>
          </p:cNvPr>
          <p:cNvSpPr txBox="1"/>
          <p:nvPr/>
        </p:nvSpPr>
        <p:spPr>
          <a:xfrm>
            <a:off x="12033" y="6335305"/>
            <a:ext cx="505627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Image: wikipedia.org/wiki/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Food_group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(2023, April 6). </a:t>
            </a:r>
          </a:p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В.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Ходєєв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- Own work, public domain, commons.wikimedia.org</a:t>
            </a:r>
          </a:p>
        </p:txBody>
      </p:sp>
    </p:spTree>
    <p:extLst>
      <p:ext uri="{BB962C8B-B14F-4D97-AF65-F5344CB8AC3E}">
        <p14:creationId xmlns:p14="http://schemas.microsoft.com/office/powerpoint/2010/main" val="712981441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BA7A6D-FFDE-4D4C-8040-4A686CBDF313}"/>
              </a:ext>
            </a:extLst>
          </p:cNvPr>
          <p:cNvSpPr/>
          <p:nvPr/>
        </p:nvSpPr>
        <p:spPr>
          <a:xfrm rot="5400000">
            <a:off x="-905998" y="905996"/>
            <a:ext cx="6858000" cy="5046007"/>
          </a:xfrm>
          <a:prstGeom prst="rect">
            <a:avLst/>
          </a:prstGeom>
          <a:solidFill>
            <a:srgbClr val="63A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318B26-9D8B-4C8E-8A4C-83F89FB8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6" y="102807"/>
            <a:ext cx="4385826" cy="16636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Examples from USDA and Dietary 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E746E-4EE5-49C6-9F53-47D1C3DE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76" y="1826967"/>
            <a:ext cx="4385826" cy="36337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Dairy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Move to low-fat or fat-free dairy milk or yogurt (or lactose-free dairy or fortified soy versions)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3 cups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1 cup of dairy counts as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1 cup dairy milk or yogurt; or 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1 cup lactose-free dairy milk or yogurt; or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1 cup fortified soy milk or yogurt; or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</a:rPr>
              <a:t>1 ½ ounces hard cheese</a:t>
            </a:r>
          </a:p>
          <a:p>
            <a:pPr marL="384048" lvl="2" indent="0">
              <a:buNone/>
            </a:pP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00930A-B423-4F7C-A931-64D8C91E89E1}"/>
              </a:ext>
            </a:extLst>
          </p:cNvPr>
          <p:cNvCxnSpPr>
            <a:cxnSpLocks/>
          </p:cNvCxnSpPr>
          <p:nvPr/>
        </p:nvCxnSpPr>
        <p:spPr>
          <a:xfrm>
            <a:off x="5068312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E3D873-3892-4F18-9E47-EB0DEC8EC892}"/>
              </a:ext>
            </a:extLst>
          </p:cNvPr>
          <p:cNvCxnSpPr>
            <a:cxnSpLocks/>
          </p:cNvCxnSpPr>
          <p:nvPr/>
        </p:nvCxnSpPr>
        <p:spPr>
          <a:xfrm>
            <a:off x="402336" y="1766445"/>
            <a:ext cx="40573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ollage of different foods&#10;&#10;Description automatically generated">
            <a:extLst>
              <a:ext uri="{FF2B5EF4-FFF2-40B4-BE49-F238E27FC236}">
                <a16:creationId xmlns:a16="http://schemas.microsoft.com/office/drawing/2014/main" id="{77E10B28-A144-4530-9488-77ED69AEF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1" y="-84226"/>
            <a:ext cx="7074570" cy="70745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D0FE3F-F2F7-41ED-8695-975F82304F6F}"/>
              </a:ext>
            </a:extLst>
          </p:cNvPr>
          <p:cNvSpPr txBox="1"/>
          <p:nvPr/>
        </p:nvSpPr>
        <p:spPr>
          <a:xfrm>
            <a:off x="0" y="5834058"/>
            <a:ext cx="5079519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Food group targets for a 2000-calorie pattern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8A950-694B-44C1-91D9-500BA3CC4EA3}"/>
              </a:ext>
            </a:extLst>
          </p:cNvPr>
          <p:cNvSpPr txBox="1"/>
          <p:nvPr/>
        </p:nvSpPr>
        <p:spPr>
          <a:xfrm>
            <a:off x="12033" y="6546319"/>
            <a:ext cx="5056278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Images: wikipedia.org/wiki/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Dairy_product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(2023, April 26). </a:t>
            </a:r>
          </a:p>
        </p:txBody>
      </p:sp>
    </p:spTree>
    <p:extLst>
      <p:ext uri="{BB962C8B-B14F-4D97-AF65-F5344CB8AC3E}">
        <p14:creationId xmlns:p14="http://schemas.microsoft.com/office/powerpoint/2010/main" val="3645719277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3F455E-865B-49B8-983B-5C7AF8F1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31411"/>
            <a:ext cx="3084844" cy="210387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A6D8D-2FB2-A975-6623-C02F24D7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168376"/>
            <a:ext cx="3084844" cy="3335519"/>
          </a:xfrm>
        </p:spPr>
        <p:txBody>
          <a:bodyPr>
            <a:normAutofit/>
          </a:bodyPr>
          <a:lstStyle/>
          <a:p>
            <a:pPr lvl="1"/>
            <a:r>
              <a:rPr lang="en-US" altLang="en-US" dirty="0">
                <a:solidFill>
                  <a:srgbClr val="FFFFFF"/>
                </a:solidFill>
              </a:rPr>
              <a:t>Nutrition is personal and specific to each person! </a:t>
            </a:r>
          </a:p>
          <a:p>
            <a:pPr lvl="1"/>
            <a:r>
              <a:rPr lang="en-US" altLang="en-US" dirty="0">
                <a:solidFill>
                  <a:srgbClr val="FFFFFF"/>
                </a:solidFill>
              </a:rPr>
              <a:t>We are all different!</a:t>
            </a:r>
          </a:p>
          <a:p>
            <a:pPr marL="0" indent="0">
              <a:buNone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6" name="Picture 5" descr="Bowl of cereal">
            <a:extLst>
              <a:ext uri="{FF2B5EF4-FFF2-40B4-BE49-F238E27FC236}">
                <a16:creationId xmlns:a16="http://schemas.microsoft.com/office/drawing/2014/main" id="{829273D6-7800-CF24-9F5B-B9D08D0D7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3" r="10170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1B0C5-4B54-43C4-B66D-38E05D8155A8}"/>
              </a:ext>
            </a:extLst>
          </p:cNvPr>
          <p:cNvSpPr txBox="1"/>
          <p:nvPr/>
        </p:nvSpPr>
        <p:spPr>
          <a:xfrm>
            <a:off x="8006864" y="6543357"/>
            <a:ext cx="417945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Image: (2023, April 6). wikipedia.org/wiki/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Food_group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20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461" y="634946"/>
            <a:ext cx="5619894" cy="1450757"/>
          </a:xfrm>
        </p:spPr>
        <p:txBody>
          <a:bodyPr>
            <a:normAutofit/>
          </a:bodyPr>
          <a:lstStyle/>
          <a:p>
            <a:r>
              <a:rPr lang="en-US" sz="4000" dirty="0"/>
              <a:t>Role of the </a:t>
            </a:r>
            <a:br>
              <a:rPr lang="en-US" sz="4000" dirty="0"/>
            </a:br>
            <a:r>
              <a:rPr lang="en-US" sz="4000" dirty="0"/>
              <a:t>Registered Dietitian Nutritionist (RDN)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6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1684" y="2198914"/>
            <a:ext cx="5198790" cy="3670180"/>
          </a:xfrm>
        </p:spPr>
        <p:txBody>
          <a:bodyPr>
            <a:normAutofit/>
          </a:bodyPr>
          <a:lstStyle/>
          <a:p>
            <a:r>
              <a:rPr lang="en-US" sz="3200" dirty="0"/>
              <a:t>Provides</a:t>
            </a:r>
          </a:p>
          <a:p>
            <a:pPr lvl="1"/>
            <a:r>
              <a:rPr lang="en-US" sz="2800" dirty="0"/>
              <a:t>Information and counseling</a:t>
            </a:r>
            <a:br>
              <a:rPr lang="en-US" sz="2800" dirty="0"/>
            </a:br>
            <a:r>
              <a:rPr lang="en-US" sz="2800" dirty="0"/>
              <a:t>in hospitals </a:t>
            </a:r>
          </a:p>
          <a:p>
            <a:pPr lvl="1"/>
            <a:r>
              <a:rPr lang="en-US" sz="2800" dirty="0"/>
              <a:t>Private consulting</a:t>
            </a:r>
          </a:p>
          <a:p>
            <a:pPr lvl="1"/>
            <a:r>
              <a:rPr lang="en-US" sz="2800" dirty="0"/>
              <a:t>Food services</a:t>
            </a:r>
          </a:p>
          <a:p>
            <a:pPr lvl="1"/>
            <a:r>
              <a:rPr lang="en-US" sz="2800" dirty="0"/>
              <a:t>Public health and govt. agencies</a:t>
            </a:r>
          </a:p>
          <a:p>
            <a:pPr lvl="1"/>
            <a:r>
              <a:rPr lang="en-US" sz="2800" dirty="0"/>
              <a:t>Oral health reviews to individuals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D9FB2A0-10E5-4A71-BA6D-8C1519EB7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r="13858"/>
          <a:stretch/>
        </p:blipFill>
        <p:spPr bwMode="auto">
          <a:xfrm>
            <a:off x="278140" y="288791"/>
            <a:ext cx="5480400" cy="56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F3464F-767D-4EA5-A54E-25BC2D2A174D}"/>
              </a:ext>
            </a:extLst>
          </p:cNvPr>
          <p:cNvSpPr txBox="1"/>
          <p:nvPr/>
        </p:nvSpPr>
        <p:spPr>
          <a:xfrm>
            <a:off x="6687839" y="6550223"/>
            <a:ext cx="5504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FF00"/>
                </a:solidFill>
              </a:rPr>
              <a:t>Photo: Unknown Author, licensed under CC BY-NC-ND.</a:t>
            </a:r>
          </a:p>
        </p:txBody>
      </p:sp>
    </p:spTree>
    <p:extLst>
      <p:ext uri="{BB962C8B-B14F-4D97-AF65-F5344CB8AC3E}">
        <p14:creationId xmlns:p14="http://schemas.microsoft.com/office/powerpoint/2010/main" val="1192843503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799096" y="91440"/>
            <a:ext cx="5147270" cy="667512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6398D6-9DE1-4EAA-B040-187F98727595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409DC3-BD2E-4A2A-810D-0B3C0556D0BE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016E11-458E-4360-AF21-C3F4719391DD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863655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8422E-32B5-4A49-8D74-DCB33CE9A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88"/>
          <a:stretch/>
        </p:blipFill>
        <p:spPr>
          <a:xfrm>
            <a:off x="1114931" y="400207"/>
            <a:ext cx="10515600" cy="5457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002C71-7C11-4188-B2B5-A62D34028DCA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306AD9-F816-4F2A-982F-6C0C5A0D26DE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805BAA-2B55-437B-BA71-150E261CC133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7681069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8422E-32B5-4A49-8D74-DCB33CE9A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49"/>
          <a:stretch/>
        </p:blipFill>
        <p:spPr>
          <a:xfrm>
            <a:off x="1305431" y="160068"/>
            <a:ext cx="10134600" cy="609094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BBF7BF3-BA33-4982-BDB7-3C3A5F5F2CBC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EA031F-A9D9-4F46-8DDB-2D4928CCBAC7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1ACC6F3-3B6A-421B-BE8A-6F11789FF3C8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2052410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61040-5045-4F7F-BABC-8F195766C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561"/>
          <a:stretch/>
        </p:blipFill>
        <p:spPr>
          <a:xfrm>
            <a:off x="1663571" y="92318"/>
            <a:ext cx="9418320" cy="6090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E428BF-E65E-4518-9250-791B6C6823F1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E7CAEA-4491-4F99-A747-4B08BFAEB170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321EE1-93E7-44BC-A770-748284FA536D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398854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Disease in Older Adults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120128" cy="4023360"/>
          </a:xfrm>
        </p:spPr>
        <p:txBody>
          <a:bodyPr/>
          <a:lstStyle/>
          <a:p>
            <a:pPr lvl="0"/>
            <a:r>
              <a:rPr lang="en-US" dirty="0"/>
              <a:t>Adults in long-term care</a:t>
            </a:r>
          </a:p>
          <a:p>
            <a:pPr lvl="1"/>
            <a:r>
              <a:rPr lang="en-US" dirty="0"/>
              <a:t>Cases of acquired pneumonia could be prevented by better oral care</a:t>
            </a:r>
          </a:p>
          <a:p>
            <a:pPr lvl="1"/>
            <a:r>
              <a:rPr lang="en-US" dirty="0"/>
              <a:t>Often don’t receive annual dental exams</a:t>
            </a:r>
          </a:p>
          <a:p>
            <a:pPr lvl="1"/>
            <a:r>
              <a:rPr lang="en-US" dirty="0"/>
              <a:t>Often have gingivitis, untreated decay, and urgent dental needs</a:t>
            </a:r>
          </a:p>
          <a:p>
            <a:pPr lvl="1"/>
            <a:r>
              <a:rPr lang="en-US" dirty="0"/>
              <a:t>May be edentulous and not have dentures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AC35C-5CBC-4726-AE0D-E2D7315C1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870" y="2028614"/>
            <a:ext cx="2609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17988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61040-5045-4F7F-BABC-8F195766C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24"/>
          <a:stretch/>
        </p:blipFill>
        <p:spPr>
          <a:xfrm>
            <a:off x="1343533" y="1328122"/>
            <a:ext cx="10058400" cy="36012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191A98-6658-4301-A346-D226A696780B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BE4A28-AE65-46AB-8773-113F57F053F7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14459BE-C2F8-4AB0-8EBC-80D4E58FC6C7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3243029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2BE3FB-6E32-4277-92D7-B44488FB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057"/>
          <a:stretch/>
        </p:blipFill>
        <p:spPr>
          <a:xfrm>
            <a:off x="1343531" y="2144492"/>
            <a:ext cx="10058400" cy="18320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30D7AF-3065-49D6-8089-5AF719EB8AC2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8B53E1-4B36-4946-AE14-9C13DDF4F41D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19780C-4552-4701-AE22-1308A2F1CE72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8051159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2BE3FB-6E32-4277-92D7-B44488FB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8" b="28050"/>
          <a:stretch/>
        </p:blipFill>
        <p:spPr>
          <a:xfrm>
            <a:off x="1441767" y="279780"/>
            <a:ext cx="9865161" cy="58480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AFEDE7-AE58-42B3-88D1-3662287CDCB9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6FDD96-FA0F-427A-9250-94185E98040F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81E7249-3810-4E7E-8625-9AB3861EE3F3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268611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2BE3FB-6E32-4277-92D7-B44488FB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35"/>
          <a:stretch/>
        </p:blipFill>
        <p:spPr>
          <a:xfrm>
            <a:off x="1343530" y="1900816"/>
            <a:ext cx="10058400" cy="30563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639C23-1344-4BDC-A685-6678CC1E954D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D72CF5-BA2A-447B-B9ED-58FA4DA6CDFB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D4141CF-992E-46DB-A6D4-0FC962E2EF22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2820726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378E7-3F56-4520-B619-C62281D53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663"/>
          <a:stretch/>
        </p:blipFill>
        <p:spPr>
          <a:xfrm>
            <a:off x="1663571" y="893534"/>
            <a:ext cx="9418320" cy="50709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11F19A5-C660-40CE-A474-9A8BA5FCDFBD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31BD95-B0CC-4C40-92FB-853020D4CDE7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E9814DA-48BA-4B21-BA4D-6BDD9AAE4DD8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7333605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378E7-3F56-4520-B619-C62281D53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87"/>
          <a:stretch/>
        </p:blipFill>
        <p:spPr>
          <a:xfrm>
            <a:off x="1663571" y="1375729"/>
            <a:ext cx="9418320" cy="41065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24EE1A-A700-47DC-A33B-F9FF420BF82F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4A9F19-2D21-4BAB-9187-670741EBD4C7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A41210F-E5AD-4A42-8B0A-A4E04E91BF60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712561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567284-C231-493E-B89A-B31E35D1E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622"/>
          <a:stretch/>
        </p:blipFill>
        <p:spPr>
          <a:xfrm>
            <a:off x="1663570" y="1397991"/>
            <a:ext cx="9418320" cy="4062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56EF0D-7214-4BD9-BED0-C5D9152AEF5A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0FADAE-470F-40CC-A48B-E025247EB48A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F0A5A4F-DAF0-443D-BDC3-C4BD25432A6F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91971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567284-C231-493E-B89A-B31E35D1E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45"/>
          <a:stretch/>
        </p:blipFill>
        <p:spPr>
          <a:xfrm>
            <a:off x="1663572" y="2028141"/>
            <a:ext cx="9418320" cy="28017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10D426-8359-4D32-A7AF-BF91C6402723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139340-AF36-474C-B852-E8F01D19B20A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E173CDF-398F-429C-A5C8-0D4DAA7F33DC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929969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60C187-A22C-4482-83A2-FBB470A79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91" y="167637"/>
            <a:ext cx="9492080" cy="135569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AD4D4C-E4BF-46EE-88FB-F7D081773E32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0510A-B5C5-4ECB-999F-A4340E130742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6AC9A6-96E4-43F6-B1FC-664EBF13AA77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5972268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60C187-A22C-4482-83A2-FBB470A79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84" y="-6671313"/>
            <a:ext cx="9492080" cy="135569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43B02B-383E-4061-A66D-801A845BA626}"/>
              </a:ext>
            </a:extLst>
          </p:cNvPr>
          <p:cNvGrpSpPr/>
          <p:nvPr/>
        </p:nvGrpSpPr>
        <p:grpSpPr>
          <a:xfrm>
            <a:off x="0" y="0"/>
            <a:ext cx="476526" cy="6858000"/>
            <a:chOff x="0" y="0"/>
            <a:chExt cx="476526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6A7B71-B519-424C-8BF7-9053C76E71C4}"/>
                </a:ext>
              </a:extLst>
            </p:cNvPr>
            <p:cNvSpPr/>
            <p:nvPr/>
          </p:nvSpPr>
          <p:spPr>
            <a:xfrm rot="5400000">
              <a:off x="-3200400" y="3200400"/>
              <a:ext cx="6858000" cy="457200"/>
            </a:xfrm>
            <a:prstGeom prst="rect">
              <a:avLst/>
            </a:prstGeom>
            <a:solidFill>
              <a:srgbClr val="63A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93D5C5F-64F0-4748-92C4-193F979548BE}"/>
                </a:ext>
              </a:extLst>
            </p:cNvPr>
            <p:cNvCxnSpPr>
              <a:cxnSpLocks/>
            </p:cNvCxnSpPr>
            <p:nvPr/>
          </p:nvCxnSpPr>
          <p:spPr>
            <a:xfrm>
              <a:off x="476526" y="0"/>
              <a:ext cx="0" cy="68580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322418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9C97EA7-A55E-448E-B7CA-3FD20FD7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Diseases/Decay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5977289" cy="4023360"/>
          </a:xfrm>
        </p:spPr>
        <p:txBody>
          <a:bodyPr/>
          <a:lstStyle/>
          <a:p>
            <a:r>
              <a:rPr lang="en-US" dirty="0"/>
              <a:t>Hypersensitive Teeth</a:t>
            </a:r>
          </a:p>
          <a:p>
            <a:pPr lvl="1"/>
            <a:r>
              <a:rPr lang="en-US" sz="3000" dirty="0"/>
              <a:t>Common issue in older adults</a:t>
            </a:r>
          </a:p>
          <a:p>
            <a:pPr lvl="1"/>
            <a:r>
              <a:rPr lang="en-US" sz="3000" dirty="0"/>
              <a:t>Affects ability to eat/drink</a:t>
            </a:r>
          </a:p>
          <a:p>
            <a:pPr lvl="1"/>
            <a:r>
              <a:rPr lang="en-US" sz="3000" dirty="0"/>
              <a:t>Occurs with broken teeth, worn enamel, and exposed root surfaces</a:t>
            </a:r>
          </a:p>
          <a:p>
            <a:pPr lvl="1"/>
            <a:r>
              <a:rPr lang="en-US" dirty="0"/>
              <a:t>Symptoms can be treated at home and professionally in the dental office.</a:t>
            </a:r>
          </a:p>
          <a:p>
            <a:pPr lvl="1"/>
            <a:endParaRPr lang="en-US" sz="3000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A7FFD-607A-4AE5-9738-3077EBC99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34"/>
          <a:stretch/>
        </p:blipFill>
        <p:spPr>
          <a:xfrm>
            <a:off x="7024180" y="1959947"/>
            <a:ext cx="4131498" cy="33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02358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3345" y="240627"/>
            <a:ext cx="7166971" cy="6364705"/>
          </a:xfrm>
        </p:spPr>
        <p:txBody>
          <a:bodyPr anchor="ctr">
            <a:noAutofit/>
          </a:bodyPr>
          <a:lstStyle/>
          <a:p>
            <a:pPr marL="282575" indent="-282575">
              <a:buNone/>
            </a:pPr>
            <a:r>
              <a:rPr lang="en-US" sz="3000" dirty="0"/>
              <a:t>•	Dental and gum disease effects 90% of </a:t>
            </a:r>
            <a:br>
              <a:rPr lang="en-US" sz="3000" dirty="0"/>
            </a:br>
            <a:r>
              <a:rPr lang="en-US" sz="3000" dirty="0"/>
              <a:t>older adults in the U.S. </a:t>
            </a:r>
          </a:p>
          <a:p>
            <a:pPr marL="282575" indent="-282575">
              <a:buNone/>
            </a:pPr>
            <a:r>
              <a:rPr lang="en-US" sz="3000" dirty="0"/>
              <a:t>•	Dental disease is directly related to many systemic illnesses.</a:t>
            </a:r>
          </a:p>
          <a:p>
            <a:pPr marL="282575" indent="-282575">
              <a:buNone/>
            </a:pPr>
            <a:r>
              <a:rPr lang="en-US" sz="3000" dirty="0"/>
              <a:t>•	Proper nutrition is directly related to dental disease.</a:t>
            </a:r>
          </a:p>
          <a:p>
            <a:pPr marL="282575" indent="-282575">
              <a:buNone/>
            </a:pPr>
            <a:r>
              <a:rPr lang="en-US" sz="3000" dirty="0"/>
              <a:t>•	Daily nutrition is essential to maintain older adult general health.</a:t>
            </a:r>
          </a:p>
          <a:p>
            <a:pPr marL="282575" indent="-282575">
              <a:buNone/>
            </a:pPr>
            <a:r>
              <a:rPr lang="en-US" sz="3000" dirty="0"/>
              <a:t>•	Utilizing registered dietitians can assist older adult facilities in assuring that individuals receive proper daily nutrition to improve oral health and systemic health outcomes for their residents.</a:t>
            </a:r>
          </a:p>
        </p:txBody>
      </p:sp>
    </p:spTree>
    <p:extLst>
      <p:ext uri="{BB962C8B-B14F-4D97-AF65-F5344CB8AC3E}">
        <p14:creationId xmlns:p14="http://schemas.microsoft.com/office/powerpoint/2010/main" val="5547244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CA02-78FC-C188-E4DA-4F2E1A10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ACEA-7BE1-6D96-BEA0-759B5FD8D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169" y="1845734"/>
            <a:ext cx="10216662" cy="4023360"/>
          </a:xfrm>
        </p:spPr>
        <p:txBody>
          <a:bodyPr>
            <a:no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Thornton-Evans G, Li X, Iafolla TJ. Dental caries and tooth loss in adults in the United States, 2011–2012. NCHS data brief, no 197. Hyattsville, MD: National Center for Health Statistics. 2015.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Bernstein, M., PhD, RDN, LD, FAND, &amp; Munoz, N., DCN, MHA, RD, LDN. (n.d.). Nutrition for the Older Adult (3rd ed.). Jones and Bartlett Learning.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Nebraska Oral Health Survey of Long-Term Care Facilities 2019: </a:t>
            </a:r>
            <a:r>
              <a:rPr lang="en-US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https://dhhs.ne.gov/Reports/Oral%20Health%20Survey%20of%20Older%20Adults%20-%202019.pdf</a:t>
            </a:r>
            <a:r>
              <a:rPr lang="en-US" sz="2600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Ted-Ed What Causes Cavities</a:t>
            </a:r>
            <a:br>
              <a:rPr lang="en-US" sz="2600" dirty="0"/>
            </a:br>
            <a:r>
              <a:rPr lang="en-US" sz="2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https://www.youtube.com/watch?v=zGoBFU1q4g0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218619111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CA02-78FC-C188-E4DA-4F2E1A10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ACEA-7BE1-6D96-BEA0-759B5FD8D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169" y="1845734"/>
            <a:ext cx="9876692" cy="4023360"/>
          </a:xfrm>
        </p:spPr>
        <p:txBody>
          <a:bodyPr>
            <a:no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Oral Health for Care Givers</a:t>
            </a:r>
            <a:br>
              <a:rPr lang="en-US" sz="2600" dirty="0"/>
            </a:br>
            <a:r>
              <a:rPr lang="en-US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https://www.youtube.com/watch?v=wH0PtUZBXc0</a:t>
            </a:r>
            <a:endParaRPr lang="en-US" sz="26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CDC Total Tooth Loss and Chronic Diseases: </a:t>
            </a:r>
            <a:r>
              <a:rPr lang="en-US" sz="2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https://www.cdc.gov/oralhealth/publications/docs/Total-Tooth-Loss-Chronic-Diseases-H.pdf</a:t>
            </a:r>
            <a:r>
              <a:rPr lang="en-US" sz="2600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Healthy Living and Nutrition Tips to Help Prevent Malnutrition in Aging Adults </a:t>
            </a:r>
            <a:r>
              <a:rPr lang="en-US" sz="2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https://cphs.wayne.edu/occupational-therapy/resources/dental_</a:t>
            </a:r>
            <a:br>
              <a:rPr lang="en-US" sz="2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-_malnutrtion_due_to_poor_dentition.pdf</a:t>
            </a:r>
            <a:endParaRPr lang="en-US" sz="26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Malnutrition and its Oral Outcome- A Review </a:t>
            </a:r>
            <a:r>
              <a:rPr lang="en-US" sz="2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Clin </a:t>
            </a:r>
            <a:r>
              <a:rPr lang="en-US" sz="2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Diagn</a:t>
            </a:r>
            <a:r>
              <a:rPr lang="en-US" sz="2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Res.</a:t>
            </a:r>
            <a:r>
              <a:rPr lang="en-US" sz="2600" dirty="0"/>
              <a:t> 2013 Jan; 7(1): 178–180.</a:t>
            </a:r>
          </a:p>
        </p:txBody>
      </p:sp>
    </p:spTree>
    <p:extLst>
      <p:ext uri="{BB962C8B-B14F-4D97-AF65-F5344CB8AC3E}">
        <p14:creationId xmlns:p14="http://schemas.microsoft.com/office/powerpoint/2010/main" val="1461418018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CA02-78FC-C188-E4DA-4F2E1A10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ACEA-7BE1-6D96-BEA0-759B5FD8D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169" y="1845734"/>
            <a:ext cx="10012680" cy="4023360"/>
          </a:xfrm>
        </p:spPr>
        <p:txBody>
          <a:bodyPr>
            <a:no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6 Ways to Eat Well as You Get Older, NCOA, 2021: </a:t>
            </a:r>
            <a:r>
              <a:rPr lang="en-US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https://www.ncoa.org/article/6-ways-to-eat-well-as-you-get-older</a:t>
            </a:r>
            <a:r>
              <a:rPr lang="en-US" sz="2600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MyPlate for Older Adults, Tufts University MyPlate for Older Adults: </a:t>
            </a:r>
            <a:r>
              <a:rPr lang="en-US" sz="2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https://hnrca.tufts.edu/resources/my-plate-older-adults</a:t>
            </a:r>
            <a:r>
              <a:rPr lang="en-US" sz="2600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Dietary Guidelines for Americans 2020-2025 </a:t>
            </a:r>
            <a:r>
              <a:rPr lang="en-US" sz="2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https://www.dietaryguidelines.gov/sites/default/files/2020-12/Dietary_Guidelines_for_Americans_2020-2025.pdf</a:t>
            </a:r>
            <a:endParaRPr lang="en-US" sz="26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Gwaar Nutrition and Activities DETERMINE Pathways: </a:t>
            </a:r>
            <a:r>
              <a:rPr lang="en-US" sz="2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https://gwaar.org/nutrition-education-and-activities</a:t>
            </a:r>
            <a:r>
              <a:rPr lang="en-US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3170780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CA02-78FC-C188-E4DA-4F2E1A10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ACEA-7BE1-6D96-BEA0-759B5FD8D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169" y="1845734"/>
            <a:ext cx="10012680" cy="4023360"/>
          </a:xfrm>
        </p:spPr>
        <p:txBody>
          <a:bodyPr>
            <a:no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National Institute of Health Malnutrition Screening and Assessment: </a:t>
            </a:r>
            <a:r>
              <a:rPr lang="en-US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https://static.abbottnutrition.com/cms-prod/abbottnutrition-2016.com/img/Malnutrition%20Screening%20Tool_FINAL_tcm1226-57900.pdf</a:t>
            </a:r>
            <a:r>
              <a:rPr lang="en-US" sz="2600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600" dirty="0"/>
              <a:t>MNA Elderly. Mini Nutrition Assessment: </a:t>
            </a:r>
            <a:r>
              <a:rPr lang="en-US" sz="2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https://www.mna-elderly.com/sites/default/files/2021-10/MNA-english.pdf</a:t>
            </a:r>
            <a:r>
              <a:rPr lang="en-US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1197204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Production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359" y="1845734"/>
            <a:ext cx="9975103" cy="4473786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/>
              <a:t>Project Coordinator &amp; Principal Investigator: </a:t>
            </a:r>
          </a:p>
          <a:p>
            <a:pPr marL="176213" indent="-176213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Darlene Carritt, RDH, BSDH</a:t>
            </a:r>
          </a:p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/>
              <a:t>Project Contributors: </a:t>
            </a:r>
          </a:p>
          <a:p>
            <a:pPr marL="176213" indent="-176213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Erik White, MS, RDN, LMNT, Nebraska DHHS Program Coordinator Medicaid and Long Term Care</a:t>
            </a:r>
          </a:p>
          <a:p>
            <a:pPr marL="176213" indent="-176213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Dr. Charles F. Craft, Nebraska State Dental Director</a:t>
            </a:r>
          </a:p>
          <a:p>
            <a:pPr marL="176213" indent="-176213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Noni Henderson, RDH, BSDH</a:t>
            </a:r>
          </a:p>
          <a:p>
            <a:pPr marL="176213" indent="-176213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Emily Lindquist, RDH, BSDH</a:t>
            </a:r>
          </a:p>
          <a:p>
            <a:pPr marL="176213" indent="-176213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Jaimee </a:t>
            </a:r>
            <a:r>
              <a:rPr lang="en-US" sz="2800" dirty="0" err="1"/>
              <a:t>Shropshire</a:t>
            </a:r>
            <a:r>
              <a:rPr lang="en-US" sz="2800" dirty="0"/>
              <a:t>, RDH, MHPTT</a:t>
            </a:r>
          </a:p>
          <a:p>
            <a:pPr marL="176213" indent="-176213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Jessica O. Ball, Nebraska Oral Health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932601182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Production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359" y="1845734"/>
            <a:ext cx="9975103" cy="4473786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/>
              <a:t>Presentation &amp; Design:</a:t>
            </a:r>
          </a:p>
          <a:p>
            <a:pPr marL="176213" indent="-176213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Kim R. Theesen</a:t>
            </a:r>
          </a:p>
        </p:txBody>
      </p:sp>
    </p:spTree>
    <p:extLst>
      <p:ext uri="{BB962C8B-B14F-4D97-AF65-F5344CB8AC3E}">
        <p14:creationId xmlns:p14="http://schemas.microsoft.com/office/powerpoint/2010/main" val="504211634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Additional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338" y="1845734"/>
            <a:ext cx="10012680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This presentation produced in part with cooperation with the University of Nebraska Medical Center College of Dentistry, Nebraska Department of Health &amp; Human Services, and the Nebraska Health Care Association.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7DD609-08DC-4F41-BB76-47C094CB9A27}"/>
              </a:ext>
            </a:extLst>
          </p:cNvPr>
          <p:cNvGrpSpPr/>
          <p:nvPr/>
        </p:nvGrpSpPr>
        <p:grpSpPr>
          <a:xfrm>
            <a:off x="2590506" y="2791984"/>
            <a:ext cx="7010989" cy="1274032"/>
            <a:chOff x="1226352" y="2791984"/>
            <a:chExt cx="7010989" cy="12740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352" y="2959705"/>
              <a:ext cx="3223160" cy="1066800"/>
            </a:xfrm>
            <a:prstGeom prst="rect">
              <a:avLst/>
            </a:prstGeom>
          </p:spPr>
        </p:pic>
        <p:pic>
          <p:nvPicPr>
            <p:cNvPr id="2" name="Picture 1" descr="A logo with a windmill and a river&#10;&#10;Description automatically generated">
              <a:extLst>
                <a:ext uri="{FF2B5EF4-FFF2-40B4-BE49-F238E27FC236}">
                  <a16:creationId xmlns:a16="http://schemas.microsoft.com/office/drawing/2014/main" id="{D31E4ED2-6A0B-A546-81E7-A9F0C564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483" y="2791984"/>
              <a:ext cx="3410858" cy="127403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83DCBC-86D9-43E5-BBA4-C23589EE3787}"/>
              </a:ext>
            </a:extLst>
          </p:cNvPr>
          <p:cNvGrpSpPr/>
          <p:nvPr/>
        </p:nvGrpSpPr>
        <p:grpSpPr>
          <a:xfrm>
            <a:off x="3249503" y="4369195"/>
            <a:ext cx="5692995" cy="1670139"/>
            <a:chOff x="2271860" y="4369195"/>
            <a:chExt cx="5692995" cy="16701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E4BF62-A0D6-4A9C-A4FE-FBF33A22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1860" y="4431060"/>
              <a:ext cx="2684444" cy="1608274"/>
            </a:xfrm>
            <a:prstGeom prst="rect">
              <a:avLst/>
            </a:prstGeom>
          </p:spPr>
        </p:pic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4E1A66D9-93C1-456B-A778-94EF22EB6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2445" y="4369195"/>
              <a:ext cx="2852410" cy="160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487665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9C97EA7-A55E-448E-B7CA-3FD20FD7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Diseases/Decay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21033" cy="4023360"/>
          </a:xfrm>
        </p:spPr>
        <p:txBody>
          <a:bodyPr/>
          <a:lstStyle/>
          <a:p>
            <a:r>
              <a:rPr lang="en-US" dirty="0"/>
              <a:t>Older adult root caries</a:t>
            </a:r>
          </a:p>
          <a:p>
            <a:pPr lvl="1"/>
            <a:r>
              <a:rPr lang="en-US" dirty="0"/>
              <a:t>Decay of the root of tooth</a:t>
            </a:r>
          </a:p>
          <a:p>
            <a:pPr lvl="1"/>
            <a:r>
              <a:rPr lang="en-US" dirty="0"/>
              <a:t>Older adults are more prone to gingival recession exposing the root of the tooth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CACC88-DA41-453D-A7D6-C4DA6E2DA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78096"/>
            <a:ext cx="5076547" cy="267364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25E2569-48E1-40BC-AA47-B53BC71AF2B9}"/>
              </a:ext>
            </a:extLst>
          </p:cNvPr>
          <p:cNvSpPr/>
          <p:nvPr/>
        </p:nvSpPr>
        <p:spPr>
          <a:xfrm>
            <a:off x="7044069" y="3965945"/>
            <a:ext cx="861239" cy="417395"/>
          </a:xfrm>
          <a:prstGeom prst="rightArrow">
            <a:avLst>
              <a:gd name="adj1" fmla="val 50000"/>
              <a:gd name="adj2" fmla="val 108953"/>
            </a:avLst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1FE4EB6-F19D-4A4F-9A89-5227A04E4A2A}"/>
              </a:ext>
            </a:extLst>
          </p:cNvPr>
          <p:cNvSpPr/>
          <p:nvPr/>
        </p:nvSpPr>
        <p:spPr>
          <a:xfrm>
            <a:off x="8950841" y="3746615"/>
            <a:ext cx="861239" cy="417395"/>
          </a:xfrm>
          <a:prstGeom prst="rightArrow">
            <a:avLst>
              <a:gd name="adj1" fmla="val 50000"/>
              <a:gd name="adj2" fmla="val 108953"/>
            </a:avLst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950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F0D7B1-7BF8-42A2-9630-5243083C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Diseases: Gum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434149" cy="4023360"/>
          </a:xfrm>
        </p:spPr>
        <p:txBody>
          <a:bodyPr/>
          <a:lstStyle/>
          <a:p>
            <a:r>
              <a:rPr lang="en-US" dirty="0"/>
              <a:t>Gingivitis </a:t>
            </a:r>
          </a:p>
          <a:p>
            <a:pPr lvl="1"/>
            <a:r>
              <a:rPr lang="en-US" dirty="0"/>
              <a:t>Infection of the gum tissue caused by plaque (biofilm)</a:t>
            </a:r>
          </a:p>
          <a:p>
            <a:r>
              <a:rPr lang="en-US" dirty="0"/>
              <a:t>Periodontal disease</a:t>
            </a:r>
          </a:p>
          <a:p>
            <a:pPr lvl="1"/>
            <a:r>
              <a:rPr lang="en-US" dirty="0"/>
              <a:t>Destruction of tissue surrounding the bone that secures the teeth to the jaw</a:t>
            </a:r>
          </a:p>
          <a:p>
            <a:pPr lvl="1"/>
            <a:endParaRPr lang="en-US" dirty="0"/>
          </a:p>
        </p:txBody>
      </p:sp>
      <p:pic>
        <p:nvPicPr>
          <p:cNvPr id="5" name="Picture 2" descr="D:\High res tiffs\slide017.tif">
            <a:extLst>
              <a:ext uri="{FF2B5EF4-FFF2-40B4-BE49-F238E27FC236}">
                <a16:creationId xmlns:a16="http://schemas.microsoft.com/office/drawing/2014/main" id="{634E57AC-E238-4141-A70F-BBD733DD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6078" y="2076709"/>
            <a:ext cx="4438642" cy="306750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0850592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4895FA-A2BF-4BEB-859E-02B2EB92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Biofilm (plaque)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4"/>
            <a:ext cx="5393327" cy="4023360"/>
          </a:xfrm>
        </p:spPr>
        <p:txBody>
          <a:bodyPr/>
          <a:lstStyle/>
          <a:p>
            <a:pPr lvl="1"/>
            <a:r>
              <a:rPr lang="en-US" dirty="0"/>
              <a:t>Composed of colonies of bacteria, yeast, fungi that form daily</a:t>
            </a:r>
          </a:p>
          <a:p>
            <a:pPr lvl="1"/>
            <a:r>
              <a:rPr lang="en-US" dirty="0"/>
              <a:t>Adheres to tooth and gum surfaces</a:t>
            </a:r>
          </a:p>
          <a:p>
            <a:pPr lvl="1"/>
            <a:r>
              <a:rPr lang="en-US" dirty="0"/>
              <a:t>Biofilm must be removed daily by brushing and flossing or it will harden to become calculus (tartar).</a:t>
            </a: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26A2D-DDF0-4C73-A286-35FD2BE61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7" t="6881" r="13652" b="11779"/>
          <a:stretch/>
        </p:blipFill>
        <p:spPr>
          <a:xfrm>
            <a:off x="6568835" y="2080259"/>
            <a:ext cx="4393918" cy="33558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id="{23A55FCD-07B4-4A57-B78B-845E156541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5924" y="2835049"/>
            <a:ext cx="1311055" cy="4899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3EF6D-FD28-4B3E-8F53-89ABBBC7B7F1}"/>
              </a:ext>
            </a:extLst>
          </p:cNvPr>
          <p:cNvSpPr txBox="1"/>
          <p:nvPr/>
        </p:nvSpPr>
        <p:spPr>
          <a:xfrm>
            <a:off x="6760266" y="2220129"/>
            <a:ext cx="150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Plaque</a:t>
            </a: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6BB3FE02-334F-4C6B-B4C1-F45D888E1E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43081" y="4843680"/>
            <a:ext cx="2457929" cy="14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DD39D-8A5B-488E-99D0-500F492DAFC0}"/>
              </a:ext>
            </a:extLst>
          </p:cNvPr>
          <p:cNvSpPr txBox="1"/>
          <p:nvPr/>
        </p:nvSpPr>
        <p:spPr>
          <a:xfrm>
            <a:off x="9053816" y="4258905"/>
            <a:ext cx="172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Calculus</a:t>
            </a:r>
          </a:p>
        </p:txBody>
      </p:sp>
    </p:spTree>
    <p:extLst>
      <p:ext uri="{BB962C8B-B14F-4D97-AF65-F5344CB8AC3E}">
        <p14:creationId xmlns:p14="http://schemas.microsoft.com/office/powerpoint/2010/main" val="260613289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2634</Words>
  <Application>Microsoft Office PowerPoint</Application>
  <PresentationFormat>Widescreen</PresentationFormat>
  <Paragraphs>380</Paragraphs>
  <Slides>68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Retrospect</vt:lpstr>
      <vt:lpstr>Nutrition and Oral Health Implications for Older Adults</vt:lpstr>
      <vt:lpstr>Oral Health Trends in Older Adults</vt:lpstr>
      <vt:lpstr>Oral Health Trends in Older Adults</vt:lpstr>
      <vt:lpstr>Dental Disease in Older Adults</vt:lpstr>
      <vt:lpstr>Dental Disease in Older Adults</vt:lpstr>
      <vt:lpstr>Dental Diseases/Decay</vt:lpstr>
      <vt:lpstr>Dental Diseases/Decay</vt:lpstr>
      <vt:lpstr>Dental Diseases: Gum Disease</vt:lpstr>
      <vt:lpstr>Biofilm (plaque)</vt:lpstr>
      <vt:lpstr>Did you know? </vt:lpstr>
      <vt:lpstr>Mouth-Body Connection</vt:lpstr>
      <vt:lpstr>Aspiration Pneumonia</vt:lpstr>
      <vt:lpstr>Aspiration Pneumonia</vt:lpstr>
      <vt:lpstr>Dental Decay and Gum Disease </vt:lpstr>
      <vt:lpstr>Oral Health and Nutrition</vt:lpstr>
      <vt:lpstr>Nutritional Deficiencies</vt:lpstr>
      <vt:lpstr>Nutritional Deficiencies</vt:lpstr>
      <vt:lpstr>Nutritional Deficiencies</vt:lpstr>
      <vt:lpstr>Nutrition Deficiencies</vt:lpstr>
      <vt:lpstr>Elders may demonstrate the following:</vt:lpstr>
      <vt:lpstr>Elders may demonstrate the following:</vt:lpstr>
      <vt:lpstr>Muscles</vt:lpstr>
      <vt:lpstr>Maintaining Muscles</vt:lpstr>
      <vt:lpstr>Body Composition Changes</vt:lpstr>
      <vt:lpstr>Body Composition Changes</vt:lpstr>
      <vt:lpstr>Body Composition Changes</vt:lpstr>
      <vt:lpstr>Sarcopenia (loss of muscle tissue as a natural part of aging)</vt:lpstr>
      <vt:lpstr>Sarcopenia</vt:lpstr>
      <vt:lpstr>Sarcopenia</vt:lpstr>
      <vt:lpstr>Sarcopenia</vt:lpstr>
      <vt:lpstr>What can  be done?</vt:lpstr>
      <vt:lpstr>Special Nutrient Needs  for Older Adults</vt:lpstr>
      <vt:lpstr>Special Nutrient Needs for Older Adults</vt:lpstr>
      <vt:lpstr>Special Nutrient Needs for Older Adults</vt:lpstr>
      <vt:lpstr>Special Nutrient Needs for Older Adults</vt:lpstr>
      <vt:lpstr>Special Nutrient Needs for Older Adults</vt:lpstr>
      <vt:lpstr>Special Nutrient Needs for Older Adults</vt:lpstr>
      <vt:lpstr>PowerPoint Presentation</vt:lpstr>
      <vt:lpstr>Examples from USDA and Dietary Guidelines</vt:lpstr>
      <vt:lpstr>Examples from USDA and Dietary Guidelines</vt:lpstr>
      <vt:lpstr>Examples from USDA and Dietary Guidelines</vt:lpstr>
      <vt:lpstr>Examples from USDA and Dietary Guidelines</vt:lpstr>
      <vt:lpstr>Examples from USDA and Dietary Guidelines</vt:lpstr>
      <vt:lpstr>Remember</vt:lpstr>
      <vt:lpstr>Role of the  Registered Dietitian Nutritionist (RDN)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References</vt:lpstr>
      <vt:lpstr>References</vt:lpstr>
      <vt:lpstr>References</vt:lpstr>
      <vt:lpstr>References</vt:lpstr>
      <vt:lpstr>Production Credits</vt:lpstr>
      <vt:lpstr>Production Credits</vt:lpstr>
      <vt:lpstr>Additional Credits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and Oral Health Implications for Older Adults</dc:title>
  <dc:creator>Kim Theesn</dc:creator>
  <cp:lastModifiedBy>Kim Theesn</cp:lastModifiedBy>
  <cp:revision>22</cp:revision>
  <dcterms:created xsi:type="dcterms:W3CDTF">2023-08-09T03:48:38Z</dcterms:created>
  <dcterms:modified xsi:type="dcterms:W3CDTF">2024-05-09T19:57:07Z</dcterms:modified>
</cp:coreProperties>
</file>