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57" r:id="rId3"/>
    <p:sldId id="258" r:id="rId4"/>
    <p:sldId id="260" r:id="rId5"/>
    <p:sldId id="274" r:id="rId6"/>
    <p:sldId id="275" r:id="rId7"/>
    <p:sldId id="273" r:id="rId8"/>
    <p:sldId id="276" r:id="rId9"/>
    <p:sldId id="279" r:id="rId10"/>
    <p:sldId id="280" r:id="rId11"/>
    <p:sldId id="284" r:id="rId12"/>
    <p:sldId id="282" r:id="rId13"/>
    <p:sldId id="285" r:id="rId14"/>
    <p:sldId id="263" r:id="rId15"/>
    <p:sldId id="264" r:id="rId16"/>
    <p:sldId id="265" r:id="rId17"/>
    <p:sldId id="261" r:id="rId18"/>
    <p:sldId id="266" r:id="rId19"/>
    <p:sldId id="272" r:id="rId20"/>
    <p:sldId id="271" r:id="rId21"/>
    <p:sldId id="269" r:id="rId22"/>
    <p:sldId id="283" r:id="rId23"/>
    <p:sldId id="286" r:id="rId24"/>
    <p:sldId id="25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FB34D-3DF8-EA85-2544-544A8BDCC637}" v="13" dt="2024-06-05T13:36:34.564"/>
    <p1510:client id="{4627A203-C069-3B13-E3BC-6F967EAB32E0}" v="30" dt="2024-06-05T20:37:34.641"/>
    <p1510:client id="{9D5B0C94-B7C6-B73D-906F-5FBD8CA4A2F4}" v="22" dt="2024-06-06T20:47:35.730"/>
    <p1510:client id="{A663F626-A0BD-2CC2-63B2-EBFE99BEE7D6}" v="271" dt="2024-06-06T16:10:41.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47"/>
    <p:restoredTop sz="94694"/>
  </p:normalViewPr>
  <p:slideViewPr>
    <p:cSldViewPr snapToGrid="0">
      <p:cViewPr varScale="1">
        <p:scale>
          <a:sx n="75" d="100"/>
          <a:sy n="75" d="100"/>
        </p:scale>
        <p:origin x="4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vnebrmedcntr-my.sharepoint.com/personal/jungyoon_kim_unmc_edu/Documents/7.%20Research%202018-2019/2.%20GWEP/Manuscript/PCL%20Evaluation/JGIM/Grap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ivnebrmedcntr-my.sharepoint.com/personal/jungyoon_kim_unmc_edu/Documents/7.%20Research%202018-2019/2.%20GWEP/Manuscript/PCL%20Evaluation/JGIM/Graph.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nivnebrmedcntr-my.sharepoint.com/personal/jungyoon_kim_unmc_edu/Documents/7.%20Research%202018-2019/2.%20GWEP/Manuscript/PCL%20Evaluation/JGIM/Grap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nivnebrmedcntr-my.sharepoint.com/personal/jungyoon_kim_unmc_edu/Documents/7.%20Research%202018-2019/2.%20GWEP/Manuscript/PCL%20Evaluation/JGIM/Graph.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nivnebrmedcntr-my.sharepoint.com/personal/jungyoon_kim_unmc_edu/Documents/7.%20Research%202018-2019/2.%20GWEP/Manuscript/PCL%20Evaluation/JGIM/Graph.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univnebrmedcntr-my.sharepoint.com/personal/jungyoon_kim_unmc_edu/Documents/7.%20Research%202018-2019/2.%20GWEP/Manuscript/PCL%20Evaluation/JGIM/Graph.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Both</a:t>
            </a:r>
            <a:r>
              <a:rPr lang="en-US" sz="2400" baseline="0" dirty="0"/>
              <a:t> Groups Saw an Increase in Percent Screened</a:t>
            </a:r>
            <a:endParaRPr lang="en-US" sz="2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PCMH Eligible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2023</c:v>
                </c:pt>
              </c:numCache>
            </c:numRef>
          </c:cat>
          <c:val>
            <c:numRef>
              <c:f>Sheet1!$B$2:$B$3</c:f>
              <c:numCache>
                <c:formatCode>General</c:formatCode>
                <c:ptCount val="2"/>
                <c:pt idx="0">
                  <c:v>5329</c:v>
                </c:pt>
                <c:pt idx="1">
                  <c:v>6274</c:v>
                </c:pt>
              </c:numCache>
            </c:numRef>
          </c:val>
          <c:extLst>
            <c:ext xmlns:c16="http://schemas.microsoft.com/office/drawing/2014/chart" uri="{C3380CC4-5D6E-409C-BE32-E72D297353CC}">
              <c16:uniqueId val="{00000000-0162-5445-B64D-FA2958E2489F}"/>
            </c:ext>
          </c:extLst>
        </c:ser>
        <c:ser>
          <c:idx val="1"/>
          <c:order val="1"/>
          <c:tx>
            <c:strRef>
              <c:f>Sheet1!$C$1</c:f>
              <c:strCache>
                <c:ptCount val="1"/>
                <c:pt idx="0">
                  <c:v>PCMH Screened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2023</c:v>
                </c:pt>
              </c:numCache>
            </c:numRef>
          </c:cat>
          <c:val>
            <c:numRef>
              <c:f>Sheet1!$C$2:$C$3</c:f>
              <c:numCache>
                <c:formatCode>General</c:formatCode>
                <c:ptCount val="2"/>
                <c:pt idx="0">
                  <c:v>3870</c:v>
                </c:pt>
                <c:pt idx="1">
                  <c:v>5474</c:v>
                </c:pt>
              </c:numCache>
            </c:numRef>
          </c:val>
          <c:extLst>
            <c:ext xmlns:c16="http://schemas.microsoft.com/office/drawing/2014/chart" uri="{C3380CC4-5D6E-409C-BE32-E72D297353CC}">
              <c16:uniqueId val="{00000001-0162-5445-B64D-FA2958E2489F}"/>
            </c:ext>
          </c:extLst>
        </c:ser>
        <c:ser>
          <c:idx val="2"/>
          <c:order val="2"/>
          <c:tx>
            <c:strRef>
              <c:f>Sheet1!$D$1</c:f>
              <c:strCache>
                <c:ptCount val="1"/>
                <c:pt idx="0">
                  <c:v>OW Eligible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2023</c:v>
                </c:pt>
              </c:numCache>
            </c:numRef>
          </c:cat>
          <c:val>
            <c:numRef>
              <c:f>Sheet1!$D$2:$D$3</c:f>
              <c:numCache>
                <c:formatCode>General</c:formatCode>
                <c:ptCount val="2"/>
                <c:pt idx="0">
                  <c:v>1751</c:v>
                </c:pt>
                <c:pt idx="1">
                  <c:v>1933</c:v>
                </c:pt>
              </c:numCache>
            </c:numRef>
          </c:val>
          <c:extLst>
            <c:ext xmlns:c16="http://schemas.microsoft.com/office/drawing/2014/chart" uri="{C3380CC4-5D6E-409C-BE32-E72D297353CC}">
              <c16:uniqueId val="{00000002-0162-5445-B64D-FA2958E2489F}"/>
            </c:ext>
          </c:extLst>
        </c:ser>
        <c:ser>
          <c:idx val="3"/>
          <c:order val="3"/>
          <c:tx>
            <c:strRef>
              <c:f>Sheet1!$E$1</c:f>
              <c:strCache>
                <c:ptCount val="1"/>
                <c:pt idx="0">
                  <c:v>OW discussed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2023</c:v>
                </c:pt>
              </c:numCache>
            </c:numRef>
          </c:cat>
          <c:val>
            <c:numRef>
              <c:f>Sheet1!$E$2:$E$3</c:f>
              <c:numCache>
                <c:formatCode>General</c:formatCode>
                <c:ptCount val="2"/>
                <c:pt idx="0">
                  <c:v>124</c:v>
                </c:pt>
                <c:pt idx="1">
                  <c:v>294</c:v>
                </c:pt>
              </c:numCache>
            </c:numRef>
          </c:val>
          <c:extLst>
            <c:ext xmlns:c16="http://schemas.microsoft.com/office/drawing/2014/chart" uri="{C3380CC4-5D6E-409C-BE32-E72D297353CC}">
              <c16:uniqueId val="{00000003-0162-5445-B64D-FA2958E2489F}"/>
            </c:ext>
          </c:extLst>
        </c:ser>
        <c:dLbls>
          <c:showLegendKey val="0"/>
          <c:showVal val="0"/>
          <c:showCatName val="0"/>
          <c:showSerName val="0"/>
          <c:showPercent val="0"/>
          <c:showBubbleSize val="0"/>
        </c:dLbls>
        <c:gapWidth val="219"/>
        <c:overlap val="-27"/>
        <c:axId val="1164022128"/>
        <c:axId val="1164410368"/>
      </c:barChart>
      <c:catAx>
        <c:axId val="116402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64410368"/>
        <c:crosses val="autoZero"/>
        <c:auto val="1"/>
        <c:lblAlgn val="ctr"/>
        <c:lblOffset val="100"/>
        <c:noMultiLvlLbl val="0"/>
      </c:catAx>
      <c:valAx>
        <c:axId val="116441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4022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Both</a:t>
            </a:r>
            <a:r>
              <a:rPr lang="en-US" baseline="0" dirty="0"/>
              <a:t> Groups Saw an Increase in % Discussed</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283290473301728E-2"/>
          <c:y val="7.9123918877797073E-2"/>
          <c:w val="0.93756319898084162"/>
          <c:h val="0.72113958949672319"/>
        </c:manualLayout>
      </c:layout>
      <c:barChart>
        <c:barDir val="col"/>
        <c:grouping val="clustered"/>
        <c:varyColors val="0"/>
        <c:ser>
          <c:idx val="0"/>
          <c:order val="0"/>
          <c:tx>
            <c:strRef>
              <c:f>Sheet1!$B$1</c:f>
              <c:strCache>
                <c:ptCount val="1"/>
                <c:pt idx="0">
                  <c:v>PCMH Eligible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2023</c:v>
                </c:pt>
              </c:numCache>
            </c:numRef>
          </c:cat>
          <c:val>
            <c:numRef>
              <c:f>Sheet1!$B$2:$B$3</c:f>
              <c:numCache>
                <c:formatCode>General</c:formatCode>
                <c:ptCount val="2"/>
                <c:pt idx="0">
                  <c:v>5108</c:v>
                </c:pt>
                <c:pt idx="1">
                  <c:v>4780</c:v>
                </c:pt>
              </c:numCache>
            </c:numRef>
          </c:val>
          <c:extLst>
            <c:ext xmlns:c16="http://schemas.microsoft.com/office/drawing/2014/chart" uri="{C3380CC4-5D6E-409C-BE32-E72D297353CC}">
              <c16:uniqueId val="{00000000-0162-5445-B64D-FA2958E2489F}"/>
            </c:ext>
          </c:extLst>
        </c:ser>
        <c:ser>
          <c:idx val="1"/>
          <c:order val="1"/>
          <c:tx>
            <c:strRef>
              <c:f>Sheet1!$C$1</c:f>
              <c:strCache>
                <c:ptCount val="1"/>
                <c:pt idx="0">
                  <c:v>PCMH Discussed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2023</c:v>
                </c:pt>
              </c:numCache>
            </c:numRef>
          </c:cat>
          <c:val>
            <c:numRef>
              <c:f>Sheet1!$C$2:$C$3</c:f>
              <c:numCache>
                <c:formatCode>General</c:formatCode>
                <c:ptCount val="2"/>
                <c:pt idx="0">
                  <c:v>1309</c:v>
                </c:pt>
                <c:pt idx="1">
                  <c:v>2591</c:v>
                </c:pt>
              </c:numCache>
            </c:numRef>
          </c:val>
          <c:extLst>
            <c:ext xmlns:c16="http://schemas.microsoft.com/office/drawing/2014/chart" uri="{C3380CC4-5D6E-409C-BE32-E72D297353CC}">
              <c16:uniqueId val="{00000001-0162-5445-B64D-FA2958E2489F}"/>
            </c:ext>
          </c:extLst>
        </c:ser>
        <c:ser>
          <c:idx val="2"/>
          <c:order val="2"/>
          <c:tx>
            <c:strRef>
              <c:f>Sheet1!$D$1</c:f>
              <c:strCache>
                <c:ptCount val="1"/>
                <c:pt idx="0">
                  <c:v>OW Eligible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2023</c:v>
                </c:pt>
              </c:numCache>
            </c:numRef>
          </c:cat>
          <c:val>
            <c:numRef>
              <c:f>Sheet1!$D$2:$D$3</c:f>
              <c:numCache>
                <c:formatCode>General</c:formatCode>
                <c:ptCount val="2"/>
                <c:pt idx="0">
                  <c:v>1751</c:v>
                </c:pt>
                <c:pt idx="1">
                  <c:v>1933</c:v>
                </c:pt>
              </c:numCache>
            </c:numRef>
          </c:val>
          <c:extLst>
            <c:ext xmlns:c16="http://schemas.microsoft.com/office/drawing/2014/chart" uri="{C3380CC4-5D6E-409C-BE32-E72D297353CC}">
              <c16:uniqueId val="{00000002-0162-5445-B64D-FA2958E2489F}"/>
            </c:ext>
          </c:extLst>
        </c:ser>
        <c:ser>
          <c:idx val="3"/>
          <c:order val="3"/>
          <c:tx>
            <c:strRef>
              <c:f>Sheet1!$E$1</c:f>
              <c:strCache>
                <c:ptCount val="1"/>
                <c:pt idx="0">
                  <c:v>OW discussed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2023</c:v>
                </c:pt>
              </c:numCache>
            </c:numRef>
          </c:cat>
          <c:val>
            <c:numRef>
              <c:f>Sheet1!$E$2:$E$3</c:f>
              <c:numCache>
                <c:formatCode>General</c:formatCode>
                <c:ptCount val="2"/>
                <c:pt idx="0">
                  <c:v>41</c:v>
                </c:pt>
                <c:pt idx="1">
                  <c:v>540</c:v>
                </c:pt>
              </c:numCache>
            </c:numRef>
          </c:val>
          <c:extLst>
            <c:ext xmlns:c16="http://schemas.microsoft.com/office/drawing/2014/chart" uri="{C3380CC4-5D6E-409C-BE32-E72D297353CC}">
              <c16:uniqueId val="{00000003-0162-5445-B64D-FA2958E2489F}"/>
            </c:ext>
          </c:extLst>
        </c:ser>
        <c:dLbls>
          <c:showLegendKey val="0"/>
          <c:showVal val="0"/>
          <c:showCatName val="0"/>
          <c:showSerName val="0"/>
          <c:showPercent val="0"/>
          <c:showBubbleSize val="0"/>
        </c:dLbls>
        <c:gapWidth val="219"/>
        <c:overlap val="-27"/>
        <c:axId val="1164022128"/>
        <c:axId val="1164410368"/>
      </c:barChart>
      <c:catAx>
        <c:axId val="116402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64410368"/>
        <c:crosses val="autoZero"/>
        <c:auto val="1"/>
        <c:lblAlgn val="ctr"/>
        <c:lblOffset val="100"/>
        <c:noMultiLvlLbl val="0"/>
      </c:catAx>
      <c:valAx>
        <c:axId val="116441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4022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42949832619293"/>
          <c:y val="2.4740864134743547E-2"/>
          <c:w val="0.8522626633208229"/>
          <c:h val="0.69605192854967124"/>
        </c:manualLayout>
      </c:layout>
      <c:lineChart>
        <c:grouping val="standard"/>
        <c:varyColors val="0"/>
        <c:ser>
          <c:idx val="0"/>
          <c:order val="0"/>
          <c:tx>
            <c:v>Intervention patients</c:v>
          </c:tx>
          <c:spPr>
            <a:ln w="38100" cap="rnd">
              <a:solidFill>
                <a:schemeClr val="accent1"/>
              </a:solidFill>
              <a:prstDash val="dash"/>
              <a:round/>
            </a:ln>
            <a:effectLst/>
          </c:spPr>
          <c:marker>
            <c:symbol val="circle"/>
            <c:size val="5"/>
            <c:spPr>
              <a:solidFill>
                <a:schemeClr val="accent1"/>
              </a:solidFill>
              <a:ln w="38100">
                <a:solidFill>
                  <a:schemeClr val="accent1"/>
                </a:solidFill>
                <a:prstDash val="dash"/>
              </a:ln>
              <a:effectLst/>
            </c:spPr>
          </c:marker>
          <c:cat>
            <c:strRef>
              <c:f>('60-day'!$E$38,'60-day'!$E$36)</c:f>
              <c:strCache>
                <c:ptCount val="2"/>
                <c:pt idx="0">
                  <c:v>Pre (12 months prior)</c:v>
                </c:pt>
                <c:pt idx="1">
                  <c:v>Pre (6 month prior)</c:v>
                </c:pt>
              </c:strCache>
            </c:strRef>
          </c:cat>
          <c:val>
            <c:numRef>
              <c:f>('30-day'!$AA$10,'30-day'!$AA$8)</c:f>
              <c:numCache>
                <c:formatCode>0.0%</c:formatCode>
                <c:ptCount val="2"/>
                <c:pt idx="0">
                  <c:v>0.1487</c:v>
                </c:pt>
                <c:pt idx="1">
                  <c:v>0.1502</c:v>
                </c:pt>
              </c:numCache>
            </c:numRef>
          </c:val>
          <c:smooth val="0"/>
          <c:extLst>
            <c:ext xmlns:c16="http://schemas.microsoft.com/office/drawing/2014/chart" uri="{C3380CC4-5D6E-409C-BE32-E72D297353CC}">
              <c16:uniqueId val="{00000000-E7BF-4B99-84FD-7B629CB4BE22}"/>
            </c:ext>
          </c:extLst>
        </c:ser>
        <c:ser>
          <c:idx val="1"/>
          <c:order val="1"/>
          <c:tx>
            <c:v>Comparison patients</c:v>
          </c:tx>
          <c:spPr>
            <a:ln w="38100" cap="rnd">
              <a:solidFill>
                <a:schemeClr val="accent2"/>
              </a:solidFill>
              <a:prstDash val="dash"/>
              <a:round/>
            </a:ln>
            <a:effectLst/>
          </c:spPr>
          <c:marker>
            <c:symbol val="circle"/>
            <c:size val="5"/>
            <c:spPr>
              <a:solidFill>
                <a:schemeClr val="accent2"/>
              </a:solidFill>
              <a:ln w="38100">
                <a:solidFill>
                  <a:schemeClr val="accent2"/>
                </a:solidFill>
                <a:prstDash val="dash"/>
              </a:ln>
              <a:effectLst/>
            </c:spPr>
          </c:marker>
          <c:cat>
            <c:strRef>
              <c:f>('60-day'!$E$38,'60-day'!$E$36)</c:f>
              <c:strCache>
                <c:ptCount val="2"/>
                <c:pt idx="0">
                  <c:v>Pre (12 months prior)</c:v>
                </c:pt>
                <c:pt idx="1">
                  <c:v>Pre (6 month prior)</c:v>
                </c:pt>
              </c:strCache>
            </c:strRef>
          </c:cat>
          <c:val>
            <c:numRef>
              <c:f>('30-day'!$AA$11,'30-day'!$AA$9)</c:f>
              <c:numCache>
                <c:formatCode>0.0%</c:formatCode>
                <c:ptCount val="2"/>
                <c:pt idx="0">
                  <c:v>0.16550000000000001</c:v>
                </c:pt>
                <c:pt idx="1">
                  <c:v>0.12039999999999999</c:v>
                </c:pt>
              </c:numCache>
            </c:numRef>
          </c:val>
          <c:smooth val="0"/>
          <c:extLst>
            <c:ext xmlns:c16="http://schemas.microsoft.com/office/drawing/2014/chart" uri="{C3380CC4-5D6E-409C-BE32-E72D297353CC}">
              <c16:uniqueId val="{00000001-E7BF-4B99-84FD-7B629CB4BE22}"/>
            </c:ext>
          </c:extLst>
        </c:ser>
        <c:dLbls>
          <c:showLegendKey val="0"/>
          <c:showVal val="0"/>
          <c:showCatName val="0"/>
          <c:showSerName val="0"/>
          <c:showPercent val="0"/>
          <c:showBubbleSize val="0"/>
        </c:dLbls>
        <c:marker val="1"/>
        <c:smooth val="0"/>
        <c:axId val="421407663"/>
        <c:axId val="423984927"/>
      </c:lineChart>
      <c:catAx>
        <c:axId val="42140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23984927"/>
        <c:crosses val="autoZero"/>
        <c:auto val="1"/>
        <c:lblAlgn val="ctr"/>
        <c:lblOffset val="100"/>
        <c:noMultiLvlLbl val="0"/>
      </c:catAx>
      <c:valAx>
        <c:axId val="423984927"/>
        <c:scaling>
          <c:orientation val="minMax"/>
          <c:max val="0.4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1407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8947632716027"/>
          <c:y val="2.6694301939007351E-2"/>
          <c:w val="0.85896658554615146"/>
          <c:h val="0.69073886692514719"/>
        </c:manualLayout>
      </c:layout>
      <c:lineChart>
        <c:grouping val="standard"/>
        <c:varyColors val="0"/>
        <c:ser>
          <c:idx val="0"/>
          <c:order val="0"/>
          <c:tx>
            <c:v>Intervention</c:v>
          </c:tx>
          <c:spPr>
            <a:ln w="38100" cap="rnd">
              <a:solidFill>
                <a:schemeClr val="accent1"/>
              </a:solidFill>
              <a:round/>
            </a:ln>
            <a:effectLst/>
          </c:spPr>
          <c:marker>
            <c:symbol val="circle"/>
            <c:size val="5"/>
            <c:spPr>
              <a:solidFill>
                <a:schemeClr val="accent1"/>
              </a:solidFill>
              <a:ln w="38100">
                <a:solidFill>
                  <a:schemeClr val="accent1"/>
                </a:solidFill>
              </a:ln>
              <a:effectLst/>
            </c:spPr>
          </c:marker>
          <c:cat>
            <c:strRef>
              <c:f>'[Graph.xlsx]30-day'!$B$12,'[Graph.xlsx]30-day'!$B$8,'[Graph.xlsx]30-day'!$B$10</c:f>
              <c:strCache>
                <c:ptCount val="3"/>
                <c:pt idx="0">
                  <c:v>Post 1 (0-6 month)</c:v>
                </c:pt>
                <c:pt idx="1">
                  <c:v>Post 2 (7-12 month)</c:v>
                </c:pt>
                <c:pt idx="2">
                  <c:v>Post 3 (13-17 month)</c:v>
                </c:pt>
              </c:strCache>
            </c:strRef>
          </c:cat>
          <c:val>
            <c:numRef>
              <c:f>'[Graph.xlsx]30-day'!$L$12,'[Graph.xlsx]30-day'!$L$8,'[Graph.xlsx]30-day'!$L$10</c:f>
              <c:numCache>
                <c:formatCode>0.00%</c:formatCode>
                <c:ptCount val="3"/>
                <c:pt idx="0">
                  <c:v>0.1961</c:v>
                </c:pt>
                <c:pt idx="1">
                  <c:v>9.7430000000000003E-2</c:v>
                </c:pt>
                <c:pt idx="2">
                  <c:v>5.2179999999999997E-2</c:v>
                </c:pt>
              </c:numCache>
            </c:numRef>
          </c:val>
          <c:smooth val="0"/>
          <c:extLst>
            <c:ext xmlns:c16="http://schemas.microsoft.com/office/drawing/2014/chart" uri="{C3380CC4-5D6E-409C-BE32-E72D297353CC}">
              <c16:uniqueId val="{00000000-98A0-47C4-B5A8-9E2509B7FE2F}"/>
            </c:ext>
          </c:extLst>
        </c:ser>
        <c:ser>
          <c:idx val="1"/>
          <c:order val="1"/>
          <c:tx>
            <c:v>Comparison</c:v>
          </c:tx>
          <c:spPr>
            <a:ln w="38100" cap="rnd">
              <a:solidFill>
                <a:schemeClr val="accent2"/>
              </a:solidFill>
              <a:round/>
            </a:ln>
            <a:effectLst/>
          </c:spPr>
          <c:marker>
            <c:symbol val="circle"/>
            <c:size val="5"/>
            <c:spPr>
              <a:solidFill>
                <a:schemeClr val="accent2"/>
              </a:solidFill>
              <a:ln w="38100">
                <a:solidFill>
                  <a:schemeClr val="accent2"/>
                </a:solidFill>
              </a:ln>
              <a:effectLst/>
            </c:spPr>
          </c:marker>
          <c:cat>
            <c:strRef>
              <c:f>'[Graph.xlsx]30-day'!$B$12,'[Graph.xlsx]30-day'!$B$8,'[Graph.xlsx]30-day'!$B$10</c:f>
              <c:strCache>
                <c:ptCount val="3"/>
                <c:pt idx="0">
                  <c:v>Post 1 (0-6 month)</c:v>
                </c:pt>
                <c:pt idx="1">
                  <c:v>Post 2 (7-12 month)</c:v>
                </c:pt>
                <c:pt idx="2">
                  <c:v>Post 3 (13-17 month)</c:v>
                </c:pt>
              </c:strCache>
            </c:strRef>
          </c:cat>
          <c:val>
            <c:numRef>
              <c:f>'[Graph.xlsx]30-day'!$L$13,'[Graph.xlsx]30-day'!$L$9,'[Graph.xlsx]30-day'!$L$11</c:f>
              <c:numCache>
                <c:formatCode>0.00%</c:formatCode>
                <c:ptCount val="3"/>
                <c:pt idx="0">
                  <c:v>0.1542</c:v>
                </c:pt>
                <c:pt idx="1">
                  <c:v>0.1343</c:v>
                </c:pt>
                <c:pt idx="2">
                  <c:v>0.13569999999999999</c:v>
                </c:pt>
              </c:numCache>
            </c:numRef>
          </c:val>
          <c:smooth val="0"/>
          <c:extLst>
            <c:ext xmlns:c16="http://schemas.microsoft.com/office/drawing/2014/chart" uri="{C3380CC4-5D6E-409C-BE32-E72D297353CC}">
              <c16:uniqueId val="{00000001-98A0-47C4-B5A8-9E2509B7FE2F}"/>
            </c:ext>
          </c:extLst>
        </c:ser>
        <c:dLbls>
          <c:showLegendKey val="0"/>
          <c:showVal val="0"/>
          <c:showCatName val="0"/>
          <c:showSerName val="0"/>
          <c:showPercent val="0"/>
          <c:showBubbleSize val="0"/>
        </c:dLbls>
        <c:marker val="1"/>
        <c:smooth val="0"/>
        <c:axId val="421407663"/>
        <c:axId val="423984927"/>
      </c:lineChart>
      <c:catAx>
        <c:axId val="42140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3984927"/>
        <c:crosses val="autoZero"/>
        <c:auto val="1"/>
        <c:lblAlgn val="ctr"/>
        <c:lblOffset val="100"/>
        <c:noMultiLvlLbl val="0"/>
      </c:catAx>
      <c:valAx>
        <c:axId val="423984927"/>
        <c:scaling>
          <c:orientation val="minMax"/>
          <c:max val="0.4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1407663"/>
        <c:crosses val="autoZero"/>
        <c:crossBetween val="between"/>
      </c:valAx>
      <c:spPr>
        <a:noFill/>
        <a:ln>
          <a:noFill/>
        </a:ln>
        <a:effectLst/>
      </c:spPr>
    </c:plotArea>
    <c:legend>
      <c:legendPos val="b"/>
      <c:layout>
        <c:manualLayout>
          <c:xMode val="edge"/>
          <c:yMode val="edge"/>
          <c:x val="7.63422148794283E-2"/>
          <c:y val="0.92350024566575406"/>
          <c:w val="0.7202670616169452"/>
          <c:h val="5.154011370814908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Intervention encounters</c:v>
          </c:tx>
          <c:spPr>
            <a:ln w="38100" cap="rnd">
              <a:solidFill>
                <a:schemeClr val="accent1"/>
              </a:solidFill>
              <a:round/>
            </a:ln>
            <a:effectLst/>
          </c:spPr>
          <c:marker>
            <c:symbol val="circle"/>
            <c:size val="5"/>
            <c:spPr>
              <a:solidFill>
                <a:schemeClr val="accent1"/>
              </a:solidFill>
              <a:ln w="38100">
                <a:solidFill>
                  <a:schemeClr val="accent1"/>
                </a:solidFill>
              </a:ln>
              <a:effectLst/>
            </c:spPr>
          </c:marker>
          <c:cat>
            <c:strRef>
              <c:f>('60-day'!$E$6,'60-day'!$E$8,'60-day'!$E$10)</c:f>
              <c:strCache>
                <c:ptCount val="3"/>
                <c:pt idx="0">
                  <c:v>Post 1 (0-6 month)</c:v>
                </c:pt>
                <c:pt idx="1">
                  <c:v>Post 2 (7-12 month)</c:v>
                </c:pt>
                <c:pt idx="2">
                  <c:v>Post 3 (13-17 month)</c:v>
                </c:pt>
              </c:strCache>
            </c:strRef>
          </c:cat>
          <c:val>
            <c:numRef>
              <c:f>('60-day'!$O$6,'60-day'!$O$8,'60-day'!$O$10)</c:f>
              <c:numCache>
                <c:formatCode>0.0%</c:formatCode>
                <c:ptCount val="3"/>
                <c:pt idx="0">
                  <c:v>0.18329999999999999</c:v>
                </c:pt>
                <c:pt idx="1">
                  <c:v>0.1135</c:v>
                </c:pt>
                <c:pt idx="2">
                  <c:v>4.6609999999999999E-2</c:v>
                </c:pt>
              </c:numCache>
            </c:numRef>
          </c:val>
          <c:smooth val="0"/>
          <c:extLst>
            <c:ext xmlns:c16="http://schemas.microsoft.com/office/drawing/2014/chart" uri="{C3380CC4-5D6E-409C-BE32-E72D297353CC}">
              <c16:uniqueId val="{00000000-7CE5-4A55-84BA-AF7063A25644}"/>
            </c:ext>
          </c:extLst>
        </c:ser>
        <c:ser>
          <c:idx val="1"/>
          <c:order val="1"/>
          <c:tx>
            <c:v>Comparison encounters</c:v>
          </c:tx>
          <c:spPr>
            <a:ln w="38100" cap="rnd">
              <a:solidFill>
                <a:schemeClr val="accent2"/>
              </a:solidFill>
              <a:round/>
            </a:ln>
            <a:effectLst/>
          </c:spPr>
          <c:marker>
            <c:symbol val="circle"/>
            <c:size val="5"/>
            <c:spPr>
              <a:solidFill>
                <a:schemeClr val="accent2"/>
              </a:solidFill>
              <a:ln w="38100">
                <a:solidFill>
                  <a:schemeClr val="accent2"/>
                </a:solidFill>
              </a:ln>
              <a:effectLst/>
            </c:spPr>
          </c:marker>
          <c:val>
            <c:numRef>
              <c:f>('60-day'!$O$7,'60-day'!$O$9,'60-day'!$O$11)</c:f>
              <c:numCache>
                <c:formatCode>0.0%</c:formatCode>
                <c:ptCount val="3"/>
                <c:pt idx="0">
                  <c:v>0.1845</c:v>
                </c:pt>
                <c:pt idx="1">
                  <c:v>0.20030000000000001</c:v>
                </c:pt>
                <c:pt idx="2">
                  <c:v>0.18820000000000001</c:v>
                </c:pt>
              </c:numCache>
            </c:numRef>
          </c:val>
          <c:smooth val="0"/>
          <c:extLst>
            <c:ext xmlns:c16="http://schemas.microsoft.com/office/drawing/2014/chart" uri="{C3380CC4-5D6E-409C-BE32-E72D297353CC}">
              <c16:uniqueId val="{00000001-7CE5-4A55-84BA-AF7063A25644}"/>
            </c:ext>
          </c:extLst>
        </c:ser>
        <c:dLbls>
          <c:showLegendKey val="0"/>
          <c:showVal val="0"/>
          <c:showCatName val="0"/>
          <c:showSerName val="0"/>
          <c:showPercent val="0"/>
          <c:showBubbleSize val="0"/>
        </c:dLbls>
        <c:marker val="1"/>
        <c:smooth val="0"/>
        <c:axId val="421407663"/>
        <c:axId val="423984927"/>
      </c:lineChart>
      <c:catAx>
        <c:axId val="42140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3984927"/>
        <c:crosses val="autoZero"/>
        <c:auto val="1"/>
        <c:lblAlgn val="ctr"/>
        <c:lblOffset val="100"/>
        <c:noMultiLvlLbl val="0"/>
      </c:catAx>
      <c:valAx>
        <c:axId val="423984927"/>
        <c:scaling>
          <c:orientation val="minMax"/>
          <c:max val="0.4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1407663"/>
        <c:crosses val="autoZero"/>
        <c:crossBetween val="between"/>
      </c:valAx>
      <c:spPr>
        <a:noFill/>
        <a:ln>
          <a:noFill/>
        </a:ln>
        <a:effectLst/>
      </c:spPr>
    </c:plotArea>
    <c:legend>
      <c:legendPos val="b"/>
      <c:layout>
        <c:manualLayout>
          <c:xMode val="edge"/>
          <c:yMode val="edge"/>
          <c:x val="5.583552707026828E-2"/>
          <c:y val="0.90799199822623566"/>
          <c:w val="0.88559126563603408"/>
          <c:h val="6.501901625501969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Intervention patients</c:v>
          </c:tx>
          <c:spPr>
            <a:ln w="38100" cap="rnd">
              <a:solidFill>
                <a:schemeClr val="accent1"/>
              </a:solidFill>
              <a:round/>
            </a:ln>
            <a:effectLst/>
          </c:spPr>
          <c:marker>
            <c:symbol val="circle"/>
            <c:size val="5"/>
            <c:spPr>
              <a:solidFill>
                <a:schemeClr val="accent1"/>
              </a:solidFill>
              <a:ln w="38100">
                <a:solidFill>
                  <a:schemeClr val="accent1"/>
                </a:solidFill>
              </a:ln>
              <a:effectLst/>
            </c:spPr>
          </c:marker>
          <c:dPt>
            <c:idx val="1"/>
            <c:marker>
              <c:symbol val="circle"/>
              <c:size val="5"/>
              <c:spPr>
                <a:solidFill>
                  <a:schemeClr val="accent1"/>
                </a:solidFill>
                <a:ln w="38100">
                  <a:solidFill>
                    <a:schemeClr val="accent1"/>
                  </a:solidFill>
                  <a:prstDash val="dash"/>
                </a:ln>
                <a:effectLst/>
              </c:spPr>
            </c:marker>
            <c:bubble3D val="0"/>
            <c:spPr>
              <a:ln w="38100" cap="rnd">
                <a:solidFill>
                  <a:schemeClr val="accent1"/>
                </a:solidFill>
                <a:prstDash val="dash"/>
                <a:round/>
              </a:ln>
              <a:effectLst/>
            </c:spPr>
            <c:extLst>
              <c:ext xmlns:c16="http://schemas.microsoft.com/office/drawing/2014/chart" uri="{C3380CC4-5D6E-409C-BE32-E72D297353CC}">
                <c16:uniqueId val="{00000000-004B-4D8B-889D-803CABDF714E}"/>
              </c:ext>
            </c:extLst>
          </c:dPt>
          <c:cat>
            <c:strRef>
              <c:f>('60-day'!$E$38,'60-day'!$E$36)</c:f>
              <c:strCache>
                <c:ptCount val="2"/>
                <c:pt idx="0">
                  <c:v>Pre (12 months prior)</c:v>
                </c:pt>
                <c:pt idx="1">
                  <c:v>Pre (6 month prior)</c:v>
                </c:pt>
              </c:strCache>
            </c:strRef>
          </c:cat>
          <c:val>
            <c:numRef>
              <c:f>('60-day'!$O$37,'60-day'!$O$35)</c:f>
              <c:numCache>
                <c:formatCode>0.0%</c:formatCode>
                <c:ptCount val="2"/>
                <c:pt idx="0">
                  <c:v>0.32819999999999999</c:v>
                </c:pt>
                <c:pt idx="1">
                  <c:v>0.2898</c:v>
                </c:pt>
              </c:numCache>
            </c:numRef>
          </c:val>
          <c:smooth val="0"/>
          <c:extLst>
            <c:ext xmlns:c16="http://schemas.microsoft.com/office/drawing/2014/chart" uri="{C3380CC4-5D6E-409C-BE32-E72D297353CC}">
              <c16:uniqueId val="{00000000-02CE-4E16-8F8C-CA9B5F57E2B6}"/>
            </c:ext>
          </c:extLst>
        </c:ser>
        <c:ser>
          <c:idx val="1"/>
          <c:order val="1"/>
          <c:tx>
            <c:v>Comparison patients</c:v>
          </c:tx>
          <c:spPr>
            <a:ln w="38100" cap="rnd">
              <a:solidFill>
                <a:schemeClr val="accent2"/>
              </a:solidFill>
              <a:prstDash val="dash"/>
              <a:round/>
            </a:ln>
            <a:effectLst/>
          </c:spPr>
          <c:marker>
            <c:symbol val="circle"/>
            <c:size val="5"/>
            <c:spPr>
              <a:solidFill>
                <a:schemeClr val="accent2"/>
              </a:solidFill>
              <a:ln w="38100">
                <a:solidFill>
                  <a:schemeClr val="accent2"/>
                </a:solidFill>
                <a:prstDash val="dash"/>
              </a:ln>
              <a:effectLst/>
            </c:spPr>
          </c:marker>
          <c:cat>
            <c:strRef>
              <c:f>('60-day'!$E$38,'60-day'!$E$36)</c:f>
              <c:strCache>
                <c:ptCount val="2"/>
                <c:pt idx="0">
                  <c:v>Pre (12 months prior)</c:v>
                </c:pt>
                <c:pt idx="1">
                  <c:v>Pre (6 month prior)</c:v>
                </c:pt>
              </c:strCache>
            </c:strRef>
          </c:cat>
          <c:val>
            <c:numRef>
              <c:f>('60-day'!$O$38,'60-day'!$O$36)</c:f>
              <c:numCache>
                <c:formatCode>0.0%</c:formatCode>
                <c:ptCount val="2"/>
                <c:pt idx="0">
                  <c:v>0.30080000000000001</c:v>
                </c:pt>
                <c:pt idx="1">
                  <c:v>0.22500000000000001</c:v>
                </c:pt>
              </c:numCache>
            </c:numRef>
          </c:val>
          <c:smooth val="0"/>
          <c:extLst>
            <c:ext xmlns:c16="http://schemas.microsoft.com/office/drawing/2014/chart" uri="{C3380CC4-5D6E-409C-BE32-E72D297353CC}">
              <c16:uniqueId val="{00000001-02CE-4E16-8F8C-CA9B5F57E2B6}"/>
            </c:ext>
          </c:extLst>
        </c:ser>
        <c:dLbls>
          <c:showLegendKey val="0"/>
          <c:showVal val="0"/>
          <c:showCatName val="0"/>
          <c:showSerName val="0"/>
          <c:showPercent val="0"/>
          <c:showBubbleSize val="0"/>
        </c:dLbls>
        <c:marker val="1"/>
        <c:smooth val="0"/>
        <c:axId val="421407663"/>
        <c:axId val="423984927"/>
      </c:lineChart>
      <c:catAx>
        <c:axId val="42140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3984927"/>
        <c:crosses val="autoZero"/>
        <c:auto val="1"/>
        <c:lblAlgn val="ctr"/>
        <c:lblOffset val="100"/>
        <c:noMultiLvlLbl val="0"/>
      </c:catAx>
      <c:valAx>
        <c:axId val="423984927"/>
        <c:scaling>
          <c:orientation val="minMax"/>
          <c:max val="0.4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1407663"/>
        <c:crosses val="autoZero"/>
        <c:crossBetween val="between"/>
      </c:valAx>
      <c:spPr>
        <a:noFill/>
        <a:ln>
          <a:noFill/>
        </a:ln>
        <a:effectLst/>
      </c:spPr>
    </c:plotArea>
    <c:legend>
      <c:legendPos val="b"/>
      <c:layout>
        <c:manualLayout>
          <c:xMode val="edge"/>
          <c:yMode val="edge"/>
          <c:x val="3.2320494750324051E-2"/>
          <c:y val="0.91053410286134651"/>
          <c:w val="0.92960420291270296"/>
          <c:h val="6.322259486333851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Intervention</c:v>
          </c:tx>
          <c:spPr>
            <a:ln w="28575" cap="rnd">
              <a:solidFill>
                <a:schemeClr val="accent1"/>
              </a:solidFill>
              <a:prstDash val="dash"/>
              <a:round/>
            </a:ln>
            <a:effectLst/>
          </c:spPr>
          <c:marker>
            <c:symbol val="circle"/>
            <c:size val="5"/>
            <c:spPr>
              <a:solidFill>
                <a:schemeClr val="accent1"/>
              </a:solidFill>
              <a:ln w="9525">
                <a:solidFill>
                  <a:schemeClr val="accent1"/>
                </a:solidFill>
                <a:prstDash val="dash"/>
              </a:ln>
              <a:effectLst/>
            </c:spPr>
          </c:marker>
          <c:cat>
            <c:strRef>
              <c:f>'[Graph.xlsx]60-day'!$E$38,'[Graph.xlsx]60-day'!$E$36</c:f>
              <c:strCache>
                <c:ptCount val="2"/>
                <c:pt idx="0">
                  <c:v>Pre (12 months prior)</c:v>
                </c:pt>
                <c:pt idx="1">
                  <c:v>Pre (6 month prior)</c:v>
                </c:pt>
              </c:strCache>
            </c:strRef>
          </c:cat>
          <c:val>
            <c:numRef>
              <c:f>'[Graph.xlsx]90-Day'!$M$32,'[Graph.xlsx]90-Day'!$M$34</c:f>
              <c:numCache>
                <c:formatCode>0.0%</c:formatCode>
                <c:ptCount val="2"/>
                <c:pt idx="0">
                  <c:v>0.49640000000000001</c:v>
                </c:pt>
                <c:pt idx="1">
                  <c:v>0.40260000000000001</c:v>
                </c:pt>
              </c:numCache>
            </c:numRef>
          </c:val>
          <c:smooth val="0"/>
          <c:extLst>
            <c:ext xmlns:c16="http://schemas.microsoft.com/office/drawing/2014/chart" uri="{C3380CC4-5D6E-409C-BE32-E72D297353CC}">
              <c16:uniqueId val="{00000000-96D6-4768-98FA-EC84A39688D3}"/>
            </c:ext>
          </c:extLst>
        </c:ser>
        <c:ser>
          <c:idx val="1"/>
          <c:order val="1"/>
          <c:tx>
            <c:v>Comparison</c:v>
          </c:tx>
          <c:spPr>
            <a:ln w="28575" cap="rnd">
              <a:solidFill>
                <a:schemeClr val="accent2"/>
              </a:solidFill>
              <a:prstDash val="dash"/>
              <a:round/>
            </a:ln>
            <a:effectLst/>
          </c:spPr>
          <c:marker>
            <c:symbol val="circle"/>
            <c:size val="5"/>
            <c:spPr>
              <a:solidFill>
                <a:schemeClr val="accent2"/>
              </a:solidFill>
              <a:ln w="9525">
                <a:solidFill>
                  <a:schemeClr val="accent2"/>
                </a:solidFill>
                <a:prstDash val="dash"/>
              </a:ln>
              <a:effectLst/>
            </c:spPr>
          </c:marker>
          <c:cat>
            <c:strRef>
              <c:f>'[Graph.xlsx]60-day'!$E$38,'[Graph.xlsx]60-day'!$E$36</c:f>
              <c:strCache>
                <c:ptCount val="2"/>
                <c:pt idx="0">
                  <c:v>Pre (12 months prior)</c:v>
                </c:pt>
                <c:pt idx="1">
                  <c:v>Pre (6 month prior)</c:v>
                </c:pt>
              </c:strCache>
            </c:strRef>
          </c:cat>
          <c:val>
            <c:numRef>
              <c:f>'[Graph.xlsx]90-Day'!$M$33,'[Graph.xlsx]90-Day'!$M$35</c:f>
              <c:numCache>
                <c:formatCode>0.0%</c:formatCode>
                <c:ptCount val="2"/>
                <c:pt idx="0">
                  <c:v>0.33829999999999999</c:v>
                </c:pt>
                <c:pt idx="1">
                  <c:v>0.27329999999999999</c:v>
                </c:pt>
              </c:numCache>
            </c:numRef>
          </c:val>
          <c:smooth val="0"/>
          <c:extLst>
            <c:ext xmlns:c16="http://schemas.microsoft.com/office/drawing/2014/chart" uri="{C3380CC4-5D6E-409C-BE32-E72D297353CC}">
              <c16:uniqueId val="{00000001-96D6-4768-98FA-EC84A39688D3}"/>
            </c:ext>
          </c:extLst>
        </c:ser>
        <c:dLbls>
          <c:showLegendKey val="0"/>
          <c:showVal val="0"/>
          <c:showCatName val="0"/>
          <c:showSerName val="0"/>
          <c:showPercent val="0"/>
          <c:showBubbleSize val="0"/>
        </c:dLbls>
        <c:marker val="1"/>
        <c:smooth val="0"/>
        <c:axId val="421407663"/>
        <c:axId val="423984927"/>
      </c:lineChart>
      <c:catAx>
        <c:axId val="42140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23984927"/>
        <c:crosses val="autoZero"/>
        <c:auto val="1"/>
        <c:lblAlgn val="ctr"/>
        <c:lblOffset val="100"/>
        <c:noMultiLvlLbl val="0"/>
      </c:catAx>
      <c:valAx>
        <c:axId val="423984927"/>
        <c:scaling>
          <c:orientation val="minMax"/>
          <c:max val="0.60000000000000009"/>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solidFill>
                <a:latin typeface="+mn-lt"/>
                <a:ea typeface="+mn-ea"/>
                <a:cs typeface="+mn-cs"/>
              </a:defRPr>
            </a:pPr>
            <a:endParaRPr lang="en-US"/>
          </a:p>
        </c:txPr>
        <c:crossAx val="421407663"/>
        <c:crosses val="autoZero"/>
        <c:crossBetween val="between"/>
      </c:valAx>
      <c:spPr>
        <a:noFill/>
        <a:ln>
          <a:noFill/>
        </a:ln>
        <a:effectLst/>
      </c:spPr>
    </c:plotArea>
    <c:legend>
      <c:legendPos val="b"/>
      <c:layout>
        <c:manualLayout>
          <c:xMode val="edge"/>
          <c:yMode val="edge"/>
          <c:x val="7.67771545894924E-2"/>
          <c:y val="0.9403797776012599"/>
          <c:w val="0.85765094804297859"/>
          <c:h val="4.213164218915712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Intervention</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'[Graph.xlsx]60-day'!$E$6,'[Graph.xlsx]60-day'!$E$8,'[Graph.xlsx]60-day'!$E$10</c:f>
              <c:strCache>
                <c:ptCount val="3"/>
                <c:pt idx="0">
                  <c:v>Post 1 (0-6 month)</c:v>
                </c:pt>
                <c:pt idx="1">
                  <c:v>Post 2 (7-12 month)</c:v>
                </c:pt>
                <c:pt idx="2">
                  <c:v>Post 3 (13-17 month)</c:v>
                </c:pt>
              </c:strCache>
            </c:strRef>
          </c:cat>
          <c:val>
            <c:numRef>
              <c:f>'[Graph.xlsx]90-Day'!$M$1,'[Graph.xlsx]90-Day'!$M$3,'[Graph.xlsx]90-Day'!$M$5</c:f>
              <c:numCache>
                <c:formatCode>0.0%</c:formatCode>
                <c:ptCount val="3"/>
                <c:pt idx="0">
                  <c:v>0.245</c:v>
                </c:pt>
                <c:pt idx="1">
                  <c:v>0.14349999999999999</c:v>
                </c:pt>
                <c:pt idx="2">
                  <c:v>0.1182</c:v>
                </c:pt>
              </c:numCache>
            </c:numRef>
          </c:val>
          <c:smooth val="0"/>
          <c:extLst>
            <c:ext xmlns:c16="http://schemas.microsoft.com/office/drawing/2014/chart" uri="{C3380CC4-5D6E-409C-BE32-E72D297353CC}">
              <c16:uniqueId val="{00000000-5C5F-43A7-B7BF-D3F2780CC3B9}"/>
            </c:ext>
          </c:extLst>
        </c:ser>
        <c:ser>
          <c:idx val="1"/>
          <c:order val="1"/>
          <c:tx>
            <c:v>Comparison</c:v>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'[Graph.xlsx]90-Day'!$M$2,'[Graph.xlsx]90-Day'!$M$4,'[Graph.xlsx]90-Day'!$M$6</c:f>
              <c:numCache>
                <c:formatCode>0.0%</c:formatCode>
                <c:ptCount val="3"/>
                <c:pt idx="0">
                  <c:v>0.21</c:v>
                </c:pt>
                <c:pt idx="1">
                  <c:v>0.25090000000000001</c:v>
                </c:pt>
                <c:pt idx="2">
                  <c:v>0.2379</c:v>
                </c:pt>
              </c:numCache>
            </c:numRef>
          </c:val>
          <c:smooth val="0"/>
          <c:extLst>
            <c:ext xmlns:c16="http://schemas.microsoft.com/office/drawing/2014/chart" uri="{C3380CC4-5D6E-409C-BE32-E72D297353CC}">
              <c16:uniqueId val="{00000001-5C5F-43A7-B7BF-D3F2780CC3B9}"/>
            </c:ext>
          </c:extLst>
        </c:ser>
        <c:dLbls>
          <c:showLegendKey val="0"/>
          <c:showVal val="0"/>
          <c:showCatName val="0"/>
          <c:showSerName val="0"/>
          <c:showPercent val="0"/>
          <c:showBubbleSize val="0"/>
        </c:dLbls>
        <c:marker val="1"/>
        <c:smooth val="0"/>
        <c:axId val="421407663"/>
        <c:axId val="423984927"/>
      </c:lineChart>
      <c:catAx>
        <c:axId val="42140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3984927"/>
        <c:crosses val="autoZero"/>
        <c:auto val="1"/>
        <c:lblAlgn val="ctr"/>
        <c:lblOffset val="100"/>
        <c:noMultiLvlLbl val="0"/>
      </c:catAx>
      <c:valAx>
        <c:axId val="423984927"/>
        <c:scaling>
          <c:orientation val="minMax"/>
          <c:max val="0.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1407663"/>
        <c:crosses val="autoZero"/>
        <c:crossBetween val="between"/>
      </c:valAx>
      <c:spPr>
        <a:noFill/>
        <a:ln>
          <a:noFill/>
        </a:ln>
        <a:effectLst/>
      </c:spPr>
    </c:plotArea>
    <c:legend>
      <c:legendPos val="b"/>
      <c:layout>
        <c:manualLayout>
          <c:xMode val="edge"/>
          <c:yMode val="edge"/>
          <c:x val="0.14135718629061128"/>
          <c:y val="0.9403797776012599"/>
          <c:w val="0.74856043083835799"/>
          <c:h val="4.21316421891571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36A61-7ED8-4087-BD38-D17A9320BF6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A7E403D-4A0D-47E0-84A6-4187583F139E}">
      <dgm:prSet/>
      <dgm:spPr/>
      <dgm:t>
        <a:bodyPr/>
        <a:lstStyle/>
        <a:p>
          <a:r>
            <a:rPr lang="en-US"/>
            <a:t>Sample and Methods:</a:t>
          </a:r>
        </a:p>
      </dgm:t>
    </dgm:pt>
    <dgm:pt modelId="{0AD1D613-D59D-4180-AF15-2401CFA200F2}" type="parTrans" cxnId="{C1917CEC-5F75-4BEB-856A-07D5CB135263}">
      <dgm:prSet/>
      <dgm:spPr/>
      <dgm:t>
        <a:bodyPr/>
        <a:lstStyle/>
        <a:p>
          <a:endParaRPr lang="en-US"/>
        </a:p>
      </dgm:t>
    </dgm:pt>
    <dgm:pt modelId="{74FA1E83-B2B7-486B-ADED-12D7EBBB3B82}" type="sibTrans" cxnId="{C1917CEC-5F75-4BEB-856A-07D5CB135263}">
      <dgm:prSet/>
      <dgm:spPr/>
      <dgm:t>
        <a:bodyPr/>
        <a:lstStyle/>
        <a:p>
          <a:endParaRPr lang="en-US"/>
        </a:p>
      </dgm:t>
    </dgm:pt>
    <dgm:pt modelId="{1A78FDD8-84C9-4BBF-8116-89F131472E87}">
      <dgm:prSet/>
      <dgm:spPr/>
      <dgm:t>
        <a:bodyPr/>
        <a:lstStyle/>
        <a:p>
          <a:r>
            <a:rPr lang="en-US" dirty="0"/>
            <a:t>Pre/post, quasi-experimental design with longitudinal data analysis for quality improvement </a:t>
          </a:r>
        </a:p>
      </dgm:t>
    </dgm:pt>
    <dgm:pt modelId="{5ACAE91A-A932-4F49-BC58-A74FD21B1D86}" type="parTrans" cxnId="{77F0A772-3513-4DE0-9D83-7B70D6F5B5C8}">
      <dgm:prSet/>
      <dgm:spPr/>
      <dgm:t>
        <a:bodyPr/>
        <a:lstStyle/>
        <a:p>
          <a:endParaRPr lang="en-US"/>
        </a:p>
      </dgm:t>
    </dgm:pt>
    <dgm:pt modelId="{36D257DF-13EC-4490-AD02-49631F050B1E}" type="sibTrans" cxnId="{77F0A772-3513-4DE0-9D83-7B70D6F5B5C8}">
      <dgm:prSet/>
      <dgm:spPr/>
      <dgm:t>
        <a:bodyPr/>
        <a:lstStyle/>
        <a:p>
          <a:endParaRPr lang="en-US"/>
        </a:p>
      </dgm:t>
    </dgm:pt>
    <dgm:pt modelId="{11BE7641-2BA7-428B-A482-D6C27119F3EC}">
      <dgm:prSet/>
      <dgm:spPr/>
      <dgm:t>
        <a:bodyPr/>
        <a:lstStyle/>
        <a:p>
          <a:r>
            <a:rPr lang="en-US" dirty="0"/>
            <a:t>Data for the year before the intervention were extracted for comparison.</a:t>
          </a:r>
        </a:p>
      </dgm:t>
    </dgm:pt>
    <dgm:pt modelId="{A3E46914-91A3-4F45-9755-E51B67CD0C93}" type="parTrans" cxnId="{B99D540B-A359-4697-B156-8AB50748C1D8}">
      <dgm:prSet/>
      <dgm:spPr/>
      <dgm:t>
        <a:bodyPr/>
        <a:lstStyle/>
        <a:p>
          <a:endParaRPr lang="en-US"/>
        </a:p>
      </dgm:t>
    </dgm:pt>
    <dgm:pt modelId="{6E00BC79-DE40-4E9C-AB38-41B661DAC1DE}" type="sibTrans" cxnId="{B99D540B-A359-4697-B156-8AB50748C1D8}">
      <dgm:prSet/>
      <dgm:spPr/>
      <dgm:t>
        <a:bodyPr/>
        <a:lstStyle/>
        <a:p>
          <a:endParaRPr lang="en-US"/>
        </a:p>
      </dgm:t>
    </dgm:pt>
    <dgm:pt modelId="{BC03EB04-13FE-0342-B993-D40E4C176CAE}">
      <dgm:prSet/>
      <dgm:spPr/>
      <dgm:t>
        <a:bodyPr/>
        <a:lstStyle/>
        <a:p>
          <a:r>
            <a:rPr lang="en-US" dirty="0"/>
            <a:t>Outcome </a:t>
          </a:r>
          <a:r>
            <a:rPr lang="en-US" dirty="0">
              <a:solidFill>
                <a:schemeClr val="accent2"/>
              </a:solidFill>
            </a:rPr>
            <a:t>30,60,90</a:t>
          </a:r>
          <a:r>
            <a:rPr lang="en-US" dirty="0"/>
            <a:t>-day readmission rate measured every 6 months</a:t>
          </a:r>
        </a:p>
      </dgm:t>
    </dgm:pt>
    <dgm:pt modelId="{84F38F20-DFCD-474F-8644-815C187F0427}" type="parTrans" cxnId="{4BA30A25-E6E1-4E49-AC8B-12B3E95F02D9}">
      <dgm:prSet/>
      <dgm:spPr/>
    </dgm:pt>
    <dgm:pt modelId="{CF7AD026-7F9E-2A40-83F2-D60E6F15C537}" type="sibTrans" cxnId="{4BA30A25-E6E1-4E49-AC8B-12B3E95F02D9}">
      <dgm:prSet/>
      <dgm:spPr/>
    </dgm:pt>
    <dgm:pt modelId="{690CE7ED-2018-6047-ACD3-FA1E4E04B71A}">
      <dgm:prSet/>
      <dgm:spPr/>
      <dgm:t>
        <a:bodyPr/>
        <a:lstStyle/>
        <a:p>
          <a:r>
            <a:rPr lang="en-US" dirty="0"/>
            <a:t>754 patients with hospital discharge; PCL worked with 145; 609 comparison</a:t>
          </a:r>
        </a:p>
      </dgm:t>
    </dgm:pt>
    <dgm:pt modelId="{589DF693-B3D5-9E4B-8C52-EAE2AF5B3041}" type="parTrans" cxnId="{0A2AD6BD-7475-5440-A4E0-7CB6EA88BD1B}">
      <dgm:prSet/>
      <dgm:spPr/>
    </dgm:pt>
    <dgm:pt modelId="{F229B62D-B749-F946-AC4E-54D9DC5EE3D8}" type="sibTrans" cxnId="{0A2AD6BD-7475-5440-A4E0-7CB6EA88BD1B}">
      <dgm:prSet/>
      <dgm:spPr/>
    </dgm:pt>
    <dgm:pt modelId="{D3A4DF47-FDAD-F540-A76E-666E49F9253A}" type="pres">
      <dgm:prSet presAssocID="{02236A61-7ED8-4087-BD38-D17A9320BF6F}" presName="linear" presStyleCnt="0">
        <dgm:presLayoutVars>
          <dgm:animLvl val="lvl"/>
          <dgm:resizeHandles val="exact"/>
        </dgm:presLayoutVars>
      </dgm:prSet>
      <dgm:spPr/>
    </dgm:pt>
    <dgm:pt modelId="{69038327-4435-6446-8D31-587D6BE6F33D}" type="pres">
      <dgm:prSet presAssocID="{4A7E403D-4A0D-47E0-84A6-4187583F139E}" presName="parentText" presStyleLbl="node1" presStyleIdx="0" presStyleCnt="1">
        <dgm:presLayoutVars>
          <dgm:chMax val="0"/>
          <dgm:bulletEnabled val="1"/>
        </dgm:presLayoutVars>
      </dgm:prSet>
      <dgm:spPr/>
    </dgm:pt>
    <dgm:pt modelId="{B2E473E6-1A15-2C4F-8FF5-7314A2E72D16}" type="pres">
      <dgm:prSet presAssocID="{4A7E403D-4A0D-47E0-84A6-4187583F139E}" presName="childText" presStyleLbl="revTx" presStyleIdx="0" presStyleCnt="1">
        <dgm:presLayoutVars>
          <dgm:bulletEnabled val="1"/>
        </dgm:presLayoutVars>
      </dgm:prSet>
      <dgm:spPr/>
    </dgm:pt>
  </dgm:ptLst>
  <dgm:cxnLst>
    <dgm:cxn modelId="{2A624104-98BD-4E49-8B23-3A3D39708C9D}" type="presOf" srcId="{11BE7641-2BA7-428B-A482-D6C27119F3EC}" destId="{B2E473E6-1A15-2C4F-8FF5-7314A2E72D16}" srcOrd="0" destOrd="3" presId="urn:microsoft.com/office/officeart/2005/8/layout/vList2"/>
    <dgm:cxn modelId="{B99D540B-A359-4697-B156-8AB50748C1D8}" srcId="{4A7E403D-4A0D-47E0-84A6-4187583F139E}" destId="{11BE7641-2BA7-428B-A482-D6C27119F3EC}" srcOrd="3" destOrd="0" parTransId="{A3E46914-91A3-4F45-9755-E51B67CD0C93}" sibTransId="{6E00BC79-DE40-4E9C-AB38-41B661DAC1DE}"/>
    <dgm:cxn modelId="{8044191F-1210-A74E-9CB3-EFFDF1A6D8B5}" type="presOf" srcId="{4A7E403D-4A0D-47E0-84A6-4187583F139E}" destId="{69038327-4435-6446-8D31-587D6BE6F33D}" srcOrd="0" destOrd="0" presId="urn:microsoft.com/office/officeart/2005/8/layout/vList2"/>
    <dgm:cxn modelId="{4BA30A25-E6E1-4E49-AC8B-12B3E95F02D9}" srcId="{4A7E403D-4A0D-47E0-84A6-4187583F139E}" destId="{BC03EB04-13FE-0342-B993-D40E4C176CAE}" srcOrd="2" destOrd="0" parTransId="{84F38F20-DFCD-474F-8644-815C187F0427}" sibTransId="{CF7AD026-7F9E-2A40-83F2-D60E6F15C537}"/>
    <dgm:cxn modelId="{606FB45D-686F-514B-9F0A-02EC0F5233F9}" type="presOf" srcId="{690CE7ED-2018-6047-ACD3-FA1E4E04B71A}" destId="{B2E473E6-1A15-2C4F-8FF5-7314A2E72D16}" srcOrd="0" destOrd="1" presId="urn:microsoft.com/office/officeart/2005/8/layout/vList2"/>
    <dgm:cxn modelId="{77F0A772-3513-4DE0-9D83-7B70D6F5B5C8}" srcId="{4A7E403D-4A0D-47E0-84A6-4187583F139E}" destId="{1A78FDD8-84C9-4BBF-8116-89F131472E87}" srcOrd="0" destOrd="0" parTransId="{5ACAE91A-A932-4F49-BC58-A74FD21B1D86}" sibTransId="{36D257DF-13EC-4490-AD02-49631F050B1E}"/>
    <dgm:cxn modelId="{3873198A-7363-774A-93EE-DADF0A828A64}" type="presOf" srcId="{BC03EB04-13FE-0342-B993-D40E4C176CAE}" destId="{B2E473E6-1A15-2C4F-8FF5-7314A2E72D16}" srcOrd="0" destOrd="2" presId="urn:microsoft.com/office/officeart/2005/8/layout/vList2"/>
    <dgm:cxn modelId="{0A2AD6BD-7475-5440-A4E0-7CB6EA88BD1B}" srcId="{4A7E403D-4A0D-47E0-84A6-4187583F139E}" destId="{690CE7ED-2018-6047-ACD3-FA1E4E04B71A}" srcOrd="1" destOrd="0" parTransId="{589DF693-B3D5-9E4B-8C52-EAE2AF5B3041}" sibTransId="{F229B62D-B749-F946-AC4E-54D9DC5EE3D8}"/>
    <dgm:cxn modelId="{95870CC5-5D79-DD48-AEA3-F6B7137C52C5}" type="presOf" srcId="{02236A61-7ED8-4087-BD38-D17A9320BF6F}" destId="{D3A4DF47-FDAD-F540-A76E-666E49F9253A}" srcOrd="0" destOrd="0" presId="urn:microsoft.com/office/officeart/2005/8/layout/vList2"/>
    <dgm:cxn modelId="{C1917CEC-5F75-4BEB-856A-07D5CB135263}" srcId="{02236A61-7ED8-4087-BD38-D17A9320BF6F}" destId="{4A7E403D-4A0D-47E0-84A6-4187583F139E}" srcOrd="0" destOrd="0" parTransId="{0AD1D613-D59D-4180-AF15-2401CFA200F2}" sibTransId="{74FA1E83-B2B7-486B-ADED-12D7EBBB3B82}"/>
    <dgm:cxn modelId="{AA6189F2-A1B1-2B4B-8176-711546E8268A}" type="presOf" srcId="{1A78FDD8-84C9-4BBF-8116-89F131472E87}" destId="{B2E473E6-1A15-2C4F-8FF5-7314A2E72D16}" srcOrd="0" destOrd="0" presId="urn:microsoft.com/office/officeart/2005/8/layout/vList2"/>
    <dgm:cxn modelId="{16FDAB95-374D-F34B-B5FE-7701E49243E6}" type="presParOf" srcId="{D3A4DF47-FDAD-F540-A76E-666E49F9253A}" destId="{69038327-4435-6446-8D31-587D6BE6F33D}" srcOrd="0" destOrd="0" presId="urn:microsoft.com/office/officeart/2005/8/layout/vList2"/>
    <dgm:cxn modelId="{77CF5DD9-D15E-A64E-9B36-8D1E1D0E39FE}" type="presParOf" srcId="{D3A4DF47-FDAD-F540-A76E-666E49F9253A}" destId="{B2E473E6-1A15-2C4F-8FF5-7314A2E72D1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38327-4435-6446-8D31-587D6BE6F33D}">
      <dsp:nvSpPr>
        <dsp:cNvPr id="0" name=""/>
        <dsp:cNvSpPr/>
      </dsp:nvSpPr>
      <dsp:spPr>
        <a:xfrm>
          <a:off x="0" y="76418"/>
          <a:ext cx="6263640" cy="85994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Sample and Methods:</a:t>
          </a:r>
        </a:p>
      </dsp:txBody>
      <dsp:txXfrm>
        <a:off x="41979" y="118397"/>
        <a:ext cx="6179682" cy="775991"/>
      </dsp:txXfrm>
    </dsp:sp>
    <dsp:sp modelId="{B2E473E6-1A15-2C4F-8FF5-7314A2E72D16}">
      <dsp:nvSpPr>
        <dsp:cNvPr id="0" name=""/>
        <dsp:cNvSpPr/>
      </dsp:nvSpPr>
      <dsp:spPr>
        <a:xfrm>
          <a:off x="0" y="936368"/>
          <a:ext cx="6263640" cy="449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Pre/post, quasi-experimental design with longitudinal data analysis for quality improvement </a:t>
          </a:r>
        </a:p>
        <a:p>
          <a:pPr marL="228600" lvl="1" indent="-228600" algn="l" defTabSz="1200150">
            <a:lnSpc>
              <a:spcPct val="90000"/>
            </a:lnSpc>
            <a:spcBef>
              <a:spcPct val="0"/>
            </a:spcBef>
            <a:spcAft>
              <a:spcPct val="20000"/>
            </a:spcAft>
            <a:buChar char="•"/>
          </a:pPr>
          <a:r>
            <a:rPr lang="en-US" sz="2700" kern="1200" dirty="0"/>
            <a:t>754 patients with hospital discharge; PCL worked with 145; 609 comparison</a:t>
          </a:r>
        </a:p>
        <a:p>
          <a:pPr marL="228600" lvl="1" indent="-228600" algn="l" defTabSz="1200150">
            <a:lnSpc>
              <a:spcPct val="90000"/>
            </a:lnSpc>
            <a:spcBef>
              <a:spcPct val="0"/>
            </a:spcBef>
            <a:spcAft>
              <a:spcPct val="20000"/>
            </a:spcAft>
            <a:buChar char="•"/>
          </a:pPr>
          <a:r>
            <a:rPr lang="en-US" sz="2700" kern="1200" dirty="0"/>
            <a:t>Outcome </a:t>
          </a:r>
          <a:r>
            <a:rPr lang="en-US" sz="2700" kern="1200" dirty="0">
              <a:solidFill>
                <a:schemeClr val="accent2"/>
              </a:solidFill>
            </a:rPr>
            <a:t>30,60,90</a:t>
          </a:r>
          <a:r>
            <a:rPr lang="en-US" sz="2700" kern="1200" dirty="0"/>
            <a:t>-day readmission rate measured every 6 months</a:t>
          </a:r>
        </a:p>
        <a:p>
          <a:pPr marL="228600" lvl="1" indent="-228600" algn="l" defTabSz="1200150">
            <a:lnSpc>
              <a:spcPct val="90000"/>
            </a:lnSpc>
            <a:spcBef>
              <a:spcPct val="0"/>
            </a:spcBef>
            <a:spcAft>
              <a:spcPct val="20000"/>
            </a:spcAft>
            <a:buChar char="•"/>
          </a:pPr>
          <a:r>
            <a:rPr lang="en-US" sz="2700" kern="1200" dirty="0"/>
            <a:t>Data for the year before the intervention were extracted for comparison.</a:t>
          </a:r>
        </a:p>
      </dsp:txBody>
      <dsp:txXfrm>
        <a:off x="0" y="936368"/>
        <a:ext cx="6263640" cy="44919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0.85073</cdr:x>
      <cdr:y>0.60633</cdr:y>
    </cdr:from>
    <cdr:to>
      <cdr:x>0.91713</cdr:x>
      <cdr:y>0.67873</cdr:y>
    </cdr:to>
    <cdr:sp macro="" textlink="">
      <cdr:nvSpPr>
        <cdr:cNvPr id="2" name="TextBox 1">
          <a:extLst xmlns:a="http://schemas.openxmlformats.org/drawingml/2006/main">
            <a:ext uri="{FF2B5EF4-FFF2-40B4-BE49-F238E27FC236}">
              <a16:creationId xmlns:a16="http://schemas.microsoft.com/office/drawing/2014/main" id="{05221ABE-F9A2-C13C-6FE3-78F67A1D379D}"/>
            </a:ext>
          </a:extLst>
        </cdr:cNvPr>
        <cdr:cNvSpPr txBox="1"/>
      </cdr:nvSpPr>
      <cdr:spPr>
        <a:xfrm xmlns:a="http://schemas.openxmlformats.org/drawingml/2006/main" flipH="1">
          <a:off x="9366418" y="3311611"/>
          <a:ext cx="731112" cy="395416"/>
        </a:xfrm>
        <a:prstGeom xmlns:a="http://schemas.openxmlformats.org/drawingml/2006/main" prst="rect">
          <a:avLst/>
        </a:prstGeom>
        <a:solidFill xmlns:a="http://schemas.openxmlformats.org/drawingml/2006/main">
          <a:schemeClr val="tx1"/>
        </a:solidFill>
        <a:ln xmlns:a="http://schemas.openxmlformats.org/drawingml/2006/main" w="28575">
          <a:solidFill>
            <a:schemeClr val="tx1"/>
          </a:solidFill>
        </a:ln>
      </cdr:spPr>
      <cdr:txBody>
        <a:bodyPr xmlns:a="http://schemas.openxmlformats.org/drawingml/2006/main" vertOverflow="clip" wrap="none" rtlCol="0"/>
        <a:lstStyle xmlns:a="http://schemas.openxmlformats.org/drawingml/2006/main"/>
        <a:p xmlns:a="http://schemas.openxmlformats.org/drawingml/2006/main">
          <a:r>
            <a:rPr lang="en-US" sz="2400" b="1" dirty="0"/>
            <a:t>15%</a:t>
          </a:r>
        </a:p>
      </cdr:txBody>
    </cdr:sp>
  </cdr:relSizeAnchor>
  <cdr:relSizeAnchor xmlns:cdr="http://schemas.openxmlformats.org/drawingml/2006/chartDrawing">
    <cdr:from>
      <cdr:x>0.38845</cdr:x>
      <cdr:y>0.62695</cdr:y>
    </cdr:from>
    <cdr:to>
      <cdr:x>0.45018</cdr:x>
      <cdr:y>0.69708</cdr:y>
    </cdr:to>
    <cdr:sp macro="" textlink="">
      <cdr:nvSpPr>
        <cdr:cNvPr id="3" name="TextBox 1">
          <a:extLst xmlns:a="http://schemas.openxmlformats.org/drawingml/2006/main">
            <a:ext uri="{FF2B5EF4-FFF2-40B4-BE49-F238E27FC236}">
              <a16:creationId xmlns:a16="http://schemas.microsoft.com/office/drawing/2014/main" id="{8766D617-4C67-71B9-3376-26AD032A91A8}"/>
            </a:ext>
          </a:extLst>
        </cdr:cNvPr>
        <cdr:cNvSpPr txBox="1"/>
      </cdr:nvSpPr>
      <cdr:spPr>
        <a:xfrm xmlns:a="http://schemas.openxmlformats.org/drawingml/2006/main">
          <a:off x="4276810" y="3424194"/>
          <a:ext cx="679622" cy="383058"/>
        </a:xfrm>
        <a:prstGeom xmlns:a="http://schemas.openxmlformats.org/drawingml/2006/main" prst="rect">
          <a:avLst/>
        </a:prstGeom>
        <a:solidFill xmlns:a="http://schemas.openxmlformats.org/drawingml/2006/main">
          <a:schemeClr val="tx1"/>
        </a:solidFill>
        <a:ln xmlns:a="http://schemas.openxmlformats.org/drawingml/2006/main" w="285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t>7%</a:t>
          </a:r>
        </a:p>
      </cdr:txBody>
    </cdr:sp>
  </cdr:relSizeAnchor>
  <cdr:relSizeAnchor xmlns:cdr="http://schemas.openxmlformats.org/drawingml/2006/chartDrawing">
    <cdr:from>
      <cdr:x>0.21225</cdr:x>
      <cdr:y>0.22197</cdr:y>
    </cdr:from>
    <cdr:to>
      <cdr:x>0.27048</cdr:x>
      <cdr:y>0.29211</cdr:y>
    </cdr:to>
    <cdr:sp macro="" textlink="">
      <cdr:nvSpPr>
        <cdr:cNvPr id="4" name="TextBox 1">
          <a:extLst xmlns:a="http://schemas.openxmlformats.org/drawingml/2006/main">
            <a:ext uri="{FF2B5EF4-FFF2-40B4-BE49-F238E27FC236}">
              <a16:creationId xmlns:a16="http://schemas.microsoft.com/office/drawing/2014/main" id="{8766D617-4C67-71B9-3376-26AD032A91A8}"/>
            </a:ext>
          </a:extLst>
        </cdr:cNvPr>
        <cdr:cNvSpPr txBox="1"/>
      </cdr:nvSpPr>
      <cdr:spPr>
        <a:xfrm xmlns:a="http://schemas.openxmlformats.org/drawingml/2006/main">
          <a:off x="2336798" y="1212335"/>
          <a:ext cx="641179" cy="383058"/>
        </a:xfrm>
        <a:prstGeom xmlns:a="http://schemas.openxmlformats.org/drawingml/2006/main" prst="rect">
          <a:avLst/>
        </a:prstGeom>
        <a:solidFill xmlns:a="http://schemas.openxmlformats.org/drawingml/2006/main">
          <a:schemeClr val="tx1"/>
        </a:solidFill>
        <a:ln xmlns:a="http://schemas.openxmlformats.org/drawingml/2006/main" w="285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t>73%</a:t>
          </a:r>
        </a:p>
      </cdr:txBody>
    </cdr:sp>
  </cdr:relSizeAnchor>
  <cdr:relSizeAnchor xmlns:cdr="http://schemas.openxmlformats.org/drawingml/2006/chartDrawing">
    <cdr:from>
      <cdr:x>0.67914</cdr:x>
      <cdr:y>0.08994</cdr:y>
    </cdr:from>
    <cdr:to>
      <cdr:x>0.74523</cdr:x>
      <cdr:y>0.17297</cdr:y>
    </cdr:to>
    <cdr:sp macro="" textlink="">
      <cdr:nvSpPr>
        <cdr:cNvPr id="5" name="TextBox 1">
          <a:extLst xmlns:a="http://schemas.openxmlformats.org/drawingml/2006/main">
            <a:ext uri="{FF2B5EF4-FFF2-40B4-BE49-F238E27FC236}">
              <a16:creationId xmlns:a16="http://schemas.microsoft.com/office/drawing/2014/main" id="{8766D617-4C67-71B9-3376-26AD032A91A8}"/>
            </a:ext>
          </a:extLst>
        </cdr:cNvPr>
        <cdr:cNvSpPr txBox="1"/>
      </cdr:nvSpPr>
      <cdr:spPr>
        <a:xfrm xmlns:a="http://schemas.openxmlformats.org/drawingml/2006/main">
          <a:off x="7477211" y="491199"/>
          <a:ext cx="727676" cy="453492"/>
        </a:xfrm>
        <a:prstGeom xmlns:a="http://schemas.openxmlformats.org/drawingml/2006/main" prst="rect">
          <a:avLst/>
        </a:prstGeom>
        <a:solidFill xmlns:a="http://schemas.openxmlformats.org/drawingml/2006/main">
          <a:schemeClr val="tx1"/>
        </a:solidFill>
        <a:ln xmlns:a="http://schemas.openxmlformats.org/drawingml/2006/main" w="28575">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t>87%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4FB90-25E9-B144-B208-544AB617A3FA}" type="datetimeFigureOut">
              <a:rPr lang="en-US" smtClean="0"/>
              <a:t>6/6/2024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3E5320-EFE4-E342-B398-18E98A17E942}" type="slidenum">
              <a:rPr lang="en-US" smtClean="0"/>
              <a:t>‹#›</a:t>
            </a:fld>
            <a:endParaRPr lang="en-US"/>
          </a:p>
        </p:txBody>
      </p:sp>
    </p:spTree>
    <p:extLst>
      <p:ext uri="{BB962C8B-B14F-4D97-AF65-F5344CB8AC3E}">
        <p14:creationId xmlns:p14="http://schemas.microsoft.com/office/powerpoint/2010/main" val="2670925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1504 attendee hours, average of 35 folks/conference= 43 hours </a:t>
            </a:r>
          </a:p>
        </p:txBody>
      </p:sp>
      <p:sp>
        <p:nvSpPr>
          <p:cNvPr id="4" name="Slide Number Placeholder 3"/>
          <p:cNvSpPr>
            <a:spLocks noGrp="1"/>
          </p:cNvSpPr>
          <p:nvPr>
            <p:ph type="sldNum" sz="quarter" idx="5"/>
          </p:nvPr>
        </p:nvSpPr>
        <p:spPr/>
        <p:txBody>
          <a:bodyPr/>
          <a:lstStyle/>
          <a:p>
            <a:fld id="{083E5320-EFE4-E342-B398-18E98A17E942}" type="slidenum">
              <a:rPr lang="en-US" smtClean="0"/>
              <a:t>2</a:t>
            </a:fld>
            <a:endParaRPr lang="en-US"/>
          </a:p>
        </p:txBody>
      </p:sp>
    </p:spTree>
    <p:extLst>
      <p:ext uri="{BB962C8B-B14F-4D97-AF65-F5344CB8AC3E}">
        <p14:creationId xmlns:p14="http://schemas.microsoft.com/office/powerpoint/2010/main" val="1798553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GWEP Conf Team</a:t>
            </a:r>
          </a:p>
          <a:p>
            <a:r>
              <a:rPr lang="en-US" dirty="0"/>
              <a:t>Thank Panelists</a:t>
            </a:r>
          </a:p>
        </p:txBody>
      </p:sp>
      <p:sp>
        <p:nvSpPr>
          <p:cNvPr id="4" name="Slide Number Placeholder 3"/>
          <p:cNvSpPr>
            <a:spLocks noGrp="1"/>
          </p:cNvSpPr>
          <p:nvPr>
            <p:ph type="sldNum" sz="quarter" idx="5"/>
          </p:nvPr>
        </p:nvSpPr>
        <p:spPr/>
        <p:txBody>
          <a:bodyPr/>
          <a:lstStyle/>
          <a:p>
            <a:fld id="{083E5320-EFE4-E342-B398-18E98A17E942}" type="slidenum">
              <a:rPr lang="en-US" smtClean="0"/>
              <a:t>24</a:t>
            </a:fld>
            <a:endParaRPr lang="en-US"/>
          </a:p>
        </p:txBody>
      </p:sp>
    </p:spTree>
    <p:extLst>
      <p:ext uri="{BB962C8B-B14F-4D97-AF65-F5344CB8AC3E}">
        <p14:creationId xmlns:p14="http://schemas.microsoft.com/office/powerpoint/2010/main" val="174265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make it check all that apply</a:t>
            </a:r>
          </a:p>
        </p:txBody>
      </p:sp>
      <p:sp>
        <p:nvSpPr>
          <p:cNvPr id="4" name="Slide Number Placeholder 3"/>
          <p:cNvSpPr>
            <a:spLocks noGrp="1"/>
          </p:cNvSpPr>
          <p:nvPr>
            <p:ph type="sldNum" sz="quarter" idx="5"/>
          </p:nvPr>
        </p:nvSpPr>
        <p:spPr/>
        <p:txBody>
          <a:bodyPr/>
          <a:lstStyle/>
          <a:p>
            <a:fld id="{083E5320-EFE4-E342-B398-18E98A17E942}" type="slidenum">
              <a:rPr lang="en-US" smtClean="0"/>
              <a:t>3</a:t>
            </a:fld>
            <a:endParaRPr lang="en-US"/>
          </a:p>
        </p:txBody>
      </p:sp>
    </p:spTree>
    <p:extLst>
      <p:ext uri="{BB962C8B-B14F-4D97-AF65-F5344CB8AC3E}">
        <p14:creationId xmlns:p14="http://schemas.microsoft.com/office/powerpoint/2010/main" val="399560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have a total of C and 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what I have heard most often-what matters and often when that patient wish makes us worry about safely living at home, or leads the patient away from helping you optimize their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answer to what matters is what we can’t help with, rather these fall into the realm of SDH</a:t>
            </a:r>
          </a:p>
          <a:p>
            <a:endParaRPr lang="en-US" dirty="0"/>
          </a:p>
        </p:txBody>
      </p:sp>
      <p:sp>
        <p:nvSpPr>
          <p:cNvPr id="4" name="Slide Number Placeholder 3"/>
          <p:cNvSpPr>
            <a:spLocks noGrp="1"/>
          </p:cNvSpPr>
          <p:nvPr>
            <p:ph type="sldNum" sz="quarter" idx="5"/>
          </p:nvPr>
        </p:nvSpPr>
        <p:spPr/>
        <p:txBody>
          <a:bodyPr/>
          <a:lstStyle/>
          <a:p>
            <a:fld id="{083E5320-EFE4-E342-B398-18E98A17E942}" type="slidenum">
              <a:rPr lang="en-US" smtClean="0"/>
              <a:t>4</a:t>
            </a:fld>
            <a:endParaRPr lang="en-US"/>
          </a:p>
        </p:txBody>
      </p:sp>
    </p:spTree>
    <p:extLst>
      <p:ext uri="{BB962C8B-B14F-4D97-AF65-F5344CB8AC3E}">
        <p14:creationId xmlns:p14="http://schemas.microsoft.com/office/powerpoint/2010/main" val="92048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NGWEP was required to track outcomes in these domains</a:t>
            </a:r>
          </a:p>
        </p:txBody>
      </p:sp>
      <p:sp>
        <p:nvSpPr>
          <p:cNvPr id="4" name="Slide Number Placeholder 3"/>
          <p:cNvSpPr>
            <a:spLocks noGrp="1"/>
          </p:cNvSpPr>
          <p:nvPr>
            <p:ph type="sldNum" sz="quarter" idx="5"/>
          </p:nvPr>
        </p:nvSpPr>
        <p:spPr/>
        <p:txBody>
          <a:bodyPr/>
          <a:lstStyle/>
          <a:p>
            <a:fld id="{083E5320-EFE4-E342-B398-18E98A17E942}" type="slidenum">
              <a:rPr lang="en-US" smtClean="0"/>
              <a:t>6</a:t>
            </a:fld>
            <a:endParaRPr lang="en-US"/>
          </a:p>
        </p:txBody>
      </p:sp>
    </p:spTree>
    <p:extLst>
      <p:ext uri="{BB962C8B-B14F-4D97-AF65-F5344CB8AC3E}">
        <p14:creationId xmlns:p14="http://schemas.microsoft.com/office/powerpoint/2010/main" val="183692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highlight>
                  <a:srgbClr val="FFFFFF"/>
                </a:highlight>
                <a:latin typeface="Calibri" panose="020F0502020204030204" pitchFamily="34" charset="0"/>
              </a:rPr>
              <a:t>Overview:</a:t>
            </a:r>
            <a:r>
              <a:rPr lang="en-US" sz="1800" b="0" i="0" dirty="0">
                <a:solidFill>
                  <a:srgbClr val="000000"/>
                </a:solidFill>
                <a:effectLst/>
                <a:highlight>
                  <a:srgbClr val="FFFFFF"/>
                </a:highlight>
                <a:latin typeface="Calibri" panose="020F0502020204030204" pitchFamily="34" charset="0"/>
              </a:rPr>
              <a:t> what did we learn from MIPS? </a:t>
            </a:r>
            <a:endParaRPr lang="en-US" b="0" i="0" dirty="0">
              <a:solidFill>
                <a:srgbClr val="000000"/>
              </a:solidFill>
              <a:effectLst/>
              <a:highlight>
                <a:srgbClr val="FFFFFF"/>
              </a:highlight>
              <a:latin typeface="Calibri" panose="020F0502020204030204"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While these are imperfect measures of patient and education outcomes, they do provide a common outcome for important aspects of Age Friendly Care.  </a:t>
            </a:r>
            <a:endParaRPr lang="en-US" b="0" i="0" dirty="0">
              <a:solidFill>
                <a:srgbClr val="000000"/>
              </a:solidFill>
              <a:effectLst/>
              <a:highlight>
                <a:srgbClr val="FFFFFF"/>
              </a:highligh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The most important surrogate measures ACP/DPOA for What Matters, falls screening (fear of falling, feeling unsteady) for Mobility, and patients/caregivers with dementia referred for education and resources (Mentation) are reasonable. Each of these measures improved across the clinical sites where they were measured.   </a:t>
            </a:r>
          </a:p>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The data in the mentation measure also shows an increase in the denominator (number of people with a dementia diagnosis), suggesting that the detection and diagnosis of dementia also improved during the project. </a:t>
            </a:r>
          </a:p>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There is a large literature on the underdiagnosis of dementia in primary care; our data suggests this improved. The clinics reported an almost doubling in the number of persons living with dementia by year 5 compared to baseline. </a:t>
            </a:r>
          </a:p>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For the 4</a:t>
            </a:r>
            <a:r>
              <a:rPr lang="en-US" sz="1800" b="0" i="0" baseline="30000" dirty="0">
                <a:solidFill>
                  <a:srgbClr val="000000"/>
                </a:solidFill>
                <a:effectLst/>
                <a:highlight>
                  <a:srgbClr val="FFFFFF"/>
                </a:highlight>
                <a:latin typeface="Calibri" panose="020F0502020204030204" pitchFamily="34" charset="0"/>
              </a:rPr>
              <a:t>th</a:t>
            </a:r>
            <a:r>
              <a:rPr lang="en-US" sz="1800" b="0" i="0" dirty="0">
                <a:solidFill>
                  <a:srgbClr val="000000"/>
                </a:solidFill>
                <a:effectLst/>
                <a:highlight>
                  <a:srgbClr val="FFFFFF"/>
                </a:highlight>
                <a:latin typeface="Calibri" panose="020F0502020204030204" pitchFamily="34" charset="0"/>
              </a:rPr>
              <a:t> M (Medication) we report a sustained high frequency of counselling on the risks of opioid use for people of all ages and age groups who were prescribed opioids. </a:t>
            </a:r>
          </a:p>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We tracked hospital readmissions through the project, and there was a slight improvement (decrease).  </a:t>
            </a:r>
          </a:p>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We conducted a subproject with one of the clinics where some patients received screening for social determinants of health and support/referral for deficits during post-hospital care. Those who received SDH screening and follow-up for deficits had 30-, 60-, and 90-day readmissions. The report of that analysis is in press through the Journal of General Internal Medicine. The success of this project was reliant on our community-based partner the Eastern Nebraska Office on Aging. </a:t>
            </a:r>
          </a:p>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Due to the readmission project success, our health system has tripled its support for trained community health workers to assess and address SDH. Screening for SDH is now part of the Annual Wellness Visit Template; a positive screen prompts a consultation with community health workers. </a:t>
            </a:r>
          </a:p>
          <a:p>
            <a:endParaRPr lang="en-US" dirty="0"/>
          </a:p>
        </p:txBody>
      </p:sp>
      <p:sp>
        <p:nvSpPr>
          <p:cNvPr id="4" name="Slide Number Placeholder 3"/>
          <p:cNvSpPr>
            <a:spLocks noGrp="1"/>
          </p:cNvSpPr>
          <p:nvPr>
            <p:ph type="sldNum" sz="quarter" idx="5"/>
          </p:nvPr>
        </p:nvSpPr>
        <p:spPr/>
        <p:txBody>
          <a:bodyPr/>
          <a:lstStyle/>
          <a:p>
            <a:fld id="{083E5320-EFE4-E342-B398-18E98A17E942}" type="slidenum">
              <a:rPr lang="en-US" smtClean="0"/>
              <a:t>7</a:t>
            </a:fld>
            <a:endParaRPr lang="en-US"/>
          </a:p>
        </p:txBody>
      </p:sp>
    </p:spTree>
    <p:extLst>
      <p:ext uri="{BB962C8B-B14F-4D97-AF65-F5344CB8AC3E}">
        <p14:creationId xmlns:p14="http://schemas.microsoft.com/office/powerpoint/2010/main" val="241856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every conference we have had representative(s) from our AAA/ADRC</a:t>
            </a:r>
          </a:p>
        </p:txBody>
      </p:sp>
      <p:sp>
        <p:nvSpPr>
          <p:cNvPr id="4" name="Slide Number Placeholder 3"/>
          <p:cNvSpPr>
            <a:spLocks noGrp="1"/>
          </p:cNvSpPr>
          <p:nvPr>
            <p:ph type="sldNum" sz="quarter" idx="5"/>
          </p:nvPr>
        </p:nvSpPr>
        <p:spPr/>
        <p:txBody>
          <a:bodyPr/>
          <a:lstStyle/>
          <a:p>
            <a:fld id="{083E5320-EFE4-E342-B398-18E98A17E942}" type="slidenum">
              <a:rPr lang="en-US" smtClean="0"/>
              <a:t>14</a:t>
            </a:fld>
            <a:endParaRPr lang="en-US"/>
          </a:p>
        </p:txBody>
      </p:sp>
    </p:spTree>
    <p:extLst>
      <p:ext uri="{BB962C8B-B14F-4D97-AF65-F5344CB8AC3E}">
        <p14:creationId xmlns:p14="http://schemas.microsoft.com/office/powerpoint/2010/main" val="226420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Shout out to April and MaryAnn Eusebio</a:t>
            </a:r>
          </a:p>
          <a:p>
            <a:r>
              <a:rPr lang="en-US" dirty="0"/>
              <a:t>AND Dan Jeffrey</a:t>
            </a:r>
          </a:p>
        </p:txBody>
      </p:sp>
      <p:sp>
        <p:nvSpPr>
          <p:cNvPr id="4" name="Slide Number Placeholder 3"/>
          <p:cNvSpPr>
            <a:spLocks noGrp="1"/>
          </p:cNvSpPr>
          <p:nvPr>
            <p:ph type="sldNum" sz="quarter" idx="5"/>
          </p:nvPr>
        </p:nvSpPr>
        <p:spPr/>
        <p:txBody>
          <a:bodyPr/>
          <a:lstStyle/>
          <a:p>
            <a:fld id="{083E5320-EFE4-E342-B398-18E98A17E942}" type="slidenum">
              <a:rPr lang="en-US" smtClean="0"/>
              <a:t>15</a:t>
            </a:fld>
            <a:endParaRPr lang="en-US"/>
          </a:p>
        </p:txBody>
      </p:sp>
    </p:spTree>
    <p:extLst>
      <p:ext uri="{BB962C8B-B14F-4D97-AF65-F5344CB8AC3E}">
        <p14:creationId xmlns:p14="http://schemas.microsoft.com/office/powerpoint/2010/main" val="345700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readmission rates show a statistically significant interaction between group and period (p=0.039) rejecting the null hypothesis that group difference is constant between different time points. The PCL intervention group had significantly higher readmission rates for June-September 2020 (21.0% in PCL vs. 9.8% in non-PCL, p=0.007) and significantly lower readmission rates for June-October, 2021 (5.7% in PCL vs. 12.1% in non-PCL, p=0.047). However, readmission rates were stable throughout the study period for the non-PCL group. The overall trend suggests that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PCL intervention effectively reduces 60-day readmissions for the patients by addressing the social determinants of health.</a:t>
            </a: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Malgun Gothic" panose="020B0503020000020004" pitchFamily="34" charset="-127"/>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976A88D-F6F1-F244-AADA-B3B991286568}" type="slidenum">
              <a:rPr lang="en-US" smtClean="0"/>
              <a:t>18</a:t>
            </a:fld>
            <a:endParaRPr lang="en-US"/>
          </a:p>
        </p:txBody>
      </p:sp>
    </p:spTree>
    <p:extLst>
      <p:ext uri="{BB962C8B-B14F-4D97-AF65-F5344CB8AC3E}">
        <p14:creationId xmlns:p14="http://schemas.microsoft.com/office/powerpoint/2010/main" val="2219189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GWEP Conf Team</a:t>
            </a:r>
          </a:p>
          <a:p>
            <a:r>
              <a:rPr lang="en-US" dirty="0"/>
              <a:t>Thank Panelists</a:t>
            </a:r>
          </a:p>
        </p:txBody>
      </p:sp>
      <p:sp>
        <p:nvSpPr>
          <p:cNvPr id="4" name="Slide Number Placeholder 3"/>
          <p:cNvSpPr>
            <a:spLocks noGrp="1"/>
          </p:cNvSpPr>
          <p:nvPr>
            <p:ph type="sldNum" sz="quarter" idx="5"/>
          </p:nvPr>
        </p:nvSpPr>
        <p:spPr/>
        <p:txBody>
          <a:bodyPr/>
          <a:lstStyle/>
          <a:p>
            <a:fld id="{083E5320-EFE4-E342-B398-18E98A17E942}" type="slidenum">
              <a:rPr lang="en-US" smtClean="0"/>
              <a:t>23</a:t>
            </a:fld>
            <a:endParaRPr lang="en-US"/>
          </a:p>
        </p:txBody>
      </p:sp>
    </p:spTree>
    <p:extLst>
      <p:ext uri="{BB962C8B-B14F-4D97-AF65-F5344CB8AC3E}">
        <p14:creationId xmlns:p14="http://schemas.microsoft.com/office/powerpoint/2010/main" val="141057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5DDE06-AEE2-4F4B-9D8B-41FF17286E3C}"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0C9C5-1EDB-A144-9CB2-A77989CFA32F}" type="slidenum">
              <a:rPr lang="en-US" smtClean="0"/>
              <a:t>‹#›</a:t>
            </a:fld>
            <a:endParaRPr lang="en-US"/>
          </a:p>
        </p:txBody>
      </p:sp>
    </p:spTree>
    <p:extLst>
      <p:ext uri="{BB962C8B-B14F-4D97-AF65-F5344CB8AC3E}">
        <p14:creationId xmlns:p14="http://schemas.microsoft.com/office/powerpoint/2010/main" val="23936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5DDE06-AEE2-4F4B-9D8B-41FF17286E3C}"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0C9C5-1EDB-A144-9CB2-A77989CFA32F}" type="slidenum">
              <a:rPr lang="en-US" smtClean="0"/>
              <a:t>‹#›</a:t>
            </a:fld>
            <a:endParaRPr lang="en-US"/>
          </a:p>
        </p:txBody>
      </p:sp>
    </p:spTree>
    <p:extLst>
      <p:ext uri="{BB962C8B-B14F-4D97-AF65-F5344CB8AC3E}">
        <p14:creationId xmlns:p14="http://schemas.microsoft.com/office/powerpoint/2010/main" val="3658121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5DDE06-AEE2-4F4B-9D8B-41FF17286E3C}"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0C9C5-1EDB-A144-9CB2-A77989CFA32F}" type="slidenum">
              <a:rPr lang="en-US" smtClean="0"/>
              <a:t>‹#›</a:t>
            </a:fld>
            <a:endParaRPr lang="en-US"/>
          </a:p>
        </p:txBody>
      </p:sp>
    </p:spTree>
    <p:extLst>
      <p:ext uri="{BB962C8B-B14F-4D97-AF65-F5344CB8AC3E}">
        <p14:creationId xmlns:p14="http://schemas.microsoft.com/office/powerpoint/2010/main" val="338122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5DDE06-AEE2-4F4B-9D8B-41FF17286E3C}"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0C9C5-1EDB-A144-9CB2-A77989CFA32F}" type="slidenum">
              <a:rPr lang="en-US" smtClean="0"/>
              <a:t>‹#›</a:t>
            </a:fld>
            <a:endParaRPr lang="en-US"/>
          </a:p>
        </p:txBody>
      </p:sp>
    </p:spTree>
    <p:extLst>
      <p:ext uri="{BB962C8B-B14F-4D97-AF65-F5344CB8AC3E}">
        <p14:creationId xmlns:p14="http://schemas.microsoft.com/office/powerpoint/2010/main" val="204358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5DDE06-AEE2-4F4B-9D8B-41FF17286E3C}"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0C9C5-1EDB-A144-9CB2-A77989CFA32F}" type="slidenum">
              <a:rPr lang="en-US" smtClean="0"/>
              <a:t>‹#›</a:t>
            </a:fld>
            <a:endParaRPr lang="en-US"/>
          </a:p>
        </p:txBody>
      </p:sp>
    </p:spTree>
    <p:extLst>
      <p:ext uri="{BB962C8B-B14F-4D97-AF65-F5344CB8AC3E}">
        <p14:creationId xmlns:p14="http://schemas.microsoft.com/office/powerpoint/2010/main" val="4180648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5DDE06-AEE2-4F4B-9D8B-41FF17286E3C}"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0C9C5-1EDB-A144-9CB2-A77989CFA32F}" type="slidenum">
              <a:rPr lang="en-US" smtClean="0"/>
              <a:t>‹#›</a:t>
            </a:fld>
            <a:endParaRPr lang="en-US"/>
          </a:p>
        </p:txBody>
      </p:sp>
    </p:spTree>
    <p:extLst>
      <p:ext uri="{BB962C8B-B14F-4D97-AF65-F5344CB8AC3E}">
        <p14:creationId xmlns:p14="http://schemas.microsoft.com/office/powerpoint/2010/main" val="363188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5DDE06-AEE2-4F4B-9D8B-41FF17286E3C}" type="datetimeFigureOut">
              <a:rPr lang="en-US" smtClean="0"/>
              <a:t>6/6/2024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40C9C5-1EDB-A144-9CB2-A77989CFA32F}" type="slidenum">
              <a:rPr lang="en-US" smtClean="0"/>
              <a:t>‹#›</a:t>
            </a:fld>
            <a:endParaRPr lang="en-US"/>
          </a:p>
        </p:txBody>
      </p:sp>
    </p:spTree>
    <p:extLst>
      <p:ext uri="{BB962C8B-B14F-4D97-AF65-F5344CB8AC3E}">
        <p14:creationId xmlns:p14="http://schemas.microsoft.com/office/powerpoint/2010/main" val="179312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5DDE06-AEE2-4F4B-9D8B-41FF17286E3C}" type="datetimeFigureOut">
              <a:rPr lang="en-US" smtClean="0"/>
              <a:t>6/6/2024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0C9C5-1EDB-A144-9CB2-A77989CFA32F}" type="slidenum">
              <a:rPr lang="en-US" smtClean="0"/>
              <a:t>‹#›</a:t>
            </a:fld>
            <a:endParaRPr lang="en-US"/>
          </a:p>
        </p:txBody>
      </p:sp>
    </p:spTree>
    <p:extLst>
      <p:ext uri="{BB962C8B-B14F-4D97-AF65-F5344CB8AC3E}">
        <p14:creationId xmlns:p14="http://schemas.microsoft.com/office/powerpoint/2010/main" val="174262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DDE06-AEE2-4F4B-9D8B-41FF17286E3C}" type="datetimeFigureOut">
              <a:rPr lang="en-US" smtClean="0"/>
              <a:t>6/6/2024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40C9C5-1EDB-A144-9CB2-A77989CFA32F}" type="slidenum">
              <a:rPr lang="en-US" smtClean="0"/>
              <a:t>‹#›</a:t>
            </a:fld>
            <a:endParaRPr lang="en-US"/>
          </a:p>
        </p:txBody>
      </p:sp>
    </p:spTree>
    <p:extLst>
      <p:ext uri="{BB962C8B-B14F-4D97-AF65-F5344CB8AC3E}">
        <p14:creationId xmlns:p14="http://schemas.microsoft.com/office/powerpoint/2010/main" val="2749807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5DDE06-AEE2-4F4B-9D8B-41FF17286E3C}"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0C9C5-1EDB-A144-9CB2-A77989CFA32F}" type="slidenum">
              <a:rPr lang="en-US" smtClean="0"/>
              <a:t>‹#›</a:t>
            </a:fld>
            <a:endParaRPr lang="en-US"/>
          </a:p>
        </p:txBody>
      </p:sp>
    </p:spTree>
    <p:extLst>
      <p:ext uri="{BB962C8B-B14F-4D97-AF65-F5344CB8AC3E}">
        <p14:creationId xmlns:p14="http://schemas.microsoft.com/office/powerpoint/2010/main" val="326407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5DDE06-AEE2-4F4B-9D8B-41FF17286E3C}"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0C9C5-1EDB-A144-9CB2-A77989CFA32F}" type="slidenum">
              <a:rPr lang="en-US" smtClean="0"/>
              <a:t>‹#›</a:t>
            </a:fld>
            <a:endParaRPr lang="en-US"/>
          </a:p>
        </p:txBody>
      </p:sp>
    </p:spTree>
    <p:extLst>
      <p:ext uri="{BB962C8B-B14F-4D97-AF65-F5344CB8AC3E}">
        <p14:creationId xmlns:p14="http://schemas.microsoft.com/office/powerpoint/2010/main" val="4216072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245DDE06-AEE2-4F4B-9D8B-41FF17286E3C}" type="datetimeFigureOut">
              <a:rPr lang="en-US" smtClean="0"/>
              <a:t>6/6/2024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2E40C9C5-1EDB-A144-9CB2-A77989CFA32F}" type="slidenum">
              <a:rPr lang="en-US" smtClean="0"/>
              <a:t>‹#›</a:t>
            </a:fld>
            <a:endParaRPr lang="en-US"/>
          </a:p>
        </p:txBody>
      </p:sp>
    </p:spTree>
    <p:extLst>
      <p:ext uri="{BB962C8B-B14F-4D97-AF65-F5344CB8AC3E}">
        <p14:creationId xmlns:p14="http://schemas.microsoft.com/office/powerpoint/2010/main" val="13104625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ublicdomainpictures.net/en/view-image.php?image=112451&amp;picture=silos-on-far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cid:image001.jpg@01D56280.1C254C4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cid:image001.jpg@01D56280.1C254C4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550E-2E60-7E3D-C3E2-C8ADDB836872}"/>
              </a:ext>
            </a:extLst>
          </p:cNvPr>
          <p:cNvSpPr>
            <a:spLocks noGrp="1"/>
          </p:cNvSpPr>
          <p:nvPr>
            <p:ph type="ctrTitle"/>
          </p:nvPr>
        </p:nvSpPr>
        <p:spPr>
          <a:xfrm>
            <a:off x="1524000" y="1122363"/>
            <a:ext cx="9144000" cy="2819016"/>
          </a:xfrm>
        </p:spPr>
        <p:txBody>
          <a:bodyPr>
            <a:noAutofit/>
          </a:bodyPr>
          <a:lstStyle/>
          <a:p>
            <a:pPr>
              <a:lnSpc>
                <a:spcPct val="100000"/>
              </a:lnSpc>
              <a:spcBef>
                <a:spcPts val="0"/>
              </a:spcBef>
            </a:pPr>
            <a:r>
              <a:rPr lang="en-US" sz="4400" dirty="0">
                <a:latin typeface="+mj-lt"/>
              </a:rPr>
              <a:t>Collaborating in Care of Older Patients</a:t>
            </a:r>
            <a:br>
              <a:rPr lang="en-US" sz="4400" dirty="0">
                <a:latin typeface="+mj-lt"/>
              </a:rPr>
            </a:br>
            <a:r>
              <a:rPr lang="en-US" sz="4400" dirty="0">
                <a:latin typeface="+mj-lt"/>
              </a:rPr>
              <a:t> under the Geriatrics Workforce Enhancement Program:</a:t>
            </a:r>
            <a:br>
              <a:rPr lang="en-US" sz="4400" b="0" i="0" dirty="0">
                <a:solidFill>
                  <a:schemeClr val="bg1"/>
                </a:solidFill>
                <a:effectLst/>
                <a:latin typeface="+mj-lt"/>
              </a:rPr>
            </a:br>
            <a:endParaRPr lang="en-US" sz="4400" dirty="0"/>
          </a:p>
        </p:txBody>
      </p:sp>
      <p:sp>
        <p:nvSpPr>
          <p:cNvPr id="3" name="Subtitle 2">
            <a:extLst>
              <a:ext uri="{FF2B5EF4-FFF2-40B4-BE49-F238E27FC236}">
                <a16:creationId xmlns:a16="http://schemas.microsoft.com/office/drawing/2014/main" id="{FFCF4DDF-6560-5A06-DA99-ADD7D15D9D7A}"/>
              </a:ext>
            </a:extLst>
          </p:cNvPr>
          <p:cNvSpPr>
            <a:spLocks noGrp="1"/>
          </p:cNvSpPr>
          <p:nvPr>
            <p:ph type="subTitle" idx="1"/>
          </p:nvPr>
        </p:nvSpPr>
        <p:spPr>
          <a:xfrm>
            <a:off x="1524000" y="3561501"/>
            <a:ext cx="9144000" cy="842333"/>
          </a:xfrm>
        </p:spPr>
        <p:txBody>
          <a:bodyPr>
            <a:normAutofit fontScale="47500" lnSpcReduction="20000"/>
          </a:bodyPr>
          <a:lstStyle/>
          <a:p>
            <a:r>
              <a:rPr lang="en-US" sz="7600" dirty="0">
                <a:latin typeface="+mj-lt"/>
              </a:rPr>
              <a:t>What did we do, and did it make a difference?</a:t>
            </a:r>
            <a:r>
              <a:rPr lang="en-US" sz="7600" b="0" i="0" dirty="0">
                <a:solidFill>
                  <a:schemeClr val="bg1"/>
                </a:solidFill>
                <a:effectLst/>
                <a:latin typeface="+mj-lt"/>
              </a:rPr>
              <a:t>”</a:t>
            </a:r>
          </a:p>
          <a:p>
            <a:r>
              <a:rPr lang="en-US" sz="3600" dirty="0">
                <a:solidFill>
                  <a:schemeClr val="bg1"/>
                </a:solidFill>
                <a:latin typeface="+mj-lt"/>
              </a:rPr>
              <a:t>Jane</a:t>
            </a:r>
            <a:endParaRPr lang="en-US" sz="3600" b="0" i="0" dirty="0">
              <a:solidFill>
                <a:schemeClr val="bg1"/>
              </a:solidFill>
              <a:effectLst/>
              <a:latin typeface="+mj-lt"/>
            </a:endParaRPr>
          </a:p>
        </p:txBody>
      </p:sp>
      <p:sp>
        <p:nvSpPr>
          <p:cNvPr id="4" name="TextBox 3">
            <a:extLst>
              <a:ext uri="{FF2B5EF4-FFF2-40B4-BE49-F238E27FC236}">
                <a16:creationId xmlns:a16="http://schemas.microsoft.com/office/drawing/2014/main" id="{A49504F2-C492-B794-AB68-E789B62465AA}"/>
              </a:ext>
            </a:extLst>
          </p:cNvPr>
          <p:cNvSpPr txBox="1"/>
          <p:nvPr/>
        </p:nvSpPr>
        <p:spPr>
          <a:xfrm>
            <a:off x="3773214" y="5023945"/>
            <a:ext cx="4372303" cy="1200329"/>
          </a:xfrm>
          <a:prstGeom prst="rect">
            <a:avLst/>
          </a:prstGeom>
          <a:noFill/>
        </p:spPr>
        <p:txBody>
          <a:bodyPr wrap="square" lIns="91440" tIns="45720" rIns="91440" bIns="45720" rtlCol="0" anchor="t">
            <a:spAutoFit/>
          </a:bodyPr>
          <a:lstStyle/>
          <a:p>
            <a:r>
              <a:rPr lang="en-US" dirty="0"/>
              <a:t>Jane F Potter, MD</a:t>
            </a:r>
          </a:p>
          <a:p>
            <a:r>
              <a:rPr lang="en-US" dirty="0"/>
              <a:t>Project Director, NGWEP</a:t>
            </a:r>
          </a:p>
          <a:p>
            <a:r>
              <a:rPr lang="en-US" dirty="0"/>
              <a:t>Professor, Internal Medicine, Geriatrics</a:t>
            </a:r>
          </a:p>
          <a:p>
            <a:pPr algn="ctr"/>
            <a:r>
              <a:rPr lang="en-US" dirty="0"/>
              <a:t>6/6/2024</a:t>
            </a:r>
          </a:p>
        </p:txBody>
      </p:sp>
      <p:pic>
        <p:nvPicPr>
          <p:cNvPr id="5" name="Picture 4">
            <a:extLst>
              <a:ext uri="{FF2B5EF4-FFF2-40B4-BE49-F238E27FC236}">
                <a16:creationId xmlns:a16="http://schemas.microsoft.com/office/drawing/2014/main" id="{2666EAFA-03BD-0D67-11D0-8D3E3AB36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0" y="104364"/>
            <a:ext cx="4486940" cy="555544"/>
          </a:xfrm>
          <a:prstGeom prst="rect">
            <a:avLst/>
          </a:prstGeom>
          <a:solidFill>
            <a:schemeClr val="tx1"/>
          </a:solidFill>
        </p:spPr>
      </p:pic>
    </p:spTree>
    <p:extLst>
      <p:ext uri="{BB962C8B-B14F-4D97-AF65-F5344CB8AC3E}">
        <p14:creationId xmlns:p14="http://schemas.microsoft.com/office/powerpoint/2010/main" val="2339749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FAAD-8810-D18B-D700-DCA141C33144}"/>
              </a:ext>
            </a:extLst>
          </p:cNvPr>
          <p:cNvSpPr>
            <a:spLocks noGrp="1"/>
          </p:cNvSpPr>
          <p:nvPr>
            <p:ph type="title"/>
          </p:nvPr>
        </p:nvSpPr>
        <p:spPr>
          <a:xfrm>
            <a:off x="838200" y="365125"/>
            <a:ext cx="10515600" cy="944691"/>
          </a:xfrm>
        </p:spPr>
        <p:txBody>
          <a:bodyPr>
            <a:normAutofit/>
          </a:bodyPr>
          <a:lstStyle/>
          <a:p>
            <a:pPr algn="ctr"/>
            <a:r>
              <a:rPr lang="en-US" sz="3600" dirty="0"/>
              <a:t>Change in Falls Screening 2019-2023</a:t>
            </a:r>
          </a:p>
        </p:txBody>
      </p:sp>
      <p:graphicFrame>
        <p:nvGraphicFramePr>
          <p:cNvPr id="7" name="Content Placeholder 6">
            <a:extLst>
              <a:ext uri="{FF2B5EF4-FFF2-40B4-BE49-F238E27FC236}">
                <a16:creationId xmlns:a16="http://schemas.microsoft.com/office/drawing/2014/main" id="{8BCB77A6-BA9E-AD37-5729-DB54ECDE6CF3}"/>
              </a:ext>
            </a:extLst>
          </p:cNvPr>
          <p:cNvGraphicFramePr>
            <a:graphicFrameLocks noGrp="1"/>
          </p:cNvGraphicFramePr>
          <p:nvPr>
            <p:ph idx="1"/>
            <p:extLst>
              <p:ext uri="{D42A27DB-BD31-4B8C-83A1-F6EECF244321}">
                <p14:modId xmlns:p14="http://schemas.microsoft.com/office/powerpoint/2010/main" val="3423782580"/>
              </p:ext>
            </p:extLst>
          </p:nvPr>
        </p:nvGraphicFramePr>
        <p:xfrm>
          <a:off x="591065" y="1309816"/>
          <a:ext cx="11009869" cy="54616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357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496C06-8CAE-A0C8-61D5-F8E5B5324FCA}"/>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2700" dirty="0">
                <a:solidFill>
                  <a:schemeClr val="accent2"/>
                </a:solidFill>
              </a:rPr>
              <a:t>Measure</a:t>
            </a:r>
            <a:r>
              <a:rPr lang="en-US" sz="2700" dirty="0"/>
              <a:t>: % of patients ≥65 yrs. with an ACP or DPOA in the EMR or discussed but the patient declined</a:t>
            </a:r>
            <a:br>
              <a:rPr lang="en-US" sz="2700" dirty="0"/>
            </a:br>
            <a:endParaRPr lang="en-US" sz="2700" dirty="0"/>
          </a:p>
        </p:txBody>
      </p:sp>
      <p:sp>
        <p:nvSpPr>
          <p:cNvPr id="2057" name="Oval 205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Important Roles of Senior Family Members - Bethesda Health Group">
            <a:extLst>
              <a:ext uri="{FF2B5EF4-FFF2-40B4-BE49-F238E27FC236}">
                <a16:creationId xmlns:a16="http://schemas.microsoft.com/office/drawing/2014/main" id="{DDD10F0E-84C1-8FB6-301B-F40A65017E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77" r="17872" b="-2"/>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205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06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4" name="Content Placeholder 3">
            <a:extLst>
              <a:ext uri="{FF2B5EF4-FFF2-40B4-BE49-F238E27FC236}">
                <a16:creationId xmlns:a16="http://schemas.microsoft.com/office/drawing/2014/main" id="{7EB64C42-3F2D-3F75-A5FE-3AC9A77BE23C}"/>
              </a:ext>
            </a:extLst>
          </p:cNvPr>
          <p:cNvSpPr>
            <a:spLocks noGrp="1"/>
          </p:cNvSpPr>
          <p:nvPr>
            <p:ph sz="half" idx="1"/>
          </p:nvPr>
        </p:nvSpPr>
        <p:spPr>
          <a:xfrm>
            <a:off x="6657715" y="2990818"/>
            <a:ext cx="4195673" cy="2913872"/>
          </a:xfrm>
        </p:spPr>
        <p:txBody>
          <a:bodyPr vert="horz" lIns="91440" tIns="45720" rIns="91440" bIns="45720" rtlCol="0" anchor="t">
            <a:normAutofit/>
          </a:bodyPr>
          <a:lstStyle/>
          <a:p>
            <a:r>
              <a:rPr lang="en-US" sz="2400" dirty="0">
                <a:solidFill>
                  <a:schemeClr val="tx1">
                    <a:alpha val="80000"/>
                  </a:schemeClr>
                </a:solidFill>
              </a:rPr>
              <a:t>Who can be there for you when you need them?</a:t>
            </a:r>
          </a:p>
          <a:p>
            <a:r>
              <a:rPr lang="en-US" sz="2400" dirty="0">
                <a:solidFill>
                  <a:schemeClr val="tx1">
                    <a:alpha val="80000"/>
                  </a:schemeClr>
                </a:solidFill>
              </a:rPr>
              <a:t>Who can you talk to about your wishes?</a:t>
            </a:r>
          </a:p>
          <a:p>
            <a:r>
              <a:rPr lang="en-US" sz="2400" dirty="0">
                <a:solidFill>
                  <a:schemeClr val="tx1">
                    <a:alpha val="80000"/>
                  </a:schemeClr>
                </a:solidFill>
              </a:rPr>
              <a:t>Who can you trust to follow your wishes and do what is best for you?</a:t>
            </a:r>
          </a:p>
        </p:txBody>
      </p:sp>
      <p:sp>
        <p:nvSpPr>
          <p:cNvPr id="206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6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345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FAAD-8810-D18B-D700-DCA141C33144}"/>
              </a:ext>
            </a:extLst>
          </p:cNvPr>
          <p:cNvSpPr>
            <a:spLocks noGrp="1"/>
          </p:cNvSpPr>
          <p:nvPr>
            <p:ph type="title"/>
          </p:nvPr>
        </p:nvSpPr>
        <p:spPr>
          <a:xfrm>
            <a:off x="838200" y="365125"/>
            <a:ext cx="10515600" cy="944691"/>
          </a:xfrm>
        </p:spPr>
        <p:txBody>
          <a:bodyPr>
            <a:normAutofit/>
          </a:bodyPr>
          <a:lstStyle/>
          <a:p>
            <a:pPr algn="ctr"/>
            <a:r>
              <a:rPr lang="en-US" sz="3600" dirty="0"/>
              <a:t>Change in ACP/DPOA 2019-2023</a:t>
            </a:r>
          </a:p>
        </p:txBody>
      </p:sp>
      <p:graphicFrame>
        <p:nvGraphicFramePr>
          <p:cNvPr id="7" name="Content Placeholder 6">
            <a:extLst>
              <a:ext uri="{FF2B5EF4-FFF2-40B4-BE49-F238E27FC236}">
                <a16:creationId xmlns:a16="http://schemas.microsoft.com/office/drawing/2014/main" id="{8BCB77A6-BA9E-AD37-5729-DB54ECDE6CF3}"/>
              </a:ext>
            </a:extLst>
          </p:cNvPr>
          <p:cNvGraphicFramePr>
            <a:graphicFrameLocks noGrp="1"/>
          </p:cNvGraphicFramePr>
          <p:nvPr>
            <p:ph idx="1"/>
            <p:extLst>
              <p:ext uri="{D42A27DB-BD31-4B8C-83A1-F6EECF244321}">
                <p14:modId xmlns:p14="http://schemas.microsoft.com/office/powerpoint/2010/main" val="3284046872"/>
              </p:ext>
            </p:extLst>
          </p:nvPr>
        </p:nvGraphicFramePr>
        <p:xfrm>
          <a:off x="579034" y="1111025"/>
          <a:ext cx="11098100" cy="55739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A68B18EF-3019-6AD5-0DB7-7FB43471BAA4}"/>
              </a:ext>
            </a:extLst>
          </p:cNvPr>
          <p:cNvSpPr txBox="1"/>
          <p:nvPr/>
        </p:nvSpPr>
        <p:spPr>
          <a:xfrm>
            <a:off x="3118708" y="3830594"/>
            <a:ext cx="736601" cy="383058"/>
          </a:xfrm>
          <a:prstGeom prst="rect">
            <a:avLst/>
          </a:prstGeom>
          <a:solidFill>
            <a:schemeClr val="tx1"/>
          </a:solidFill>
          <a:ln w="285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chemeClr val="bg1"/>
                </a:solidFill>
              </a:rPr>
              <a:t>26%</a:t>
            </a:r>
            <a:endParaRPr lang="en-US" sz="2400" b="1" dirty="0"/>
          </a:p>
        </p:txBody>
      </p:sp>
      <p:sp>
        <p:nvSpPr>
          <p:cNvPr id="6" name="TextBox 1">
            <a:extLst>
              <a:ext uri="{FF2B5EF4-FFF2-40B4-BE49-F238E27FC236}">
                <a16:creationId xmlns:a16="http://schemas.microsoft.com/office/drawing/2014/main" id="{A68B18EF-3019-6AD5-0DB7-7FB43471BAA4}"/>
              </a:ext>
            </a:extLst>
          </p:cNvPr>
          <p:cNvSpPr txBox="1"/>
          <p:nvPr/>
        </p:nvSpPr>
        <p:spPr>
          <a:xfrm>
            <a:off x="4972221" y="4572000"/>
            <a:ext cx="641179" cy="383058"/>
          </a:xfrm>
          <a:prstGeom prst="rect">
            <a:avLst/>
          </a:prstGeom>
          <a:solidFill>
            <a:schemeClr val="tx1"/>
          </a:solidFill>
          <a:ln w="28575">
            <a:solidFill>
              <a:schemeClr val="tx1"/>
            </a:solidFill>
          </a:ln>
        </p:spPr>
        <p:txBody>
          <a:bodyPr wrap="non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chemeClr val="bg1"/>
                </a:solidFill>
              </a:rPr>
              <a:t> 2%</a:t>
            </a:r>
          </a:p>
        </p:txBody>
      </p:sp>
      <p:sp>
        <p:nvSpPr>
          <p:cNvPr id="8" name="TextBox 1">
            <a:extLst>
              <a:ext uri="{FF2B5EF4-FFF2-40B4-BE49-F238E27FC236}">
                <a16:creationId xmlns:a16="http://schemas.microsoft.com/office/drawing/2014/main" id="{A68B18EF-3019-6AD5-0DB7-7FB43471BAA4}"/>
              </a:ext>
            </a:extLst>
          </p:cNvPr>
          <p:cNvSpPr txBox="1"/>
          <p:nvPr/>
        </p:nvSpPr>
        <p:spPr>
          <a:xfrm>
            <a:off x="8209692" y="3045942"/>
            <a:ext cx="711886" cy="383058"/>
          </a:xfrm>
          <a:prstGeom prst="rect">
            <a:avLst/>
          </a:prstGeom>
          <a:solidFill>
            <a:schemeClr val="tx1"/>
          </a:solidFill>
          <a:ln w="285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chemeClr val="bg1"/>
                </a:solidFill>
              </a:rPr>
              <a:t>54%</a:t>
            </a:r>
            <a:endParaRPr lang="en-US" sz="2400" b="1" dirty="0"/>
          </a:p>
        </p:txBody>
      </p:sp>
      <p:sp>
        <p:nvSpPr>
          <p:cNvPr id="9" name="TextBox 1">
            <a:extLst>
              <a:ext uri="{FF2B5EF4-FFF2-40B4-BE49-F238E27FC236}">
                <a16:creationId xmlns:a16="http://schemas.microsoft.com/office/drawing/2014/main" id="{A68B18EF-3019-6AD5-0DB7-7FB43471BAA4}"/>
              </a:ext>
            </a:extLst>
          </p:cNvPr>
          <p:cNvSpPr txBox="1"/>
          <p:nvPr/>
        </p:nvSpPr>
        <p:spPr>
          <a:xfrm>
            <a:off x="10162059" y="4337220"/>
            <a:ext cx="748957" cy="383058"/>
          </a:xfrm>
          <a:prstGeom prst="rect">
            <a:avLst/>
          </a:prstGeom>
          <a:solidFill>
            <a:schemeClr val="tx1"/>
          </a:solidFill>
          <a:ln w="28575">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chemeClr val="bg1"/>
                </a:solidFill>
              </a:rPr>
              <a:t>28%</a:t>
            </a:r>
            <a:endParaRPr lang="en-US" sz="2400" b="1" dirty="0"/>
          </a:p>
        </p:txBody>
      </p:sp>
    </p:spTree>
    <p:extLst>
      <p:ext uri="{BB962C8B-B14F-4D97-AF65-F5344CB8AC3E}">
        <p14:creationId xmlns:p14="http://schemas.microsoft.com/office/powerpoint/2010/main" val="3376363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D9C61-1E9C-B5CB-AADA-67D7211E801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chemeClr val="accent2"/>
                </a:solidFill>
                <a:latin typeface="+mj-lt"/>
                <a:ea typeface="+mj-ea"/>
                <a:cs typeface="+mj-cs"/>
              </a:rPr>
              <a:t>Measure</a:t>
            </a:r>
            <a:r>
              <a:rPr lang="en-US" sz="3300" kern="1200" dirty="0">
                <a:solidFill>
                  <a:srgbClr val="FFFFFF"/>
                </a:solidFill>
                <a:latin typeface="+mj-lt"/>
                <a:ea typeface="+mj-ea"/>
                <a:cs typeface="+mj-cs"/>
              </a:rPr>
              <a:t>: 30-day All-Cause Hospital Readmission</a:t>
            </a:r>
          </a:p>
        </p:txBody>
      </p:sp>
      <p:pic>
        <p:nvPicPr>
          <p:cNvPr id="3076" name="Picture 4" descr="Social Determinants of Health Infographic">
            <a:extLst>
              <a:ext uri="{FF2B5EF4-FFF2-40B4-BE49-F238E27FC236}">
                <a16:creationId xmlns:a16="http://schemas.microsoft.com/office/drawing/2014/main" id="{309ABFD7-E1D7-4261-4BFF-EBEA5AF187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77316" y="1080018"/>
            <a:ext cx="6780700" cy="46956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A64CF2-B1AB-53CA-49D4-514A65998A0C}"/>
              </a:ext>
            </a:extLst>
          </p:cNvPr>
          <p:cNvSpPr txBox="1"/>
          <p:nvPr/>
        </p:nvSpPr>
        <p:spPr>
          <a:xfrm>
            <a:off x="4777316" y="395416"/>
            <a:ext cx="6780700" cy="584775"/>
          </a:xfrm>
          <a:prstGeom prst="rect">
            <a:avLst/>
          </a:prstGeom>
          <a:noFill/>
        </p:spPr>
        <p:txBody>
          <a:bodyPr wrap="square" rtlCol="0">
            <a:spAutoFit/>
          </a:bodyPr>
          <a:lstStyle/>
          <a:p>
            <a:r>
              <a:rPr lang="en-US" sz="3200" dirty="0"/>
              <a:t>Social Determinants of Health (SDH)</a:t>
            </a:r>
          </a:p>
        </p:txBody>
      </p:sp>
    </p:spTree>
    <p:extLst>
      <p:ext uri="{BB962C8B-B14F-4D97-AF65-F5344CB8AC3E}">
        <p14:creationId xmlns:p14="http://schemas.microsoft.com/office/powerpoint/2010/main" val="1832531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FE160-D672-CC21-6D50-A03CC76EA8B1}"/>
              </a:ext>
            </a:extLst>
          </p:cNvPr>
          <p:cNvSpPr>
            <a:spLocks noGrp="1"/>
          </p:cNvSpPr>
          <p:nvPr>
            <p:ph type="title"/>
          </p:nvPr>
        </p:nvSpPr>
        <p:spPr>
          <a:xfrm>
            <a:off x="148280" y="-140943"/>
            <a:ext cx="5696465" cy="1293497"/>
          </a:xfrm>
        </p:spPr>
        <p:txBody>
          <a:bodyPr anchor="b">
            <a:normAutofit fontScale="90000"/>
          </a:bodyPr>
          <a:lstStyle/>
          <a:p>
            <a:r>
              <a:rPr lang="en-US" sz="5400" dirty="0"/>
              <a:t> SDH: c</a:t>
            </a:r>
            <a:r>
              <a:rPr lang="en-US" dirty="0"/>
              <a:t>an we intervene?</a:t>
            </a:r>
            <a:endParaRPr lang="en-US" sz="5400" dirty="0"/>
          </a:p>
        </p:txBody>
      </p:sp>
      <p:sp>
        <p:nvSpPr>
          <p:cNvPr id="3" name="Content Placeholder 2">
            <a:extLst>
              <a:ext uri="{FF2B5EF4-FFF2-40B4-BE49-F238E27FC236}">
                <a16:creationId xmlns:a16="http://schemas.microsoft.com/office/drawing/2014/main" id="{A1EADF47-8148-BE5F-B718-427DEB9E55A9}"/>
              </a:ext>
            </a:extLst>
          </p:cNvPr>
          <p:cNvSpPr>
            <a:spLocks noGrp="1"/>
          </p:cNvSpPr>
          <p:nvPr>
            <p:ph idx="1"/>
          </p:nvPr>
        </p:nvSpPr>
        <p:spPr>
          <a:xfrm>
            <a:off x="640080" y="1956841"/>
            <a:ext cx="4243589" cy="4591104"/>
          </a:xfrm>
          <a:solidFill>
            <a:schemeClr val="bg1"/>
          </a:solidFill>
        </p:spPr>
        <p:txBody>
          <a:bodyPr vert="horz" lIns="91440" tIns="45720" rIns="91440" bIns="45720" rtlCol="0" anchor="t">
            <a:normAutofit/>
          </a:bodyPr>
          <a:lstStyle/>
          <a:p>
            <a:r>
              <a:rPr lang="en-US" sz="3200" dirty="0">
                <a:effectLst/>
                <a:latin typeface="Calibri"/>
                <a:ea typeface="Times New Roman" panose="02020603050405020304" pitchFamily="18" charset="0"/>
                <a:cs typeface="Arial"/>
              </a:rPr>
              <a:t>Health systems and community-based organizations (CBOs) exist in separate silos in most of the US</a:t>
            </a:r>
          </a:p>
          <a:p>
            <a:r>
              <a:rPr lang="en-US" sz="3200" dirty="0">
                <a:effectLst/>
              </a:rPr>
              <a:t>CBOs are access points for services that </a:t>
            </a:r>
            <a:r>
              <a:rPr lang="en-US" sz="3200" u="sng" dirty="0">
                <a:effectLst/>
              </a:rPr>
              <a:t>address deficits in SDH</a:t>
            </a:r>
            <a:endParaRPr lang="en-US" sz="3200" u="sng" dirty="0"/>
          </a:p>
        </p:txBody>
      </p:sp>
      <p:pic>
        <p:nvPicPr>
          <p:cNvPr id="5" name="Picture 4" descr="A picture containing grass, building, tower&#10;&#10;Description automatically generated">
            <a:extLst>
              <a:ext uri="{FF2B5EF4-FFF2-40B4-BE49-F238E27FC236}">
                <a16:creationId xmlns:a16="http://schemas.microsoft.com/office/drawing/2014/main" id="{AD27B674-8691-673D-8443-AD9DA8712BA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5781" r="6201"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C40AB6CA-1398-3C25-E373-07C5D39C7503}"/>
              </a:ext>
            </a:extLst>
          </p:cNvPr>
          <p:cNvSpPr txBox="1"/>
          <p:nvPr/>
        </p:nvSpPr>
        <p:spPr>
          <a:xfrm>
            <a:off x="6621517" y="2174258"/>
            <a:ext cx="1278394" cy="1323439"/>
          </a:xfrm>
          <a:prstGeom prst="rect">
            <a:avLst/>
          </a:prstGeom>
          <a:noFill/>
        </p:spPr>
        <p:txBody>
          <a:bodyPr wrap="square" lIns="91440" tIns="45720" rIns="91440" bIns="45720" rtlCol="0" anchor="t">
            <a:spAutoFit/>
          </a:bodyPr>
          <a:lstStyle/>
          <a:p>
            <a:r>
              <a:rPr lang="en-US" sz="3200" dirty="0"/>
              <a:t>CBOs</a:t>
            </a:r>
          </a:p>
          <a:p>
            <a:r>
              <a:rPr lang="en-US" sz="2400" dirty="0"/>
              <a:t>Social</a:t>
            </a:r>
            <a:endParaRPr lang="en-US" sz="3200" dirty="0"/>
          </a:p>
          <a:p>
            <a:r>
              <a:rPr lang="en-US" sz="2400" dirty="0"/>
              <a:t>support</a:t>
            </a:r>
          </a:p>
        </p:txBody>
      </p:sp>
      <p:sp>
        <p:nvSpPr>
          <p:cNvPr id="7" name="TextBox 6">
            <a:extLst>
              <a:ext uri="{FF2B5EF4-FFF2-40B4-BE49-F238E27FC236}">
                <a16:creationId xmlns:a16="http://schemas.microsoft.com/office/drawing/2014/main" id="{1AA7447C-EFE6-6BDE-6373-654902A8985E}"/>
              </a:ext>
            </a:extLst>
          </p:cNvPr>
          <p:cNvSpPr txBox="1"/>
          <p:nvPr/>
        </p:nvSpPr>
        <p:spPr>
          <a:xfrm>
            <a:off x="8986345" y="2096814"/>
            <a:ext cx="1723695" cy="1077218"/>
          </a:xfrm>
          <a:prstGeom prst="rect">
            <a:avLst/>
          </a:prstGeom>
          <a:noFill/>
        </p:spPr>
        <p:txBody>
          <a:bodyPr wrap="square" rtlCol="0">
            <a:spAutoFit/>
          </a:bodyPr>
          <a:lstStyle/>
          <a:p>
            <a:r>
              <a:rPr lang="en-US" sz="3200" dirty="0"/>
              <a:t>Health Systems</a:t>
            </a:r>
          </a:p>
        </p:txBody>
      </p:sp>
      <p:sp>
        <p:nvSpPr>
          <p:cNvPr id="8" name="Wave 7">
            <a:extLst>
              <a:ext uri="{FF2B5EF4-FFF2-40B4-BE49-F238E27FC236}">
                <a16:creationId xmlns:a16="http://schemas.microsoft.com/office/drawing/2014/main" id="{4FD77EE1-5A31-A4EE-ECFD-C2D99954C75B}"/>
              </a:ext>
            </a:extLst>
          </p:cNvPr>
          <p:cNvSpPr/>
          <p:nvPr/>
        </p:nvSpPr>
        <p:spPr>
          <a:xfrm>
            <a:off x="729084" y="1379005"/>
            <a:ext cx="3563007" cy="262759"/>
          </a:xfrm>
          <a:prstGeom prst="wave">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Left-Right Arrow 8">
            <a:extLst>
              <a:ext uri="{FF2B5EF4-FFF2-40B4-BE49-F238E27FC236}">
                <a16:creationId xmlns:a16="http://schemas.microsoft.com/office/drawing/2014/main" id="{9F66E468-8773-C5F4-D884-670695DCCD31}"/>
              </a:ext>
            </a:extLst>
          </p:cNvPr>
          <p:cNvSpPr/>
          <p:nvPr/>
        </p:nvSpPr>
        <p:spPr>
          <a:xfrm>
            <a:off x="7899911" y="3799489"/>
            <a:ext cx="1086435" cy="548640"/>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PCL</a:t>
            </a:r>
          </a:p>
        </p:txBody>
      </p:sp>
    </p:spTree>
    <p:extLst>
      <p:ext uri="{BB962C8B-B14F-4D97-AF65-F5344CB8AC3E}">
        <p14:creationId xmlns:p14="http://schemas.microsoft.com/office/powerpoint/2010/main" val="2674016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6C87-BCF8-6AD3-450C-5B973723C97A}"/>
              </a:ext>
            </a:extLst>
          </p:cNvPr>
          <p:cNvSpPr>
            <a:spLocks noGrp="1"/>
          </p:cNvSpPr>
          <p:nvPr>
            <p:ph type="title"/>
          </p:nvPr>
        </p:nvSpPr>
        <p:spPr>
          <a:xfrm>
            <a:off x="958506" y="800392"/>
            <a:ext cx="10264697" cy="1212102"/>
          </a:xfrm>
        </p:spPr>
        <p:txBody>
          <a:bodyPr>
            <a:normAutofit/>
          </a:bodyPr>
          <a:lstStyle/>
          <a:p>
            <a:r>
              <a:rPr lang="en-US" dirty="0">
                <a:solidFill>
                  <a:schemeClr val="accent2"/>
                </a:solidFill>
              </a:rPr>
              <a:t>Our Approach</a:t>
            </a:r>
            <a:r>
              <a:rPr lang="en-US" sz="4000" dirty="0">
                <a:solidFill>
                  <a:srgbClr val="FFFFFF"/>
                </a:solidFill>
              </a:rPr>
              <a:t>: Primary Care Liaison (PCL)</a:t>
            </a:r>
          </a:p>
        </p:txBody>
      </p:sp>
      <p:sp>
        <p:nvSpPr>
          <p:cNvPr id="3" name="Content Placeholder 2">
            <a:extLst>
              <a:ext uri="{FF2B5EF4-FFF2-40B4-BE49-F238E27FC236}">
                <a16:creationId xmlns:a16="http://schemas.microsoft.com/office/drawing/2014/main" id="{E6617F4D-CD97-C78A-EDA3-FBED397EAFD8}"/>
              </a:ext>
            </a:extLst>
          </p:cNvPr>
          <p:cNvSpPr>
            <a:spLocks noGrp="1"/>
          </p:cNvSpPr>
          <p:nvPr>
            <p:ph idx="1"/>
          </p:nvPr>
        </p:nvSpPr>
        <p:spPr>
          <a:xfrm>
            <a:off x="1115375" y="2143594"/>
            <a:ext cx="9708995" cy="3914014"/>
          </a:xfrm>
        </p:spPr>
        <p:txBody>
          <a:bodyPr anchor="ctr">
            <a:normAutofit/>
          </a:bodyPr>
          <a:lstStyle/>
          <a:p>
            <a:r>
              <a:rPr lang="en-US" dirty="0"/>
              <a:t>PCL (April Recher) worked with the Eastern Nebraska Office on Aging to connect patients with CBO services (Aging and Disabilities Network, etc.)</a:t>
            </a:r>
            <a:endParaRPr lang="en-US" dirty="0">
              <a:cs typeface="Calibri"/>
            </a:endParaRPr>
          </a:p>
          <a:p>
            <a:r>
              <a:rPr lang="en-US" dirty="0"/>
              <a:t>Fontenelle clinic (for one) added PCL services to the </a:t>
            </a:r>
            <a:r>
              <a:rPr lang="en-US" dirty="0">
                <a:solidFill>
                  <a:schemeClr val="accent2"/>
                </a:solidFill>
              </a:rPr>
              <a:t>Transitional Care </a:t>
            </a:r>
            <a:r>
              <a:rPr lang="en-US" dirty="0"/>
              <a:t>services of patients discharged from NM hospitals.</a:t>
            </a:r>
          </a:p>
          <a:p>
            <a:r>
              <a:rPr lang="en-US" dirty="0"/>
              <a:t>PCL calls </a:t>
            </a:r>
            <a:r>
              <a:rPr lang="en-US" dirty="0">
                <a:solidFill>
                  <a:schemeClr val="accent2"/>
                </a:solidFill>
              </a:rPr>
              <a:t>discharged patients </a:t>
            </a:r>
            <a:r>
              <a:rPr lang="en-US" dirty="0"/>
              <a:t>within 72 hrs. and </a:t>
            </a:r>
            <a:r>
              <a:rPr lang="en-US" dirty="0">
                <a:solidFill>
                  <a:schemeClr val="accent2"/>
                </a:solidFill>
              </a:rPr>
              <a:t>screens for SDH</a:t>
            </a:r>
            <a:r>
              <a:rPr lang="en-US" dirty="0"/>
              <a:t> and educates and </a:t>
            </a:r>
            <a:r>
              <a:rPr lang="en-US" dirty="0">
                <a:solidFill>
                  <a:schemeClr val="accent2"/>
                </a:solidFill>
              </a:rPr>
              <a:t>connects patients to services</a:t>
            </a:r>
          </a:p>
        </p:txBody>
      </p:sp>
    </p:spTree>
    <p:extLst>
      <p:ext uri="{BB962C8B-B14F-4D97-AF65-F5344CB8AC3E}">
        <p14:creationId xmlns:p14="http://schemas.microsoft.com/office/powerpoint/2010/main" val="1760281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BA80-98D5-C2B5-70EB-F3494F74C6EF}"/>
              </a:ext>
            </a:extLst>
          </p:cNvPr>
          <p:cNvSpPr>
            <a:spLocks noGrp="1"/>
          </p:cNvSpPr>
          <p:nvPr>
            <p:ph type="title"/>
          </p:nvPr>
        </p:nvSpPr>
        <p:spPr>
          <a:xfrm>
            <a:off x="524741" y="620392"/>
            <a:ext cx="3808268" cy="5504688"/>
          </a:xfrm>
        </p:spPr>
        <p:txBody>
          <a:bodyPr>
            <a:normAutofit/>
          </a:bodyPr>
          <a:lstStyle/>
          <a:p>
            <a:r>
              <a:rPr lang="en-US" sz="5600" dirty="0"/>
              <a:t>Hypothesis: addressing SDH will reduce risk of hospital readmission</a:t>
            </a:r>
            <a:br>
              <a:rPr lang="en-US" sz="5600" dirty="0"/>
            </a:br>
            <a:endParaRPr lang="en-US" sz="5600" dirty="0"/>
          </a:p>
        </p:txBody>
      </p:sp>
      <p:graphicFrame>
        <p:nvGraphicFramePr>
          <p:cNvPr id="12" name="Content Placeholder 2">
            <a:extLst>
              <a:ext uri="{FF2B5EF4-FFF2-40B4-BE49-F238E27FC236}">
                <a16:creationId xmlns:a16="http://schemas.microsoft.com/office/drawing/2014/main" id="{239C9A51-B768-9531-3A69-24D82A732184}"/>
              </a:ext>
            </a:extLst>
          </p:cNvPr>
          <p:cNvGraphicFramePr>
            <a:graphicFrameLocks noGrp="1"/>
          </p:cNvGraphicFramePr>
          <p:nvPr>
            <p:ph idx="1"/>
            <p:extLst>
              <p:ext uri="{D42A27DB-BD31-4B8C-83A1-F6EECF244321}">
                <p14:modId xmlns:p14="http://schemas.microsoft.com/office/powerpoint/2010/main" val="412095475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7403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E868B-BDCF-BE3B-A13D-36F0476C12EE}"/>
              </a:ext>
            </a:extLst>
          </p:cNvPr>
          <p:cNvSpPr>
            <a:spLocks noGrp="1"/>
          </p:cNvSpPr>
          <p:nvPr>
            <p:ph type="title"/>
          </p:nvPr>
        </p:nvSpPr>
        <p:spPr/>
        <p:txBody>
          <a:bodyPr/>
          <a:lstStyle/>
          <a:p>
            <a:r>
              <a:rPr lang="en-US" dirty="0"/>
              <a:t>Sample</a:t>
            </a:r>
          </a:p>
        </p:txBody>
      </p:sp>
      <p:pic>
        <p:nvPicPr>
          <p:cNvPr id="1026" name="Picture 2">
            <a:extLst>
              <a:ext uri="{FF2B5EF4-FFF2-40B4-BE49-F238E27FC236}">
                <a16:creationId xmlns:a16="http://schemas.microsoft.com/office/drawing/2014/main" id="{0DB4A10B-C48A-DD85-F0FF-12B568246A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6792" y="365125"/>
            <a:ext cx="9158416" cy="624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617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FDFD-E377-943A-1FE6-FC716205AF9B}"/>
              </a:ext>
            </a:extLst>
          </p:cNvPr>
          <p:cNvSpPr>
            <a:spLocks noGrp="1"/>
          </p:cNvSpPr>
          <p:nvPr>
            <p:ph type="title"/>
          </p:nvPr>
        </p:nvSpPr>
        <p:spPr>
          <a:xfrm>
            <a:off x="934872" y="982272"/>
            <a:ext cx="3388419" cy="4560970"/>
          </a:xfrm>
        </p:spPr>
        <p:txBody>
          <a:bodyPr vert="horz" lIns="91440" tIns="45720" rIns="91440" bIns="45720" rtlCol="0">
            <a:normAutofit/>
          </a:bodyPr>
          <a:lstStyle/>
          <a:p>
            <a:r>
              <a:rPr lang="en-US" sz="4000" kern="1200" dirty="0">
                <a:solidFill>
                  <a:srgbClr val="FFFFFF"/>
                </a:solidFill>
                <a:latin typeface="+mj-lt"/>
                <a:ea typeface="+mj-ea"/>
                <a:cs typeface="+mj-cs"/>
              </a:rPr>
              <a:t>Readmission Model: confounding factors</a:t>
            </a:r>
            <a:br>
              <a:rPr lang="en-US" sz="4000" kern="1200" dirty="0">
                <a:solidFill>
                  <a:srgbClr val="FFFFFF"/>
                </a:solidFill>
                <a:latin typeface="+mj-lt"/>
                <a:ea typeface="+mj-ea"/>
                <a:cs typeface="+mj-cs"/>
              </a:rPr>
            </a:br>
            <a:br>
              <a:rPr lang="en-US" sz="4000" dirty="0">
                <a:solidFill>
                  <a:srgbClr val="FFFFFF"/>
                </a:solidFill>
              </a:rPr>
            </a:br>
            <a:endParaRPr lang="en-US" sz="4000" kern="1200" dirty="0">
              <a:solidFill>
                <a:srgbClr val="FFFFFF"/>
              </a:solidFill>
              <a:latin typeface="+mj-lt"/>
              <a:ea typeface="+mj-ea"/>
              <a:cs typeface="+mj-cs"/>
            </a:endParaRPr>
          </a:p>
        </p:txBody>
      </p:sp>
      <p:sp>
        <p:nvSpPr>
          <p:cNvPr id="12" name="Content Placeholder 11">
            <a:extLst>
              <a:ext uri="{FF2B5EF4-FFF2-40B4-BE49-F238E27FC236}">
                <a16:creationId xmlns:a16="http://schemas.microsoft.com/office/drawing/2014/main" id="{E204B174-D1D1-AD1A-094B-833C33BEC3A4}"/>
              </a:ext>
            </a:extLst>
          </p:cNvPr>
          <p:cNvSpPr>
            <a:spLocks noGrp="1"/>
          </p:cNvSpPr>
          <p:nvPr>
            <p:ph idx="1"/>
          </p:nvPr>
        </p:nvSpPr>
        <p:spPr>
          <a:xfrm>
            <a:off x="5221862" y="982272"/>
            <a:ext cx="5948831" cy="5523631"/>
          </a:xfrm>
        </p:spPr>
        <p:txBody>
          <a:bodyPr anchor="ctr">
            <a:normAutofit/>
          </a:bodyPr>
          <a:lstStyle/>
          <a:p>
            <a:pPr marL="0" marR="0" lvl="0" indent="0">
              <a:lnSpc>
                <a:spcPct val="107000"/>
              </a:lnSpc>
              <a:spcBef>
                <a:spcPts val="0"/>
              </a:spcBef>
              <a:spcAft>
                <a:spcPts val="0"/>
              </a:spcAft>
              <a:buSzPts val="1000"/>
              <a:buNone/>
              <a:tabLst>
                <a:tab pos="457200" algn="l"/>
              </a:tabLs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What predicts being readmitted?</a:t>
            </a:r>
          </a:p>
          <a:p>
            <a:pPr marL="342900" marR="0" lvl="0" indent="-342900">
              <a:lnSpc>
                <a:spcPct val="107000"/>
              </a:lnSpc>
              <a:spcBef>
                <a:spcPts val="0"/>
              </a:spcBef>
              <a:spcAft>
                <a:spcPts val="0"/>
              </a:spcAft>
              <a:buSzPts val="1000"/>
              <a:buFont typeface="Symbol" pitchFamily="2" charset="2"/>
              <a:buChar char=""/>
              <a:tabLst>
                <a:tab pos="457200" algn="l"/>
              </a:tabLst>
            </a:pPr>
            <a:r>
              <a:rPr lang="en-US" sz="3200" b="1" dirty="0">
                <a:effectLst/>
                <a:latin typeface="Calibri" panose="020F0502020204030204" pitchFamily="34" charset="0"/>
                <a:ea typeface="Times New Roman" panose="02020603050405020304" pitchFamily="18" charset="0"/>
                <a:cs typeface="Calibri" panose="020F0502020204030204" pitchFamily="34" charset="0"/>
              </a:rPr>
              <a:t> HCC/chronic illness scores </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Malgun Gothic" panose="020B0503020000020004" pitchFamily="34" charset="-127"/>
              <a:cs typeface="Arial" panose="020B0604020202020204" pitchFamily="34" charset="0"/>
            </a:endParaRPr>
          </a:p>
          <a:p>
            <a:pPr marL="342900" marR="0" lvl="0" indent="-342900">
              <a:lnSpc>
                <a:spcPct val="107000"/>
              </a:lnSpc>
              <a:spcBef>
                <a:spcPts val="0"/>
              </a:spcBef>
              <a:spcAft>
                <a:spcPts val="0"/>
              </a:spcAft>
              <a:buSzPts val="1000"/>
              <a:buFont typeface="Symbol" pitchFamily="2" charset="2"/>
              <a:buChar char=""/>
              <a:tabLst>
                <a:tab pos="457200" algn="l"/>
              </a:tabLst>
            </a:pPr>
            <a:r>
              <a:rPr lang="en-US" sz="3200" b="1" dirty="0">
                <a:effectLst/>
                <a:latin typeface="Calibri" panose="020F0502020204030204" pitchFamily="34" charset="0"/>
                <a:ea typeface="Times New Roman" panose="02020603050405020304" pitchFamily="18" charset="0"/>
                <a:cs typeface="Calibri" panose="020F0502020204030204" pitchFamily="34" charset="0"/>
              </a:rPr>
              <a:t>Length of stay</a:t>
            </a:r>
            <a:r>
              <a:rPr lang="en-US" sz="3200" dirty="0">
                <a:effectLst/>
                <a:latin typeface="Calibri" panose="020F0502020204030204" pitchFamily="34" charset="0"/>
                <a:ea typeface="Times New Roman" panose="02020603050405020304" pitchFamily="18" charset="0"/>
                <a:cs typeface="Calibri" panose="020F0502020204030204" pitchFamily="34" charset="0"/>
              </a:rPr>
              <a:t> in the hospital</a:t>
            </a:r>
            <a:endParaRPr lang="en-US" sz="3200" dirty="0">
              <a:effectLst/>
              <a:latin typeface="Calibri" panose="020F0502020204030204" pitchFamily="34" charset="0"/>
              <a:ea typeface="Malgun Gothic" panose="020B0503020000020004" pitchFamily="34" charset="-127"/>
              <a:cs typeface="Arial" panose="020B0604020202020204" pitchFamily="34" charset="0"/>
            </a:endParaRPr>
          </a:p>
          <a:p>
            <a:pPr marL="342900" marR="0" lvl="0" indent="-342900">
              <a:lnSpc>
                <a:spcPct val="107000"/>
              </a:lnSpc>
              <a:spcBef>
                <a:spcPts val="0"/>
              </a:spcBef>
              <a:spcAft>
                <a:spcPts val="0"/>
              </a:spcAft>
              <a:buSzPts val="1000"/>
              <a:buFont typeface="Symbol" pitchFamily="2" charset="2"/>
              <a:buChar char=""/>
              <a:tabLst>
                <a:tab pos="457200" algn="l"/>
              </a:tabLst>
            </a:pPr>
            <a:r>
              <a:rPr lang="en-US" sz="3200" b="1" dirty="0">
                <a:effectLst/>
                <a:latin typeface="Calibri" panose="020F0502020204030204" pitchFamily="34" charset="0"/>
                <a:ea typeface="Times New Roman" panose="02020603050405020304" pitchFamily="18" charset="0"/>
                <a:cs typeface="Calibri" panose="020F0502020204030204" pitchFamily="34" charset="0"/>
              </a:rPr>
              <a:t>Patient age</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Malgun Gothic" panose="020B0503020000020004" pitchFamily="34" charset="-127"/>
              <a:cs typeface="Arial" panose="020B0604020202020204" pitchFamily="34" charset="0"/>
            </a:endParaRPr>
          </a:p>
          <a:p>
            <a:pPr marL="342900" marR="0" lvl="0" indent="-342900">
              <a:lnSpc>
                <a:spcPct val="107000"/>
              </a:lnSpc>
              <a:spcBef>
                <a:spcPts val="0"/>
              </a:spcBef>
              <a:spcAft>
                <a:spcPts val="0"/>
              </a:spcAft>
              <a:buSzPts val="1000"/>
              <a:buFont typeface="Symbol" pitchFamily="2" charset="2"/>
              <a:buChar char=""/>
              <a:tabLst>
                <a:tab pos="457200" algn="l"/>
              </a:tabLst>
            </a:pPr>
            <a:r>
              <a:rPr lang="en-US" sz="3200" b="1" dirty="0">
                <a:effectLst/>
                <a:latin typeface="Calibri" panose="020F0502020204030204" pitchFamily="34" charset="0"/>
                <a:ea typeface="Times New Roman" panose="02020603050405020304" pitchFamily="18" charset="0"/>
                <a:cs typeface="Calibri" panose="020F0502020204030204" pitchFamily="34" charset="0"/>
              </a:rPr>
              <a:t>Type of insurance </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07000"/>
              </a:lnSpc>
              <a:spcBef>
                <a:spcPts val="0"/>
              </a:spcBef>
              <a:buSzPts val="1000"/>
              <a:buFont typeface="Symbol" pitchFamily="2" charset="2"/>
              <a:buChar char=""/>
              <a:tabLst>
                <a:tab pos="457200" algn="l"/>
              </a:tabLst>
            </a:pPr>
            <a:r>
              <a:rPr lang="en-US" sz="3200" b="1" dirty="0">
                <a:latin typeface="Calibri" panose="020F0502020204030204" pitchFamily="34" charset="0"/>
                <a:ea typeface="Times New Roman" panose="02020603050405020304" pitchFamily="18" charset="0"/>
                <a:cs typeface="Arial" panose="020B0604020202020204" pitchFamily="34" charset="0"/>
              </a:rPr>
              <a:t>D</a:t>
            </a:r>
            <a:r>
              <a:rPr lang="en-US" sz="3200" b="1" dirty="0">
                <a:effectLst/>
                <a:latin typeface="Calibri" panose="020F0502020204030204" pitchFamily="34" charset="0"/>
                <a:ea typeface="Times New Roman" panose="02020603050405020304" pitchFamily="18" charset="0"/>
                <a:cs typeface="Arial" panose="020B0604020202020204" pitchFamily="34" charset="0"/>
              </a:rPr>
              <a:t>iagnosis (</a:t>
            </a:r>
            <a:r>
              <a:rPr lang="en-US" sz="3200" dirty="0">
                <a:effectLst/>
                <a:latin typeface="Calibri" panose="020F0502020204030204" pitchFamily="34" charset="0"/>
                <a:ea typeface="Times New Roman" panose="02020603050405020304" pitchFamily="18" charset="0"/>
                <a:cs typeface="Arial" panose="020B0604020202020204" pitchFamily="34" charset="0"/>
              </a:rPr>
              <a:t>Clinical Classification group)</a:t>
            </a:r>
            <a:endParaRPr lang="en-US" sz="3200" dirty="0">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US" sz="2400" dirty="0">
              <a:solidFill>
                <a:srgbClr val="FEFFFF"/>
              </a:solidFill>
            </a:endParaRPr>
          </a:p>
        </p:txBody>
      </p:sp>
    </p:spTree>
    <p:extLst>
      <p:ext uri="{BB962C8B-B14F-4D97-AF65-F5344CB8AC3E}">
        <p14:creationId xmlns:p14="http://schemas.microsoft.com/office/powerpoint/2010/main" val="44685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DF150899-0CFD-489F-BE75-A8E1558C6DC3}"/>
              </a:ext>
            </a:extLst>
          </p:cNvPr>
          <p:cNvGraphicFramePr>
            <a:graphicFrameLocks/>
          </p:cNvGraphicFramePr>
          <p:nvPr>
            <p:extLst>
              <p:ext uri="{D42A27DB-BD31-4B8C-83A1-F6EECF244321}">
                <p14:modId xmlns:p14="http://schemas.microsoft.com/office/powerpoint/2010/main" val="502311488"/>
              </p:ext>
            </p:extLst>
          </p:nvPr>
        </p:nvGraphicFramePr>
        <p:xfrm>
          <a:off x="500911" y="1018095"/>
          <a:ext cx="4740391" cy="4044099"/>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7EA150BD-7DFA-8500-E911-3E7D85D904F6}"/>
              </a:ext>
            </a:extLst>
          </p:cNvPr>
          <p:cNvSpPr txBox="1"/>
          <p:nvPr/>
        </p:nvSpPr>
        <p:spPr>
          <a:xfrm>
            <a:off x="732139" y="328094"/>
            <a:ext cx="4412298" cy="584775"/>
          </a:xfrm>
          <a:prstGeom prst="rect">
            <a:avLst/>
          </a:prstGeom>
          <a:noFill/>
        </p:spPr>
        <p:txBody>
          <a:bodyPr wrap="none" rtlCol="0">
            <a:spAutoFit/>
          </a:bodyPr>
          <a:lstStyle/>
          <a:p>
            <a:r>
              <a:rPr lang="en-US" sz="2800" dirty="0"/>
              <a:t>30-Day </a:t>
            </a:r>
            <a:r>
              <a:rPr lang="en-US" sz="3200" dirty="0"/>
              <a:t>Readmission</a:t>
            </a:r>
            <a:r>
              <a:rPr lang="en-US" sz="2800" dirty="0"/>
              <a:t> (Pre</a:t>
            </a:r>
            <a:r>
              <a:rPr lang="en-US" sz="2400" dirty="0"/>
              <a:t>)</a:t>
            </a:r>
            <a:endParaRPr lang="en-US" sz="1600" dirty="0"/>
          </a:p>
        </p:txBody>
      </p:sp>
      <p:sp>
        <p:nvSpPr>
          <p:cNvPr id="15" name="TextBox 14">
            <a:extLst>
              <a:ext uri="{FF2B5EF4-FFF2-40B4-BE49-F238E27FC236}">
                <a16:creationId xmlns:a16="http://schemas.microsoft.com/office/drawing/2014/main" id="{31AAC09A-21C7-6464-74CE-EA675CD5FD59}"/>
              </a:ext>
            </a:extLst>
          </p:cNvPr>
          <p:cNvSpPr txBox="1"/>
          <p:nvPr/>
        </p:nvSpPr>
        <p:spPr>
          <a:xfrm>
            <a:off x="6166420" y="365998"/>
            <a:ext cx="4857997" cy="584775"/>
          </a:xfrm>
          <a:prstGeom prst="rect">
            <a:avLst/>
          </a:prstGeom>
          <a:noFill/>
        </p:spPr>
        <p:txBody>
          <a:bodyPr wrap="none" rtlCol="0">
            <a:spAutoFit/>
          </a:bodyPr>
          <a:lstStyle/>
          <a:p>
            <a:r>
              <a:rPr lang="en-US" sz="3200" dirty="0"/>
              <a:t>30-Day Readmission </a:t>
            </a:r>
            <a:r>
              <a:rPr lang="en-US" sz="2400" dirty="0"/>
              <a:t>(</a:t>
            </a:r>
            <a:r>
              <a:rPr lang="en-US" sz="3200" dirty="0"/>
              <a:t>Post</a:t>
            </a:r>
            <a:r>
              <a:rPr lang="en-US" sz="2400" dirty="0"/>
              <a:t>)</a:t>
            </a:r>
            <a:endParaRPr lang="en-US" dirty="0"/>
          </a:p>
        </p:txBody>
      </p:sp>
      <p:sp>
        <p:nvSpPr>
          <p:cNvPr id="18" name="TextBox 17">
            <a:extLst>
              <a:ext uri="{FF2B5EF4-FFF2-40B4-BE49-F238E27FC236}">
                <a16:creationId xmlns:a16="http://schemas.microsoft.com/office/drawing/2014/main" id="{CA4E3389-5982-A387-7FD3-01C475A28E7C}"/>
              </a:ext>
            </a:extLst>
          </p:cNvPr>
          <p:cNvSpPr txBox="1"/>
          <p:nvPr/>
        </p:nvSpPr>
        <p:spPr>
          <a:xfrm>
            <a:off x="500911" y="5504280"/>
            <a:ext cx="11331019" cy="800219"/>
          </a:xfrm>
          <a:prstGeom prst="rect">
            <a:avLst/>
          </a:prstGeom>
          <a:noFill/>
        </p:spPr>
        <p:txBody>
          <a:bodyPr wrap="square" rtlCol="0">
            <a:spAutoFit/>
          </a:bodyPr>
          <a:lstStyle/>
          <a:p>
            <a:r>
              <a:rPr lang="en-US" dirty="0"/>
              <a:t>Note: </a:t>
            </a:r>
            <a:r>
              <a:rPr lang="en-US" sz="1400" dirty="0"/>
              <a:t>group definition is different</a:t>
            </a:r>
          </a:p>
          <a:p>
            <a:r>
              <a:rPr lang="en-US" sz="1400" dirty="0"/>
              <a:t>Pre: intervention group is patients who had PCL intervention at least one time in any time points during the intervention</a:t>
            </a:r>
          </a:p>
          <a:p>
            <a:r>
              <a:rPr lang="en-US" sz="1400" dirty="0"/>
              <a:t>Post: intervention group is patient encounters who have received PCL intervention by each time period </a:t>
            </a:r>
            <a:endParaRPr lang="en-US" dirty="0"/>
          </a:p>
        </p:txBody>
      </p:sp>
      <p:graphicFrame>
        <p:nvGraphicFramePr>
          <p:cNvPr id="21" name="Chart 20">
            <a:extLst>
              <a:ext uri="{FF2B5EF4-FFF2-40B4-BE49-F238E27FC236}">
                <a16:creationId xmlns:a16="http://schemas.microsoft.com/office/drawing/2014/main" id="{CD961A6B-66B4-4C3A-88FA-368DE07424F3}"/>
              </a:ext>
            </a:extLst>
          </p:cNvPr>
          <p:cNvGraphicFramePr>
            <a:graphicFrameLocks/>
          </p:cNvGraphicFramePr>
          <p:nvPr>
            <p:extLst>
              <p:ext uri="{D42A27DB-BD31-4B8C-83A1-F6EECF244321}">
                <p14:modId xmlns:p14="http://schemas.microsoft.com/office/powerpoint/2010/main" val="3150760623"/>
              </p:ext>
            </p:extLst>
          </p:nvPr>
        </p:nvGraphicFramePr>
        <p:xfrm>
          <a:off x="5608948" y="1018095"/>
          <a:ext cx="5891754" cy="404409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F0487E2-1C3A-AB5D-DED4-5E5D653C125E}"/>
              </a:ext>
            </a:extLst>
          </p:cNvPr>
          <p:cNvSpPr txBox="1"/>
          <p:nvPr/>
        </p:nvSpPr>
        <p:spPr>
          <a:xfrm>
            <a:off x="528133" y="4692862"/>
            <a:ext cx="4685945" cy="369332"/>
          </a:xfrm>
          <a:prstGeom prst="rect">
            <a:avLst/>
          </a:prstGeom>
          <a:noFill/>
        </p:spPr>
        <p:txBody>
          <a:bodyPr wrap="square" rtlCol="0">
            <a:spAutoFit/>
          </a:bodyPr>
          <a:lstStyle/>
          <a:p>
            <a:r>
              <a:rPr lang="en-US" dirty="0"/>
              <a:t>         Intervention			Comparison</a:t>
            </a:r>
          </a:p>
        </p:txBody>
      </p:sp>
      <p:cxnSp>
        <p:nvCxnSpPr>
          <p:cNvPr id="5" name="Straight Connector 4">
            <a:extLst>
              <a:ext uri="{FF2B5EF4-FFF2-40B4-BE49-F238E27FC236}">
                <a16:creationId xmlns:a16="http://schemas.microsoft.com/office/drawing/2014/main" id="{A0A43983-C52D-1A97-5A15-1347680B887A}"/>
              </a:ext>
            </a:extLst>
          </p:cNvPr>
          <p:cNvCxnSpPr/>
          <p:nvPr/>
        </p:nvCxnSpPr>
        <p:spPr>
          <a:xfrm>
            <a:off x="2692429" y="4877528"/>
            <a:ext cx="462456" cy="0"/>
          </a:xfrm>
          <a:prstGeom prst="line">
            <a:avLst/>
          </a:prstGeom>
          <a:ln w="38100">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834119C-C566-E3C6-7C30-C9C813A20F2C}"/>
              </a:ext>
            </a:extLst>
          </p:cNvPr>
          <p:cNvCxnSpPr/>
          <p:nvPr/>
        </p:nvCxnSpPr>
        <p:spPr>
          <a:xfrm>
            <a:off x="500911" y="4877528"/>
            <a:ext cx="462456" cy="0"/>
          </a:xfrm>
          <a:prstGeom prst="line">
            <a:avLst/>
          </a:prstGeom>
          <a:ln w="38100">
            <a:solidFill>
              <a:schemeClr val="accent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554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6E4E-6CBA-5F29-7117-7A1249920793}"/>
              </a:ext>
            </a:extLst>
          </p:cNvPr>
          <p:cNvSpPr>
            <a:spLocks noGrp="1"/>
          </p:cNvSpPr>
          <p:nvPr>
            <p:ph type="title"/>
          </p:nvPr>
        </p:nvSpPr>
        <p:spPr/>
        <p:txBody>
          <a:bodyPr/>
          <a:lstStyle/>
          <a:p>
            <a:r>
              <a:rPr lang="en-US" dirty="0"/>
              <a:t>How many of these conferences have you attended? </a:t>
            </a:r>
            <a:r>
              <a:rPr lang="en-US" sz="3200" dirty="0"/>
              <a:t>Total possible=50, over 5years</a:t>
            </a:r>
            <a:endParaRPr lang="en-US" dirty="0"/>
          </a:p>
        </p:txBody>
      </p:sp>
      <p:sp>
        <p:nvSpPr>
          <p:cNvPr id="3" name="Content Placeholder 2">
            <a:extLst>
              <a:ext uri="{FF2B5EF4-FFF2-40B4-BE49-F238E27FC236}">
                <a16:creationId xmlns:a16="http://schemas.microsoft.com/office/drawing/2014/main" id="{5BA2860C-B5CA-E3B7-47DF-41531FC395A0}"/>
              </a:ext>
            </a:extLst>
          </p:cNvPr>
          <p:cNvSpPr>
            <a:spLocks noGrp="1"/>
          </p:cNvSpPr>
          <p:nvPr>
            <p:ph idx="1"/>
          </p:nvPr>
        </p:nvSpPr>
        <p:spPr/>
        <p:txBody>
          <a:bodyPr/>
          <a:lstStyle/>
          <a:p>
            <a:pPr marL="514350" indent="-514350">
              <a:buAutoNum type="alphaUcPeriod"/>
            </a:pPr>
            <a:r>
              <a:rPr lang="en-US" sz="4000" dirty="0"/>
              <a:t>1-5 (a few)</a:t>
            </a:r>
          </a:p>
          <a:p>
            <a:pPr marL="514350" indent="-514350">
              <a:buAutoNum type="alphaUcPeriod"/>
            </a:pPr>
            <a:r>
              <a:rPr lang="en-US" sz="4000" dirty="0"/>
              <a:t>6-24 (some to many)</a:t>
            </a:r>
          </a:p>
          <a:p>
            <a:pPr marL="514350" indent="-514350">
              <a:buAutoNum type="alphaUcPeriod"/>
            </a:pPr>
            <a:r>
              <a:rPr lang="en-US" sz="4000" dirty="0"/>
              <a:t>25-30 (half or more)</a:t>
            </a:r>
          </a:p>
          <a:p>
            <a:pPr marL="514350" indent="-514350">
              <a:buAutoNum type="alphaUcPeriod"/>
            </a:pPr>
            <a:r>
              <a:rPr lang="en-US" sz="4000" dirty="0"/>
              <a:t>31-50 (most)</a:t>
            </a:r>
          </a:p>
          <a:p>
            <a:pPr marL="514350" indent="-514350">
              <a:buAutoNum type="alphaUcPeriod"/>
            </a:pPr>
            <a:endParaRPr lang="en-US" dirty="0"/>
          </a:p>
        </p:txBody>
      </p:sp>
    </p:spTree>
    <p:extLst>
      <p:ext uri="{BB962C8B-B14F-4D97-AF65-F5344CB8AC3E}">
        <p14:creationId xmlns:p14="http://schemas.microsoft.com/office/powerpoint/2010/main" val="3497430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AAAC86D-7E69-596F-3C38-6DCCFE4C07A7}"/>
              </a:ext>
            </a:extLst>
          </p:cNvPr>
          <p:cNvGraphicFramePr>
            <a:graphicFrameLocks/>
          </p:cNvGraphicFramePr>
          <p:nvPr>
            <p:extLst>
              <p:ext uri="{D42A27DB-BD31-4B8C-83A1-F6EECF244321}">
                <p14:modId xmlns:p14="http://schemas.microsoft.com/office/powerpoint/2010/main" val="1676863077"/>
              </p:ext>
            </p:extLst>
          </p:nvPr>
        </p:nvGraphicFramePr>
        <p:xfrm>
          <a:off x="5834215" y="1664547"/>
          <a:ext cx="5336548" cy="39255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99AB789-6313-2FB0-53F7-8525B1920E6F}"/>
              </a:ext>
            </a:extLst>
          </p:cNvPr>
          <p:cNvGraphicFramePr>
            <a:graphicFrameLocks/>
          </p:cNvGraphicFramePr>
          <p:nvPr>
            <p:extLst>
              <p:ext uri="{D42A27DB-BD31-4B8C-83A1-F6EECF244321}">
                <p14:modId xmlns:p14="http://schemas.microsoft.com/office/powerpoint/2010/main" val="2512396451"/>
              </p:ext>
            </p:extLst>
          </p:nvPr>
        </p:nvGraphicFramePr>
        <p:xfrm>
          <a:off x="904974" y="1664548"/>
          <a:ext cx="4790774" cy="3925546"/>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A14AD49C-423D-DB18-6421-FF826EF60495}"/>
              </a:ext>
            </a:extLst>
          </p:cNvPr>
          <p:cNvSpPr txBox="1"/>
          <p:nvPr/>
        </p:nvSpPr>
        <p:spPr>
          <a:xfrm>
            <a:off x="1555422" y="810829"/>
            <a:ext cx="3615667" cy="461665"/>
          </a:xfrm>
          <a:prstGeom prst="rect">
            <a:avLst/>
          </a:prstGeom>
          <a:noFill/>
        </p:spPr>
        <p:txBody>
          <a:bodyPr wrap="square" rtlCol="0">
            <a:spAutoFit/>
          </a:bodyPr>
          <a:lstStyle/>
          <a:p>
            <a:r>
              <a:rPr lang="en-US" sz="2400" dirty="0"/>
              <a:t>60-Day Readmission (Pre)</a:t>
            </a:r>
          </a:p>
        </p:txBody>
      </p:sp>
      <p:sp>
        <p:nvSpPr>
          <p:cNvPr id="17" name="TextBox 16">
            <a:extLst>
              <a:ext uri="{FF2B5EF4-FFF2-40B4-BE49-F238E27FC236}">
                <a16:creationId xmlns:a16="http://schemas.microsoft.com/office/drawing/2014/main" id="{E77606A0-ADBE-DE39-249F-635C4C5F4AEF}"/>
              </a:ext>
            </a:extLst>
          </p:cNvPr>
          <p:cNvSpPr txBox="1"/>
          <p:nvPr/>
        </p:nvSpPr>
        <p:spPr>
          <a:xfrm>
            <a:off x="6759399" y="882895"/>
            <a:ext cx="3761456" cy="461665"/>
          </a:xfrm>
          <a:prstGeom prst="rect">
            <a:avLst/>
          </a:prstGeom>
          <a:noFill/>
        </p:spPr>
        <p:txBody>
          <a:bodyPr wrap="square" rtlCol="0">
            <a:spAutoFit/>
          </a:bodyPr>
          <a:lstStyle/>
          <a:p>
            <a:r>
              <a:rPr lang="en-US" sz="2400" dirty="0"/>
              <a:t>60-Day Readmission (Post)</a:t>
            </a:r>
          </a:p>
        </p:txBody>
      </p:sp>
    </p:spTree>
    <p:extLst>
      <p:ext uri="{BB962C8B-B14F-4D97-AF65-F5344CB8AC3E}">
        <p14:creationId xmlns:p14="http://schemas.microsoft.com/office/powerpoint/2010/main" val="1598011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4E0E483-EFB3-4F71-BF97-5D49609ACCEB}"/>
              </a:ext>
            </a:extLst>
          </p:cNvPr>
          <p:cNvGraphicFramePr>
            <a:graphicFrameLocks/>
          </p:cNvGraphicFramePr>
          <p:nvPr>
            <p:extLst>
              <p:ext uri="{D42A27DB-BD31-4B8C-83A1-F6EECF244321}">
                <p14:modId xmlns:p14="http://schemas.microsoft.com/office/powerpoint/2010/main" val="3851381754"/>
              </p:ext>
            </p:extLst>
          </p:nvPr>
        </p:nvGraphicFramePr>
        <p:xfrm>
          <a:off x="1562502" y="1676025"/>
          <a:ext cx="4533497" cy="43571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8FACE800-9CB7-4805-91E7-D4437A087DBC}"/>
              </a:ext>
            </a:extLst>
          </p:cNvPr>
          <p:cNvGraphicFramePr>
            <a:graphicFrameLocks/>
          </p:cNvGraphicFramePr>
          <p:nvPr>
            <p:extLst>
              <p:ext uri="{D42A27DB-BD31-4B8C-83A1-F6EECF244321}">
                <p14:modId xmlns:p14="http://schemas.microsoft.com/office/powerpoint/2010/main" val="3239134839"/>
              </p:ext>
            </p:extLst>
          </p:nvPr>
        </p:nvGraphicFramePr>
        <p:xfrm>
          <a:off x="6202837" y="1676025"/>
          <a:ext cx="5279010" cy="435712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BB101B0-668D-1A6C-9ED0-77CBE7536A0E}"/>
              </a:ext>
            </a:extLst>
          </p:cNvPr>
          <p:cNvSpPr txBox="1"/>
          <p:nvPr/>
        </p:nvSpPr>
        <p:spPr>
          <a:xfrm>
            <a:off x="6729912" y="674537"/>
            <a:ext cx="3530710" cy="461665"/>
          </a:xfrm>
          <a:prstGeom prst="rect">
            <a:avLst/>
          </a:prstGeom>
          <a:noFill/>
        </p:spPr>
        <p:txBody>
          <a:bodyPr wrap="none" rtlCol="0">
            <a:spAutoFit/>
          </a:bodyPr>
          <a:lstStyle/>
          <a:p>
            <a:r>
              <a:rPr lang="en-US" sz="2000" dirty="0"/>
              <a:t>90-Day</a:t>
            </a:r>
            <a:r>
              <a:rPr lang="en-US" sz="1200" dirty="0"/>
              <a:t> </a:t>
            </a:r>
            <a:r>
              <a:rPr lang="en-US" sz="2400" dirty="0"/>
              <a:t>Readmission</a:t>
            </a:r>
            <a:r>
              <a:rPr lang="en-US" sz="1200" dirty="0"/>
              <a:t> </a:t>
            </a:r>
            <a:r>
              <a:rPr lang="en-US" sz="2400" dirty="0"/>
              <a:t>(Post)</a:t>
            </a:r>
            <a:endParaRPr lang="en-US" sz="1200" dirty="0"/>
          </a:p>
        </p:txBody>
      </p:sp>
      <p:sp>
        <p:nvSpPr>
          <p:cNvPr id="20" name="TextBox 19">
            <a:extLst>
              <a:ext uri="{FF2B5EF4-FFF2-40B4-BE49-F238E27FC236}">
                <a16:creationId xmlns:a16="http://schemas.microsoft.com/office/drawing/2014/main" id="{2DE493BE-F817-4C04-84C2-60F133D5D20B}"/>
              </a:ext>
            </a:extLst>
          </p:cNvPr>
          <p:cNvSpPr txBox="1"/>
          <p:nvPr/>
        </p:nvSpPr>
        <p:spPr>
          <a:xfrm>
            <a:off x="2120046" y="659148"/>
            <a:ext cx="3687356" cy="523220"/>
          </a:xfrm>
          <a:prstGeom prst="rect">
            <a:avLst/>
          </a:prstGeom>
          <a:noFill/>
        </p:spPr>
        <p:txBody>
          <a:bodyPr wrap="none" rtlCol="0">
            <a:spAutoFit/>
          </a:bodyPr>
          <a:lstStyle/>
          <a:p>
            <a:r>
              <a:rPr lang="en-US" sz="2800" dirty="0"/>
              <a:t>90-Day</a:t>
            </a:r>
            <a:r>
              <a:rPr lang="en-US" sz="1200" dirty="0"/>
              <a:t> </a:t>
            </a:r>
            <a:r>
              <a:rPr lang="en-US" sz="2400" dirty="0"/>
              <a:t>Readmission (Pre</a:t>
            </a:r>
            <a:r>
              <a:rPr lang="en-US" sz="1200" dirty="0"/>
              <a:t>)</a:t>
            </a:r>
          </a:p>
        </p:txBody>
      </p:sp>
    </p:spTree>
    <p:extLst>
      <p:ext uri="{BB962C8B-B14F-4D97-AF65-F5344CB8AC3E}">
        <p14:creationId xmlns:p14="http://schemas.microsoft.com/office/powerpoint/2010/main" val="1145684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C74C18-7A67-0314-4258-AEBCC0186BCC}"/>
              </a:ext>
            </a:extLst>
          </p:cNvPr>
          <p:cNvSpPr/>
          <p:nvPr/>
        </p:nvSpPr>
        <p:spPr>
          <a:xfrm>
            <a:off x="1591962" y="1690688"/>
            <a:ext cx="9008076" cy="341632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nchor="t">
            <a:spAutoFit/>
          </a:bodyPr>
          <a:lstStyle/>
          <a:p>
            <a:pPr algn="ctr"/>
            <a:r>
              <a:rPr lang="en-US" sz="54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ea typeface="+mj-ea"/>
                <a:cs typeface="+mj-cs"/>
              </a:rPr>
              <a:t>Mary Jo Spurgin, </a:t>
            </a:r>
          </a:p>
          <a:p>
            <a:pPr algn="ctr"/>
            <a:r>
              <a:rPr lang="en-US" sz="54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ea typeface="+mj-ea"/>
                <a:cs typeface="+mj-cs"/>
              </a:rPr>
              <a:t>Project Manager</a:t>
            </a:r>
          </a:p>
          <a:p>
            <a:pPr algn="ctr"/>
            <a:r>
              <a:rPr lang="en-US" sz="54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ea typeface="+mj-ea"/>
                <a:cs typeface="+mj-cs"/>
              </a:rPr>
              <a:t>a</a:t>
            </a:r>
            <a:r>
              <a:rPr lang="en-US" sz="54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ea typeface="+mj-ea"/>
                <a:cs typeface="+mj-cs"/>
              </a:rPr>
              <a:t>ssisted by</a:t>
            </a:r>
          </a:p>
          <a:p>
            <a:pPr algn="ctr"/>
            <a:r>
              <a:rPr lang="en-US" sz="54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ea typeface="+mj-ea"/>
                <a:cs typeface="+mj-cs"/>
              </a:rPr>
              <a:t>Stefan Merchant</a:t>
            </a:r>
            <a:endParaRPr lang="en-US" sz="54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6" name="Content Placeholder 2">
            <a:extLst>
              <a:ext uri="{FF2B5EF4-FFF2-40B4-BE49-F238E27FC236}">
                <a16:creationId xmlns:a16="http://schemas.microsoft.com/office/drawing/2014/main" id="{9095456F-524C-DA07-9418-F29D3F6C74C1}"/>
              </a:ext>
            </a:extLst>
          </p:cNvPr>
          <p:cNvSpPr>
            <a:spLocks noGrp="1"/>
          </p:cNvSpPr>
          <p:nvPr>
            <p:ph idx="1"/>
          </p:nvPr>
        </p:nvSpPr>
        <p:spPr>
          <a:xfrm>
            <a:off x="649705" y="896603"/>
            <a:ext cx="10515600" cy="5373774"/>
          </a:xfrm>
          <a:solidFill>
            <a:schemeClr val="tx1"/>
          </a:solidFill>
        </p:spPr>
        <p:txBody>
          <a:bodyPr vert="horz" lIns="91440" tIns="45720" rIns="91440" bIns="45720" rtlCol="0" anchor="t">
            <a:normAutofit fontScale="92500" lnSpcReduction="20000"/>
          </a:bodyPr>
          <a:lstStyle/>
          <a:p>
            <a:pPr marL="0" indent="0" algn="ctr">
              <a:buNone/>
            </a:pPr>
            <a:endParaRPr lang="en-US" sz="4000" kern="1200" dirty="0">
              <a:solidFill>
                <a:schemeClr val="bg1"/>
              </a:solidFill>
              <a:latin typeface="+mj-lt"/>
              <a:ea typeface="+mj-ea"/>
              <a:cs typeface="+mj-cs"/>
            </a:endParaRPr>
          </a:p>
          <a:p>
            <a:pPr marL="0" indent="0" algn="ctr">
              <a:buNone/>
            </a:pPr>
            <a:r>
              <a:rPr lang="en-US" sz="4000" b="1" kern="1200" dirty="0">
                <a:solidFill>
                  <a:schemeClr val="bg1"/>
                </a:solidFill>
                <a:ea typeface="+mj-ea"/>
                <a:cs typeface="+mj-cs"/>
              </a:rPr>
              <a:t>Stephen Mohring, </a:t>
            </a:r>
            <a:endParaRPr lang="en-US" sz="4000" b="1" dirty="0">
              <a:solidFill>
                <a:schemeClr val="bg1"/>
              </a:solidFill>
              <a:ea typeface="+mn-lt"/>
              <a:cs typeface="+mn-lt"/>
            </a:endParaRPr>
          </a:p>
          <a:p>
            <a:pPr marL="0" indent="0" algn="ctr">
              <a:buNone/>
            </a:pPr>
            <a:r>
              <a:rPr lang="en-US" sz="3600" dirty="0">
                <a:solidFill>
                  <a:schemeClr val="bg1"/>
                </a:solidFill>
                <a:ea typeface="+mn-lt"/>
                <a:cs typeface="+mn-lt"/>
              </a:rPr>
              <a:t>Senior Medical Director, Patient Centered Medical Home / Population Health &amp; Enterprise Quality</a:t>
            </a:r>
            <a:r>
              <a:rPr lang="en-US" sz="3600" b="1" dirty="0">
                <a:solidFill>
                  <a:schemeClr val="bg1"/>
                </a:solidFill>
              </a:rPr>
              <a:t> </a:t>
            </a:r>
            <a:br>
              <a:rPr lang="en-US" sz="3600" b="1" dirty="0"/>
            </a:br>
            <a:endParaRPr lang="en-US" sz="4000" b="1">
              <a:solidFill>
                <a:schemeClr val="bg1"/>
              </a:solidFill>
            </a:endParaRPr>
          </a:p>
          <a:p>
            <a:pPr marL="0" indent="0" algn="ctr">
              <a:buNone/>
            </a:pPr>
            <a:r>
              <a:rPr lang="en-US" sz="4000" b="1" kern="1200" dirty="0">
                <a:solidFill>
                  <a:schemeClr val="bg1"/>
                </a:solidFill>
                <a:ea typeface="+mj-ea"/>
                <a:cs typeface="+mj-cs"/>
              </a:rPr>
              <a:t>Dan Jeffrey, </a:t>
            </a:r>
            <a:endParaRPr lang="en-US" sz="4000" b="1" dirty="0">
              <a:solidFill>
                <a:schemeClr val="bg1"/>
              </a:solidFill>
              <a:ea typeface="+mj-ea"/>
              <a:cs typeface="+mj-cs"/>
            </a:endParaRPr>
          </a:p>
          <a:p>
            <a:pPr marL="0" indent="0" algn="ctr">
              <a:buNone/>
            </a:pPr>
            <a:r>
              <a:rPr lang="en-US" sz="4000" kern="1200" dirty="0">
                <a:solidFill>
                  <a:schemeClr val="bg1"/>
                </a:solidFill>
                <a:ea typeface="+mj-ea"/>
                <a:cs typeface="+mj-cs"/>
              </a:rPr>
              <a:t>Medical Director, Fontenelle Clini</a:t>
            </a:r>
            <a:r>
              <a:rPr lang="en-US" sz="4000" kern="1200" dirty="0">
                <a:solidFill>
                  <a:schemeClr val="bg1"/>
                </a:solidFill>
                <a:latin typeface="+mj-lt"/>
                <a:ea typeface="+mj-ea"/>
                <a:cs typeface="+mj-cs"/>
              </a:rPr>
              <a:t>c</a:t>
            </a:r>
            <a:endParaRPr lang="en-US">
              <a:solidFill>
                <a:schemeClr val="bg1"/>
              </a:solidFill>
              <a:ea typeface="+mj-ea"/>
              <a:cs typeface="+mj-cs"/>
            </a:endParaRPr>
          </a:p>
          <a:p>
            <a:pPr marL="0" indent="0" algn="ctr">
              <a:buNone/>
            </a:pPr>
            <a:endParaRPr lang="en-US" sz="4000" dirty="0">
              <a:solidFill>
                <a:schemeClr val="bg1"/>
              </a:solidFill>
              <a:latin typeface="Aptos Display"/>
            </a:endParaRPr>
          </a:p>
          <a:p>
            <a:pPr marL="0" indent="0" algn="ctr">
              <a:buNone/>
            </a:pPr>
            <a:r>
              <a:rPr lang="en-US" sz="4000" b="1" dirty="0">
                <a:solidFill>
                  <a:schemeClr val="bg1"/>
                </a:solidFill>
                <a:latin typeface="Aptos Display"/>
              </a:rPr>
              <a:t>Shelley Baldwin</a:t>
            </a:r>
            <a:r>
              <a:rPr lang="en-US" sz="4000" dirty="0">
                <a:solidFill>
                  <a:schemeClr val="bg1"/>
                </a:solidFill>
                <a:latin typeface="Aptos Display"/>
              </a:rPr>
              <a:t>, MPA, </a:t>
            </a:r>
            <a:endParaRPr lang="en-US" dirty="0">
              <a:solidFill>
                <a:schemeClr val="bg1"/>
              </a:solidFill>
              <a:latin typeface="Aptos"/>
            </a:endParaRPr>
          </a:p>
          <a:p>
            <a:pPr marL="0" indent="0" algn="ctr">
              <a:buNone/>
            </a:pPr>
            <a:r>
              <a:rPr lang="en-US" sz="4000" dirty="0">
                <a:solidFill>
                  <a:schemeClr val="bg1"/>
                </a:solidFill>
                <a:latin typeface="Aptos"/>
              </a:rPr>
              <a:t>Ambulatory</a:t>
            </a:r>
            <a:r>
              <a:rPr lang="en-US" sz="4000" dirty="0">
                <a:solidFill>
                  <a:schemeClr val="bg1"/>
                </a:solidFill>
                <a:ea typeface="+mn-lt"/>
                <a:cs typeface="+mn-lt"/>
              </a:rPr>
              <a:t> Care Consultant | Patient Centered Medical Home</a:t>
            </a:r>
            <a:endParaRPr lang="en-US">
              <a:solidFill>
                <a:schemeClr val="bg1"/>
              </a:solidFill>
            </a:endParaRPr>
          </a:p>
        </p:txBody>
      </p:sp>
      <p:sp>
        <p:nvSpPr>
          <p:cNvPr id="7" name="Content Placeholder 2">
            <a:extLst>
              <a:ext uri="{FF2B5EF4-FFF2-40B4-BE49-F238E27FC236}">
                <a16:creationId xmlns:a16="http://schemas.microsoft.com/office/drawing/2014/main" id="{139D54E7-81D8-199B-E435-7597EA84D9D4}"/>
              </a:ext>
            </a:extLst>
          </p:cNvPr>
          <p:cNvSpPr txBox="1">
            <a:spLocks/>
          </p:cNvSpPr>
          <p:nvPr/>
        </p:nvSpPr>
        <p:spPr>
          <a:xfrm>
            <a:off x="649705" y="894781"/>
            <a:ext cx="10515600" cy="5257199"/>
          </a:xfrm>
          <a:prstGeom prst="rect">
            <a:avLst/>
          </a:prstGeom>
          <a:solidFill>
            <a:schemeClr val="tx1"/>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br>
              <a:rPr lang="en-US" dirty="0">
                <a:solidFill>
                  <a:schemeClr val="bg1"/>
                </a:solidFill>
                <a:latin typeface="+mj-lt"/>
                <a:ea typeface="+mj-ea"/>
                <a:cs typeface="+mj-cs"/>
              </a:rPr>
            </a:br>
            <a:r>
              <a:rPr lang="en-US" sz="4000" b="1" dirty="0">
                <a:solidFill>
                  <a:schemeClr val="bg1"/>
                </a:solidFill>
                <a:ea typeface="+mj-ea"/>
                <a:cs typeface="+mj-cs"/>
              </a:rPr>
              <a:t>April Recher and MaryAnn Eusebio </a:t>
            </a:r>
            <a:endParaRPr lang="en-US" sz="3600" b="1" dirty="0">
              <a:solidFill>
                <a:schemeClr val="bg1"/>
              </a:solidFill>
              <a:ea typeface="+mj-ea"/>
              <a:cs typeface="+mj-cs"/>
            </a:endParaRPr>
          </a:p>
          <a:p>
            <a:pPr marL="0" indent="0">
              <a:buFont typeface="Arial" panose="020B0604020202020204" pitchFamily="34" charset="0"/>
              <a:buNone/>
            </a:pPr>
            <a:endParaRPr lang="en-US" sz="3600" b="1" dirty="0">
              <a:solidFill>
                <a:schemeClr val="bg1"/>
              </a:solidFill>
              <a:ea typeface="+mj-ea"/>
              <a:cs typeface="+mj-cs"/>
            </a:endParaRPr>
          </a:p>
          <a:p>
            <a:pPr marL="0" indent="0" algn="ctr">
              <a:buFont typeface="Arial" panose="020B0604020202020204" pitchFamily="34" charset="0"/>
              <a:buNone/>
            </a:pPr>
            <a:r>
              <a:rPr lang="en-US" sz="3600" b="1" dirty="0">
                <a:solidFill>
                  <a:schemeClr val="bg1"/>
                </a:solidFill>
                <a:ea typeface="+mj-ea"/>
                <a:cs typeface="+mj-cs"/>
              </a:rPr>
              <a:t>For teaching us about SDH and services to address those needs and serve those patients</a:t>
            </a:r>
          </a:p>
          <a:p>
            <a:pPr marL="0" indent="0" algn="ctr">
              <a:buFont typeface="Arial" panose="020B0604020202020204" pitchFamily="34" charset="0"/>
              <a:buNone/>
            </a:pPr>
            <a:endParaRPr lang="en-US" sz="3600" b="1" dirty="0">
              <a:solidFill>
                <a:schemeClr val="bg1"/>
              </a:solidFill>
              <a:ea typeface="+mj-ea"/>
              <a:cs typeface="+mj-cs"/>
            </a:endParaRPr>
          </a:p>
          <a:p>
            <a:pPr marL="0" indent="0" algn="ctr">
              <a:buFont typeface="Arial" panose="020B0604020202020204" pitchFamily="34" charset="0"/>
              <a:buNone/>
            </a:pPr>
            <a:endParaRPr lang="en-US" sz="3600" b="1" dirty="0">
              <a:solidFill>
                <a:schemeClr val="bg1"/>
              </a:solidFill>
              <a:ea typeface="+mj-ea"/>
              <a:cs typeface="+mj-cs"/>
            </a:endParaRPr>
          </a:p>
          <a:p>
            <a:pPr marL="0" indent="0" algn="ctr">
              <a:buFont typeface="Arial" panose="020B0604020202020204" pitchFamily="34" charset="0"/>
              <a:buNone/>
            </a:pPr>
            <a:endParaRPr lang="en-US" b="1" dirty="0">
              <a:solidFill>
                <a:schemeClr val="bg1"/>
              </a:solidFill>
            </a:endParaRPr>
          </a:p>
        </p:txBody>
      </p:sp>
      <p:sp>
        <p:nvSpPr>
          <p:cNvPr id="5" name="Rectangle 4">
            <a:extLst>
              <a:ext uri="{FF2B5EF4-FFF2-40B4-BE49-F238E27FC236}">
                <a16:creationId xmlns:a16="http://schemas.microsoft.com/office/drawing/2014/main" id="{3F967384-0558-8B13-6295-F92288ED66E3}"/>
              </a:ext>
            </a:extLst>
          </p:cNvPr>
          <p:cNvSpPr/>
          <p:nvPr/>
        </p:nvSpPr>
        <p:spPr>
          <a:xfrm>
            <a:off x="649707" y="896605"/>
            <a:ext cx="10888361" cy="590931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54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Our Evaluation Team</a:t>
            </a:r>
          </a:p>
          <a:p>
            <a:pPr algn="ctr"/>
            <a:r>
              <a:rPr lang="en-US" sz="54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JY Kim</a:t>
            </a:r>
          </a:p>
          <a:p>
            <a:pPr algn="ctr"/>
            <a:r>
              <a:rPr lang="en-US" sz="54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Jihyun Ma</a:t>
            </a:r>
          </a:p>
          <a:p>
            <a:pPr algn="ctr"/>
            <a:r>
              <a:rPr lang="en-US" sz="54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Rebecca Hiebert</a:t>
            </a:r>
          </a:p>
          <a:p>
            <a:pPr algn="ctr"/>
            <a:r>
              <a:rPr lang="en-US" sz="5400" b="1" cap="none" spc="0" dirty="0" err="1">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Hongmei</a:t>
            </a:r>
            <a:r>
              <a:rPr lang="en-US" sz="54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 Wang</a:t>
            </a:r>
          </a:p>
          <a:p>
            <a:pPr algn="ctr"/>
            <a:endParaRPr lang="en-US" sz="54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a:p>
            <a:pPr algn="ctr"/>
            <a:endParaRPr lang="en-US" sz="54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2" name="Title 1">
            <a:extLst>
              <a:ext uri="{FF2B5EF4-FFF2-40B4-BE49-F238E27FC236}">
                <a16:creationId xmlns:a16="http://schemas.microsoft.com/office/drawing/2014/main" id="{70AA8568-2681-2603-5F01-5C4E1CB14394}"/>
              </a:ext>
            </a:extLst>
          </p:cNvPr>
          <p:cNvSpPr>
            <a:spLocks noGrp="1"/>
          </p:cNvSpPr>
          <p:nvPr>
            <p:ph type="title"/>
          </p:nvPr>
        </p:nvSpPr>
        <p:spPr>
          <a:xfrm>
            <a:off x="838200" y="-157341"/>
            <a:ext cx="10515600" cy="1325563"/>
          </a:xfrm>
        </p:spPr>
        <p:txBody>
          <a:bodyPr/>
          <a:lstStyle/>
          <a:p>
            <a:pPr algn="ctr"/>
            <a:r>
              <a:rPr lang="en-US" dirty="0"/>
              <a:t>People to Thank</a:t>
            </a:r>
          </a:p>
        </p:txBody>
      </p:sp>
    </p:spTree>
    <p:extLst>
      <p:ext uri="{BB962C8B-B14F-4D97-AF65-F5344CB8AC3E}">
        <p14:creationId xmlns:p14="http://schemas.microsoft.com/office/powerpoint/2010/main" val="135322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P spid="7"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E4CFC7-67F0-F286-9E24-0A92FDDB346C}"/>
              </a:ext>
            </a:extLst>
          </p:cNvPr>
          <p:cNvSpPr>
            <a:spLocks noGrp="1"/>
          </p:cNvSpPr>
          <p:nvPr>
            <p:ph type="title"/>
          </p:nvPr>
        </p:nvSpPr>
        <p:spPr>
          <a:xfrm>
            <a:off x="1947333" y="1215809"/>
            <a:ext cx="8712201" cy="4825762"/>
          </a:xfrm>
          <a:solidFill>
            <a:schemeClr val="tx1"/>
          </a:solidFill>
          <a:ln>
            <a:solidFill>
              <a:schemeClr val="accent1"/>
            </a:solidFill>
          </a:ln>
        </p:spPr>
        <p:txBody>
          <a:bodyPr vert="horz" lIns="91440" tIns="45720" rIns="91440" bIns="45720" rtlCol="0" anchor="b">
            <a:normAutofit/>
          </a:bodyPr>
          <a:lstStyle/>
          <a:p>
            <a:pPr algn="ctr"/>
            <a:r>
              <a:rPr lang="en-US" sz="2800" b="1" dirty="0">
                <a:solidFill>
                  <a:schemeClr val="bg1"/>
                </a:solidFill>
                <a:ea typeface="+mj-lt"/>
                <a:cs typeface="+mj-lt"/>
              </a:rPr>
              <a:t>Planners and Panelists</a:t>
            </a:r>
            <a:br>
              <a:rPr lang="en-US" sz="2800" b="1" dirty="0">
                <a:solidFill>
                  <a:schemeClr val="bg1"/>
                </a:solidFill>
                <a:ea typeface="+mj-lt"/>
                <a:cs typeface="+mj-lt"/>
              </a:rPr>
            </a:br>
            <a:r>
              <a:rPr lang="en-US" sz="2800" dirty="0">
                <a:solidFill>
                  <a:schemeClr val="bg1"/>
                </a:solidFill>
                <a:ea typeface="+mj-lt"/>
                <a:cs typeface="+mj-lt"/>
              </a:rPr>
              <a:t>Andrew Baumgartner </a:t>
            </a:r>
            <a:endParaRPr lang="en-US" sz="4800" dirty="0">
              <a:solidFill>
                <a:schemeClr val="bg1"/>
              </a:solidFill>
            </a:endParaRPr>
          </a:p>
          <a:p>
            <a:pPr algn="ctr"/>
            <a:r>
              <a:rPr lang="en-US" sz="2800" dirty="0">
                <a:solidFill>
                  <a:schemeClr val="bg1"/>
                </a:solidFill>
                <a:ea typeface="+mj-lt"/>
                <a:cs typeface="+mj-lt"/>
              </a:rPr>
              <a:t>Mary Ann Eusebio </a:t>
            </a:r>
            <a:endParaRPr lang="en-US" sz="4800"/>
          </a:p>
          <a:p>
            <a:pPr algn="ctr"/>
            <a:r>
              <a:rPr lang="en-US" sz="2800" dirty="0">
                <a:solidFill>
                  <a:schemeClr val="bg1"/>
                </a:solidFill>
                <a:ea typeface="+mj-lt"/>
                <a:cs typeface="+mj-lt"/>
              </a:rPr>
              <a:t>Diane Hendricks</a:t>
            </a:r>
            <a:endParaRPr lang="en-US" sz="2800" dirty="0">
              <a:solidFill>
                <a:schemeClr val="bg1"/>
              </a:solidFill>
            </a:endParaRPr>
          </a:p>
          <a:p>
            <a:pPr algn="ctr"/>
            <a:r>
              <a:rPr lang="en-US" sz="2800" dirty="0">
                <a:solidFill>
                  <a:schemeClr val="bg1"/>
                </a:solidFill>
                <a:ea typeface="+mj-lt"/>
                <a:cs typeface="+mj-lt"/>
              </a:rPr>
              <a:t>Jessie Jenkins</a:t>
            </a:r>
            <a:br>
              <a:rPr lang="en-US" sz="2800" dirty="0">
                <a:solidFill>
                  <a:schemeClr val="bg1"/>
                </a:solidFill>
                <a:ea typeface="+mj-lt"/>
                <a:cs typeface="+mj-lt"/>
              </a:rPr>
            </a:br>
            <a:r>
              <a:rPr lang="en-US" sz="2800" dirty="0">
                <a:solidFill>
                  <a:schemeClr val="bg1"/>
                </a:solidFill>
                <a:ea typeface="+mj-lt"/>
                <a:cs typeface="+mj-lt"/>
              </a:rPr>
              <a:t>Joe </a:t>
            </a:r>
            <a:r>
              <a:rPr lang="en-US" sz="2800" dirty="0" err="1">
                <a:solidFill>
                  <a:schemeClr val="bg1"/>
                </a:solidFill>
                <a:ea typeface="+mj-lt"/>
                <a:cs typeface="+mj-lt"/>
              </a:rPr>
              <a:t>Hejkal</a:t>
            </a:r>
          </a:p>
          <a:p>
            <a:pPr algn="ctr"/>
            <a:r>
              <a:rPr lang="en-US" sz="2800" dirty="0">
                <a:solidFill>
                  <a:schemeClr val="bg1"/>
                </a:solidFill>
                <a:ea typeface="+mj-lt"/>
                <a:cs typeface="+mj-lt"/>
              </a:rPr>
              <a:t>Thomas Magnuson</a:t>
            </a:r>
            <a:endParaRPr lang="en-US" sz="2800" dirty="0">
              <a:solidFill>
                <a:schemeClr val="bg1"/>
              </a:solidFill>
            </a:endParaRPr>
          </a:p>
          <a:p>
            <a:pPr algn="ctr"/>
            <a:r>
              <a:rPr lang="en-US" sz="2800" dirty="0">
                <a:solidFill>
                  <a:schemeClr val="bg1"/>
                </a:solidFill>
                <a:ea typeface="+mj-lt"/>
                <a:cs typeface="+mj-lt"/>
              </a:rPr>
              <a:t>Erin Ranum</a:t>
            </a:r>
            <a:endParaRPr lang="en-US" sz="2800" dirty="0">
              <a:solidFill>
                <a:schemeClr val="bg1"/>
              </a:solidFill>
            </a:endParaRPr>
          </a:p>
          <a:p>
            <a:pPr algn="ctr"/>
            <a:r>
              <a:rPr lang="en-US" sz="2800" dirty="0">
                <a:solidFill>
                  <a:schemeClr val="bg1"/>
                </a:solidFill>
                <a:ea typeface="+mj-lt"/>
                <a:cs typeface="+mj-lt"/>
              </a:rPr>
              <a:t>April Recher </a:t>
            </a:r>
            <a:endParaRPr lang="en-US" sz="4800"/>
          </a:p>
          <a:p>
            <a:pPr algn="ctr"/>
            <a:r>
              <a:rPr lang="en-US" sz="2800" dirty="0">
                <a:solidFill>
                  <a:schemeClr val="bg1"/>
                </a:solidFill>
                <a:ea typeface="+mj-lt"/>
                <a:cs typeface="+mj-lt"/>
              </a:rPr>
              <a:t>Jessica Semin</a:t>
            </a:r>
            <a:endParaRPr lang="en-US" sz="2800" dirty="0">
              <a:solidFill>
                <a:schemeClr val="bg1"/>
              </a:solidFill>
            </a:endParaRPr>
          </a:p>
          <a:p>
            <a:pPr algn="ctr"/>
            <a:r>
              <a:rPr lang="en-US" sz="2800" dirty="0">
                <a:solidFill>
                  <a:schemeClr val="bg1"/>
                </a:solidFill>
                <a:ea typeface="+mj-lt"/>
                <a:cs typeface="+mj-lt"/>
              </a:rPr>
              <a:t>Linda Sobeski</a:t>
            </a:r>
            <a:endParaRPr lang="en-US" sz="2800" dirty="0">
              <a:solidFill>
                <a:schemeClr val="bg1"/>
              </a:solidFill>
            </a:endParaRPr>
          </a:p>
          <a:p>
            <a:pPr algn="ctr"/>
            <a:r>
              <a:rPr lang="en-US" sz="2800" dirty="0">
                <a:solidFill>
                  <a:schemeClr val="bg1"/>
                </a:solidFill>
                <a:ea typeface="+mj-lt"/>
                <a:cs typeface="+mj-lt"/>
              </a:rPr>
              <a:t>Steven Wengel</a:t>
            </a:r>
            <a:endParaRPr lang="en-US" sz="2800" dirty="0">
              <a:solidFill>
                <a:schemeClr val="bg1"/>
              </a:solidFill>
            </a:endParaRPr>
          </a:p>
        </p:txBody>
      </p:sp>
      <p:sp>
        <p:nvSpPr>
          <p:cNvPr id="6" name="TextBox 5">
            <a:extLst>
              <a:ext uri="{FF2B5EF4-FFF2-40B4-BE49-F238E27FC236}">
                <a16:creationId xmlns:a16="http://schemas.microsoft.com/office/drawing/2014/main" id="{8BD1AD89-0AB9-5C65-189C-E4AEB2915CE5}"/>
              </a:ext>
            </a:extLst>
          </p:cNvPr>
          <p:cNvSpPr txBox="1"/>
          <p:nvPr/>
        </p:nvSpPr>
        <p:spPr>
          <a:xfrm>
            <a:off x="3993629" y="293810"/>
            <a:ext cx="4742598" cy="646331"/>
          </a:xfrm>
          <a:prstGeom prst="rect">
            <a:avLst/>
          </a:prstGeom>
          <a:noFill/>
        </p:spPr>
        <p:txBody>
          <a:bodyPr wrap="square" rtlCol="0">
            <a:spAutoFit/>
          </a:bodyPr>
          <a:lstStyle/>
          <a:p>
            <a:r>
              <a:rPr lang="en-US" sz="1800" kern="1200" dirty="0">
                <a:solidFill>
                  <a:sysClr val="windowText" lastClr="000000"/>
                </a:solidFill>
                <a:latin typeface="+mj-lt"/>
                <a:ea typeface="+mj-ea"/>
                <a:cs typeface="+mj-cs"/>
              </a:rPr>
              <a:t>to:</a:t>
            </a:r>
            <a:br>
              <a:rPr lang="en-US" sz="1800" kern="1200" dirty="0">
                <a:solidFill>
                  <a:sysClr val="windowText" lastClr="000000"/>
                </a:solidFill>
                <a:latin typeface="+mj-lt"/>
                <a:ea typeface="+mj-ea"/>
                <a:cs typeface="+mj-cs"/>
              </a:rPr>
            </a:br>
            <a:endParaRPr lang="en-US" dirty="0"/>
          </a:p>
        </p:txBody>
      </p:sp>
      <p:sp>
        <p:nvSpPr>
          <p:cNvPr id="7" name="Rectangle 6">
            <a:extLst>
              <a:ext uri="{FF2B5EF4-FFF2-40B4-BE49-F238E27FC236}">
                <a16:creationId xmlns:a16="http://schemas.microsoft.com/office/drawing/2014/main" id="{CD7A5E4D-62A3-34A4-C508-3B063A84B5E4}"/>
              </a:ext>
            </a:extLst>
          </p:cNvPr>
          <p:cNvSpPr/>
          <p:nvPr/>
        </p:nvSpPr>
        <p:spPr>
          <a:xfrm>
            <a:off x="4718227" y="293810"/>
            <a:ext cx="3002681" cy="923330"/>
          </a:xfrm>
          <a:prstGeom prst="rect">
            <a:avLst/>
          </a:prstGeom>
          <a:noFill/>
        </p:spPr>
        <p:txBody>
          <a:bodyPr wrap="none" lIns="91440" tIns="45720" rIns="91440" bIns="45720">
            <a:spAutoFit/>
          </a:bodyPr>
          <a:lstStyle/>
          <a:p>
            <a:pPr algn="ctr"/>
            <a:r>
              <a:rPr lang="en-US" sz="5400" b="0" kern="1200" cap="none" spc="0" dirty="0">
                <a:ln w="0"/>
                <a:solidFill>
                  <a:schemeClr val="tx1"/>
                </a:solidFill>
                <a:effectLst>
                  <a:outerShdw blurRad="38100" dist="19050" dir="2700000" algn="tl" rotWithShape="0">
                    <a:schemeClr val="dk1">
                      <a:alpha val="40000"/>
                    </a:schemeClr>
                  </a:outerShdw>
                </a:effectLst>
                <a:latin typeface="+mj-lt"/>
                <a:ea typeface="+mj-ea"/>
                <a:cs typeface="+mj-cs"/>
              </a:rPr>
              <a:t>Thanks to </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89067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E4CFC7-67F0-F286-9E24-0A92FDDB346C}"/>
              </a:ext>
            </a:extLst>
          </p:cNvPr>
          <p:cNvSpPr>
            <a:spLocks noGrp="1"/>
          </p:cNvSpPr>
          <p:nvPr>
            <p:ph type="title"/>
          </p:nvPr>
        </p:nvSpPr>
        <p:spPr>
          <a:xfrm>
            <a:off x="1947333" y="1225930"/>
            <a:ext cx="8712201" cy="5015785"/>
          </a:xfrm>
          <a:solidFill>
            <a:schemeClr val="tx1"/>
          </a:solidFill>
          <a:ln>
            <a:solidFill>
              <a:schemeClr val="accent1"/>
            </a:solidFill>
          </a:ln>
        </p:spPr>
        <p:txBody>
          <a:bodyPr vert="horz" lIns="91440" tIns="45720" rIns="91440" bIns="45720" rtlCol="0" anchor="b">
            <a:normAutofit fontScale="90000"/>
          </a:bodyPr>
          <a:lstStyle/>
          <a:p>
            <a:pPr algn="ctr"/>
            <a:r>
              <a:rPr lang="en-US" sz="2400" dirty="0">
                <a:solidFill>
                  <a:schemeClr val="bg1"/>
                </a:solidFill>
              </a:rPr>
              <a:t>All of the geriatrics’ champions </a:t>
            </a:r>
            <a:br>
              <a:rPr lang="en-US" sz="2400" dirty="0">
                <a:solidFill>
                  <a:schemeClr val="bg1"/>
                </a:solidFill>
              </a:rPr>
            </a:br>
            <a:r>
              <a:rPr lang="en-US" sz="2400" b="1" dirty="0">
                <a:solidFill>
                  <a:schemeClr val="accent2"/>
                </a:solidFill>
              </a:rPr>
              <a:t>OneWorld:</a:t>
            </a:r>
            <a:br>
              <a:rPr lang="en-US" sz="2400" dirty="0">
                <a:solidFill>
                  <a:schemeClr val="bg1"/>
                </a:solidFill>
              </a:rPr>
            </a:br>
            <a:r>
              <a:rPr lang="en-US" sz="2400" dirty="0">
                <a:solidFill>
                  <a:schemeClr val="bg1"/>
                </a:solidFill>
              </a:rPr>
              <a:t>Alex Dworak, Jeremy Howe, Nora Kovar, Maya Manjarrez, Nubia Quiros</a:t>
            </a:r>
            <a:br>
              <a:rPr lang="en-US" sz="2400" dirty="0">
                <a:solidFill>
                  <a:schemeClr val="bg1"/>
                </a:solidFill>
              </a:rPr>
            </a:br>
            <a:r>
              <a:rPr lang="en-US" sz="2400" b="1" dirty="0">
                <a:solidFill>
                  <a:schemeClr val="accent2"/>
                </a:solidFill>
              </a:rPr>
              <a:t>Nebraska Medicine:</a:t>
            </a:r>
            <a:br>
              <a:rPr lang="en-US" sz="2400" dirty="0">
                <a:solidFill>
                  <a:schemeClr val="bg1"/>
                </a:solidFill>
              </a:rPr>
            </a:br>
            <a:r>
              <a:rPr lang="en-US" sz="2400" dirty="0">
                <a:solidFill>
                  <a:schemeClr val="bg1"/>
                </a:solidFill>
              </a:rPr>
              <a:t>Dan Jeffrey (Fontenelle)</a:t>
            </a:r>
            <a:br>
              <a:rPr lang="en-US" sz="2400" dirty="0">
                <a:solidFill>
                  <a:schemeClr val="bg1"/>
                </a:solidFill>
              </a:rPr>
            </a:br>
            <a:r>
              <a:rPr lang="en-US" sz="2400" dirty="0">
                <a:solidFill>
                  <a:schemeClr val="bg1"/>
                </a:solidFill>
              </a:rPr>
              <a:t>Stephen Mohring (IM DOC)</a:t>
            </a:r>
            <a:br>
              <a:rPr lang="en-US" sz="2400" dirty="0">
                <a:solidFill>
                  <a:schemeClr val="bg1"/>
                </a:solidFill>
              </a:rPr>
            </a:br>
            <a:r>
              <a:rPr lang="en-US" sz="2400" dirty="0">
                <a:solidFill>
                  <a:schemeClr val="bg1"/>
                </a:solidFill>
              </a:rPr>
              <a:t>Carrie Hoarty (Midtown)</a:t>
            </a:r>
            <a:br>
              <a:rPr lang="en-US" sz="2400" dirty="0">
                <a:solidFill>
                  <a:schemeClr val="bg1"/>
                </a:solidFill>
              </a:rPr>
            </a:br>
            <a:r>
              <a:rPr lang="en-US" sz="2400" dirty="0">
                <a:solidFill>
                  <a:schemeClr val="bg1"/>
                </a:solidFill>
              </a:rPr>
              <a:t>Tes Winter (Eagle Run)</a:t>
            </a:r>
            <a:br>
              <a:rPr lang="en-US" sz="2400" dirty="0">
                <a:solidFill>
                  <a:schemeClr val="bg1"/>
                </a:solidFill>
              </a:rPr>
            </a:br>
            <a:r>
              <a:rPr lang="en-US" sz="2400" dirty="0">
                <a:solidFill>
                  <a:schemeClr val="bg1"/>
                </a:solidFill>
              </a:rPr>
              <a:t>Alberto Marcelin (Chalco)</a:t>
            </a:r>
            <a:br>
              <a:rPr lang="en-US" sz="2400" dirty="0">
                <a:solidFill>
                  <a:schemeClr val="bg1"/>
                </a:solidFill>
              </a:rPr>
            </a:br>
            <a:r>
              <a:rPr lang="en-US" sz="2400" dirty="0">
                <a:solidFill>
                  <a:schemeClr val="bg1"/>
                </a:solidFill>
              </a:rPr>
              <a:t>Nikki Regan (SCC)</a:t>
            </a:r>
            <a:br>
              <a:rPr lang="en-US" sz="2400" dirty="0">
                <a:solidFill>
                  <a:schemeClr val="bg1"/>
                </a:solidFill>
              </a:rPr>
            </a:br>
            <a:r>
              <a:rPr lang="en-US" sz="2400" b="1" dirty="0">
                <a:solidFill>
                  <a:schemeClr val="accent2"/>
                </a:solidFill>
              </a:rPr>
              <a:t>Ponca Health:</a:t>
            </a:r>
            <a:br>
              <a:rPr lang="en-US" sz="2400" b="1" dirty="0">
                <a:solidFill>
                  <a:schemeClr val="accent2"/>
                </a:solidFill>
              </a:rPr>
            </a:br>
            <a:r>
              <a:rPr lang="en-US" sz="2400" dirty="0">
                <a:solidFill>
                  <a:schemeClr val="bg1"/>
                </a:solidFill>
              </a:rPr>
              <a:t>Lora Langley</a:t>
            </a:r>
            <a:br>
              <a:rPr lang="en-US" sz="2400" dirty="0">
                <a:solidFill>
                  <a:schemeClr val="bg1"/>
                </a:solidFill>
              </a:rPr>
            </a:br>
            <a:r>
              <a:rPr lang="en-US" sz="2400" b="1" dirty="0">
                <a:solidFill>
                  <a:schemeClr val="accent2"/>
                </a:solidFill>
              </a:rPr>
              <a:t>Immanuel Pathways PACE:</a:t>
            </a:r>
            <a:br>
              <a:rPr lang="en-US" sz="2400" b="1" dirty="0">
                <a:solidFill>
                  <a:schemeClr val="accent2"/>
                </a:solidFill>
              </a:rPr>
            </a:br>
            <a:r>
              <a:rPr lang="en-US" sz="2400" dirty="0">
                <a:solidFill>
                  <a:schemeClr val="bg1"/>
                </a:solidFill>
              </a:rPr>
              <a:t>Natalie Manley</a:t>
            </a:r>
            <a:br>
              <a:rPr lang="en-US" sz="2400" dirty="0">
                <a:solidFill>
                  <a:schemeClr val="bg1"/>
                </a:solidFill>
              </a:rPr>
            </a:br>
            <a:br>
              <a:rPr lang="en-US" sz="2400" dirty="0"/>
            </a:br>
            <a:r>
              <a:rPr lang="en-US" sz="2400" i="1" dirty="0">
                <a:solidFill>
                  <a:schemeClr val="bg1"/>
                </a:solidFill>
              </a:rPr>
              <a:t>Patients who taught us through their voices on what Matters</a:t>
            </a:r>
            <a:endParaRPr lang="en-US" sz="2400" kern="1200" dirty="0">
              <a:solidFill>
                <a:schemeClr val="bg1"/>
              </a:solidFill>
            </a:endParaRPr>
          </a:p>
        </p:txBody>
      </p:sp>
      <p:sp>
        <p:nvSpPr>
          <p:cNvPr id="6" name="TextBox 5">
            <a:extLst>
              <a:ext uri="{FF2B5EF4-FFF2-40B4-BE49-F238E27FC236}">
                <a16:creationId xmlns:a16="http://schemas.microsoft.com/office/drawing/2014/main" id="{8BD1AD89-0AB9-5C65-189C-E4AEB2915CE5}"/>
              </a:ext>
            </a:extLst>
          </p:cNvPr>
          <p:cNvSpPr txBox="1"/>
          <p:nvPr/>
        </p:nvSpPr>
        <p:spPr>
          <a:xfrm>
            <a:off x="3993629" y="293810"/>
            <a:ext cx="4742598" cy="646331"/>
          </a:xfrm>
          <a:prstGeom prst="rect">
            <a:avLst/>
          </a:prstGeom>
          <a:noFill/>
        </p:spPr>
        <p:txBody>
          <a:bodyPr wrap="square" rtlCol="0">
            <a:spAutoFit/>
          </a:bodyPr>
          <a:lstStyle/>
          <a:p>
            <a:r>
              <a:rPr lang="en-US" sz="1800" kern="1200" dirty="0">
                <a:solidFill>
                  <a:sysClr val="windowText" lastClr="000000"/>
                </a:solidFill>
                <a:latin typeface="+mj-lt"/>
                <a:ea typeface="+mj-ea"/>
                <a:cs typeface="+mj-cs"/>
              </a:rPr>
              <a:t>to:</a:t>
            </a:r>
            <a:br>
              <a:rPr lang="en-US" sz="1800" kern="1200" dirty="0">
                <a:solidFill>
                  <a:sysClr val="windowText" lastClr="000000"/>
                </a:solidFill>
                <a:latin typeface="+mj-lt"/>
                <a:ea typeface="+mj-ea"/>
                <a:cs typeface="+mj-cs"/>
              </a:rPr>
            </a:br>
            <a:endParaRPr lang="en-US" dirty="0"/>
          </a:p>
        </p:txBody>
      </p:sp>
      <p:sp>
        <p:nvSpPr>
          <p:cNvPr id="7" name="Rectangle 6">
            <a:extLst>
              <a:ext uri="{FF2B5EF4-FFF2-40B4-BE49-F238E27FC236}">
                <a16:creationId xmlns:a16="http://schemas.microsoft.com/office/drawing/2014/main" id="{CD7A5E4D-62A3-34A4-C508-3B063A84B5E4}"/>
              </a:ext>
            </a:extLst>
          </p:cNvPr>
          <p:cNvSpPr/>
          <p:nvPr/>
        </p:nvSpPr>
        <p:spPr>
          <a:xfrm>
            <a:off x="4718227" y="293810"/>
            <a:ext cx="3002681" cy="923330"/>
          </a:xfrm>
          <a:prstGeom prst="rect">
            <a:avLst/>
          </a:prstGeom>
          <a:noFill/>
        </p:spPr>
        <p:txBody>
          <a:bodyPr wrap="none" lIns="91440" tIns="45720" rIns="91440" bIns="45720">
            <a:spAutoFit/>
          </a:bodyPr>
          <a:lstStyle/>
          <a:p>
            <a:pPr algn="ctr"/>
            <a:r>
              <a:rPr lang="en-US" sz="5400" b="0" kern="1200" cap="none" spc="0" dirty="0">
                <a:ln w="0"/>
                <a:solidFill>
                  <a:schemeClr val="tx1"/>
                </a:solidFill>
                <a:effectLst>
                  <a:outerShdw blurRad="38100" dist="19050" dir="2700000" algn="tl" rotWithShape="0">
                    <a:schemeClr val="dk1">
                      <a:alpha val="40000"/>
                    </a:schemeClr>
                  </a:outerShdw>
                </a:effectLst>
                <a:latin typeface="+mj-lt"/>
                <a:ea typeface="+mj-ea"/>
                <a:cs typeface="+mj-cs"/>
              </a:rPr>
              <a:t>Thanks to </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4631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7E8D-7298-40ED-4C71-68F5A96F2049}"/>
              </a:ext>
            </a:extLst>
          </p:cNvPr>
          <p:cNvSpPr>
            <a:spLocks noGrp="1"/>
          </p:cNvSpPr>
          <p:nvPr>
            <p:ph type="title"/>
          </p:nvPr>
        </p:nvSpPr>
        <p:spPr/>
        <p:txBody>
          <a:bodyPr/>
          <a:lstStyle/>
          <a:p>
            <a:r>
              <a:rPr lang="en-US" dirty="0"/>
              <a:t>What from these conferences is the </a:t>
            </a:r>
            <a:r>
              <a:rPr lang="en-US" b="1" dirty="0">
                <a:solidFill>
                  <a:schemeClr val="accent2"/>
                </a:solidFill>
              </a:rPr>
              <a:t>one thing </a:t>
            </a:r>
            <a:r>
              <a:rPr lang="en-US" dirty="0"/>
              <a:t>that has been </a:t>
            </a:r>
            <a:r>
              <a:rPr lang="en-US" b="1" dirty="0">
                <a:solidFill>
                  <a:schemeClr val="accent2"/>
                </a:solidFill>
              </a:rPr>
              <a:t>most useful </a:t>
            </a:r>
            <a:r>
              <a:rPr lang="en-US" dirty="0"/>
              <a:t>to you?</a:t>
            </a:r>
          </a:p>
        </p:txBody>
      </p:sp>
      <p:sp>
        <p:nvSpPr>
          <p:cNvPr id="3" name="Content Placeholder 2">
            <a:extLst>
              <a:ext uri="{FF2B5EF4-FFF2-40B4-BE49-F238E27FC236}">
                <a16:creationId xmlns:a16="http://schemas.microsoft.com/office/drawing/2014/main" id="{BD5C584D-2233-4536-D947-4A73AFC7E57A}"/>
              </a:ext>
            </a:extLst>
          </p:cNvPr>
          <p:cNvSpPr>
            <a:spLocks noGrp="1"/>
          </p:cNvSpPr>
          <p:nvPr>
            <p:ph idx="1"/>
          </p:nvPr>
        </p:nvSpPr>
        <p:spPr>
          <a:xfrm>
            <a:off x="838200" y="2067363"/>
            <a:ext cx="10515600" cy="4351338"/>
          </a:xfrm>
        </p:spPr>
        <p:txBody>
          <a:bodyPr/>
          <a:lstStyle/>
          <a:p>
            <a:pPr marL="514350" indent="-514350">
              <a:buAutoNum type="alphaUcPeriod"/>
            </a:pPr>
            <a:r>
              <a:rPr lang="en-US" sz="4000" dirty="0"/>
              <a:t>Thinking about patients’ mobility</a:t>
            </a:r>
          </a:p>
          <a:p>
            <a:pPr marL="514350" indent="-514350">
              <a:buAutoNum type="alphaUcPeriod"/>
            </a:pPr>
            <a:r>
              <a:rPr lang="en-US" sz="4000" dirty="0"/>
              <a:t>Assessing mental status</a:t>
            </a:r>
          </a:p>
          <a:p>
            <a:pPr marL="514350" indent="-514350">
              <a:buAutoNum type="alphaUcPeriod"/>
            </a:pPr>
            <a:r>
              <a:rPr lang="en-US" sz="4000" dirty="0"/>
              <a:t>Asking older people “What Matters”</a:t>
            </a:r>
          </a:p>
          <a:p>
            <a:pPr marL="514350" indent="-514350">
              <a:buAutoNum type="alphaUcPeriod"/>
            </a:pPr>
            <a:r>
              <a:rPr lang="en-US" sz="4000" dirty="0"/>
              <a:t>Reviewing and eliminating Medications</a:t>
            </a:r>
          </a:p>
          <a:p>
            <a:pPr marL="514350" indent="-514350">
              <a:buFont typeface="Arial" panose="020B0604020202020204" pitchFamily="34" charset="0"/>
              <a:buAutoNum type="alphaUcPeriod"/>
            </a:pPr>
            <a:r>
              <a:rPr lang="en-US" sz="4000" dirty="0"/>
              <a:t>Understanding Community Resources</a:t>
            </a:r>
          </a:p>
          <a:p>
            <a:pPr marL="0" indent="0">
              <a:buNone/>
            </a:pPr>
            <a:endParaRPr lang="en-US" dirty="0"/>
          </a:p>
        </p:txBody>
      </p:sp>
    </p:spTree>
    <p:extLst>
      <p:ext uri="{BB962C8B-B14F-4D97-AF65-F5344CB8AC3E}">
        <p14:creationId xmlns:p14="http://schemas.microsoft.com/office/powerpoint/2010/main" val="1855472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7E8D-7298-40ED-4C71-68F5A96F2049}"/>
              </a:ext>
            </a:extLst>
          </p:cNvPr>
          <p:cNvSpPr>
            <a:spLocks noGrp="1"/>
          </p:cNvSpPr>
          <p:nvPr>
            <p:ph type="title"/>
          </p:nvPr>
        </p:nvSpPr>
        <p:spPr/>
        <p:txBody>
          <a:bodyPr/>
          <a:lstStyle/>
          <a:p>
            <a:r>
              <a:rPr lang="en-US" dirty="0"/>
              <a:t>What is the </a:t>
            </a:r>
            <a:r>
              <a:rPr lang="en-US" b="1" dirty="0">
                <a:solidFill>
                  <a:schemeClr val="accent2"/>
                </a:solidFill>
              </a:rPr>
              <a:t>one thing </a:t>
            </a:r>
            <a:r>
              <a:rPr lang="en-US" dirty="0"/>
              <a:t>that you wish we had spent </a:t>
            </a:r>
            <a:r>
              <a:rPr lang="en-US" b="1" dirty="0">
                <a:solidFill>
                  <a:schemeClr val="accent2"/>
                </a:solidFill>
              </a:rPr>
              <a:t>more time </a:t>
            </a:r>
            <a:r>
              <a:rPr lang="en-US" dirty="0"/>
              <a:t>discussing?</a:t>
            </a:r>
          </a:p>
        </p:txBody>
      </p:sp>
      <p:sp>
        <p:nvSpPr>
          <p:cNvPr id="3" name="Content Placeholder 2">
            <a:extLst>
              <a:ext uri="{FF2B5EF4-FFF2-40B4-BE49-F238E27FC236}">
                <a16:creationId xmlns:a16="http://schemas.microsoft.com/office/drawing/2014/main" id="{BD5C584D-2233-4536-D947-4A73AFC7E57A}"/>
              </a:ext>
            </a:extLst>
          </p:cNvPr>
          <p:cNvSpPr>
            <a:spLocks noGrp="1"/>
          </p:cNvSpPr>
          <p:nvPr>
            <p:ph idx="1"/>
          </p:nvPr>
        </p:nvSpPr>
        <p:spPr>
          <a:xfrm>
            <a:off x="838200" y="1930728"/>
            <a:ext cx="10515600" cy="4351338"/>
          </a:xfrm>
        </p:spPr>
        <p:txBody>
          <a:bodyPr>
            <a:normAutofit/>
          </a:bodyPr>
          <a:lstStyle/>
          <a:p>
            <a:pPr marL="514350" indent="-514350">
              <a:buAutoNum type="alphaUcPeriod"/>
            </a:pPr>
            <a:r>
              <a:rPr lang="en-US" sz="4000" dirty="0"/>
              <a:t>Assessing patients’ Mobility</a:t>
            </a:r>
          </a:p>
          <a:p>
            <a:pPr marL="514350" indent="-514350">
              <a:buAutoNum type="alphaUcPeriod"/>
            </a:pPr>
            <a:r>
              <a:rPr lang="en-US" sz="4000" dirty="0"/>
              <a:t>Assessing Mental status</a:t>
            </a:r>
          </a:p>
          <a:p>
            <a:pPr marL="514350" indent="-514350">
              <a:buAutoNum type="alphaUcPeriod"/>
            </a:pPr>
            <a:r>
              <a:rPr lang="en-US" sz="4000" dirty="0"/>
              <a:t>How to ask about “What Matters”</a:t>
            </a:r>
          </a:p>
          <a:p>
            <a:pPr marL="514350" indent="-514350">
              <a:buFont typeface="Arial" panose="020B0604020202020204" pitchFamily="34" charset="0"/>
              <a:buAutoNum type="alphaUcPeriod"/>
            </a:pPr>
            <a:r>
              <a:rPr lang="en-US" sz="4000" dirty="0"/>
              <a:t>Reviewing and eliminating Medications</a:t>
            </a:r>
          </a:p>
          <a:p>
            <a:pPr marL="514350" indent="-514350">
              <a:buFont typeface="Arial" panose="020B0604020202020204" pitchFamily="34" charset="0"/>
              <a:buAutoNum type="alphaUcPeriod"/>
            </a:pPr>
            <a:r>
              <a:rPr lang="en-US" sz="4000" dirty="0"/>
              <a:t>How to help patients access Community Resources</a:t>
            </a:r>
          </a:p>
        </p:txBody>
      </p:sp>
    </p:spTree>
    <p:extLst>
      <p:ext uri="{BB962C8B-B14F-4D97-AF65-F5344CB8AC3E}">
        <p14:creationId xmlns:p14="http://schemas.microsoft.com/office/powerpoint/2010/main" val="20756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s://www.aha.org/sites/default/files/2019-05/4M_Model.png">
            <a:extLst>
              <a:ext uri="{FF2B5EF4-FFF2-40B4-BE49-F238E27FC236}">
                <a16:creationId xmlns:a16="http://schemas.microsoft.com/office/drawing/2014/main" id="{5E966B74-D26F-12F1-C6C6-BF8663792DBE}"/>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2648935" y="1199430"/>
            <a:ext cx="6324125" cy="68495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CF5EA8-D6AB-7834-5C61-AB5C20300A22}"/>
              </a:ext>
            </a:extLst>
          </p:cNvPr>
          <p:cNvSpPr txBox="1"/>
          <p:nvPr/>
        </p:nvSpPr>
        <p:spPr>
          <a:xfrm>
            <a:off x="9196970" y="1410134"/>
            <a:ext cx="2624447" cy="1754326"/>
          </a:xfrm>
          <a:prstGeom prst="rect">
            <a:avLst/>
          </a:prstGeom>
          <a:noFill/>
          <a:ln w="38100">
            <a:solidFill>
              <a:srgbClr val="C00000"/>
            </a:solidFill>
          </a:ln>
        </p:spPr>
        <p:txBody>
          <a:bodyPr wrap="square" rtlCol="0">
            <a:spAutoFit/>
          </a:bodyPr>
          <a:lstStyle/>
          <a:p>
            <a:r>
              <a:rPr lang="en-US" i="1" dirty="0"/>
              <a:t>What brings you joy? What makes life worth living?</a:t>
            </a:r>
          </a:p>
          <a:p>
            <a:r>
              <a:rPr lang="en-US" i="1" dirty="0"/>
              <a:t>Who would speak for you if you can’t speak for yourself?</a:t>
            </a:r>
          </a:p>
        </p:txBody>
      </p:sp>
      <p:sp>
        <p:nvSpPr>
          <p:cNvPr id="5" name="TextBox 4">
            <a:extLst>
              <a:ext uri="{FF2B5EF4-FFF2-40B4-BE49-F238E27FC236}">
                <a16:creationId xmlns:a16="http://schemas.microsoft.com/office/drawing/2014/main" id="{E367C8D4-EE14-C63B-DC90-D0DFD1818366}"/>
              </a:ext>
            </a:extLst>
          </p:cNvPr>
          <p:cNvSpPr txBox="1"/>
          <p:nvPr/>
        </p:nvSpPr>
        <p:spPr>
          <a:xfrm>
            <a:off x="9196970" y="3427588"/>
            <a:ext cx="2808514" cy="2585323"/>
          </a:xfrm>
          <a:prstGeom prst="rect">
            <a:avLst/>
          </a:prstGeom>
          <a:noFill/>
          <a:ln w="28575">
            <a:solidFill>
              <a:srgbClr val="C00000"/>
            </a:solidFill>
          </a:ln>
        </p:spPr>
        <p:txBody>
          <a:bodyPr wrap="square" lIns="91440" tIns="45720" rIns="91440" bIns="45720" rtlCol="0" anchor="t">
            <a:spAutoFit/>
          </a:bodyPr>
          <a:lstStyle/>
          <a:p>
            <a:r>
              <a:rPr lang="en-US" dirty="0"/>
              <a:t>Medication review and reconciliation</a:t>
            </a:r>
          </a:p>
          <a:p>
            <a:r>
              <a:rPr lang="en-US" i="1" dirty="0"/>
              <a:t>Why is the patient taking this medication?</a:t>
            </a:r>
          </a:p>
          <a:p>
            <a:r>
              <a:rPr lang="en-US" i="1" dirty="0"/>
              <a:t>Is the med still needed?</a:t>
            </a:r>
          </a:p>
          <a:p>
            <a:r>
              <a:rPr lang="en-US" dirty="0">
                <a:solidFill>
                  <a:schemeClr val="accent2"/>
                </a:solidFill>
              </a:rPr>
              <a:t>The differential diagnosis of every geriatric problem includes a drug side effect.</a:t>
            </a:r>
          </a:p>
        </p:txBody>
      </p:sp>
      <p:sp>
        <p:nvSpPr>
          <p:cNvPr id="6" name="TextBox 5">
            <a:extLst>
              <a:ext uri="{FF2B5EF4-FFF2-40B4-BE49-F238E27FC236}">
                <a16:creationId xmlns:a16="http://schemas.microsoft.com/office/drawing/2014/main" id="{90F69957-3CC2-F543-F719-BC506D217BD4}"/>
              </a:ext>
            </a:extLst>
          </p:cNvPr>
          <p:cNvSpPr txBox="1"/>
          <p:nvPr/>
        </p:nvSpPr>
        <p:spPr>
          <a:xfrm>
            <a:off x="260325" y="1409882"/>
            <a:ext cx="2137559" cy="2031325"/>
          </a:xfrm>
          <a:prstGeom prst="rect">
            <a:avLst/>
          </a:prstGeom>
          <a:noFill/>
          <a:ln w="38100">
            <a:solidFill>
              <a:srgbClr val="C00000"/>
            </a:solidFill>
          </a:ln>
        </p:spPr>
        <p:txBody>
          <a:bodyPr wrap="square" rtlCol="0">
            <a:spAutoFit/>
          </a:bodyPr>
          <a:lstStyle/>
          <a:p>
            <a:r>
              <a:rPr lang="en-US" i="1" dirty="0"/>
              <a:t>Can the patient move safely to do what Matters?</a:t>
            </a:r>
          </a:p>
          <a:p>
            <a:r>
              <a:rPr lang="en-US" i="1" dirty="0"/>
              <a:t>Can they get up out of a chair?</a:t>
            </a:r>
          </a:p>
          <a:p>
            <a:r>
              <a:rPr lang="en-US" i="1" dirty="0"/>
              <a:t>Does she need a mobility device?</a:t>
            </a:r>
          </a:p>
        </p:txBody>
      </p:sp>
      <p:sp>
        <p:nvSpPr>
          <p:cNvPr id="7" name="TextBox 6">
            <a:extLst>
              <a:ext uri="{FF2B5EF4-FFF2-40B4-BE49-F238E27FC236}">
                <a16:creationId xmlns:a16="http://schemas.microsoft.com/office/drawing/2014/main" id="{C32D568A-72C7-AA41-3454-4CD5588A4A7C}"/>
              </a:ext>
            </a:extLst>
          </p:cNvPr>
          <p:cNvSpPr txBox="1"/>
          <p:nvPr/>
        </p:nvSpPr>
        <p:spPr>
          <a:xfrm>
            <a:off x="261258" y="3970994"/>
            <a:ext cx="2137558" cy="1631216"/>
          </a:xfrm>
          <a:prstGeom prst="rect">
            <a:avLst/>
          </a:prstGeom>
          <a:noFill/>
          <a:ln w="38100">
            <a:solidFill>
              <a:srgbClr val="C00000"/>
            </a:solidFill>
          </a:ln>
        </p:spPr>
        <p:txBody>
          <a:bodyPr wrap="square" lIns="91440" tIns="45720" rIns="91440" bIns="45720" rtlCol="0" anchor="t">
            <a:spAutoFit/>
          </a:bodyPr>
          <a:lstStyle/>
          <a:p>
            <a:r>
              <a:rPr lang="en-US" dirty="0">
                <a:solidFill>
                  <a:schemeClr val="accent2"/>
                </a:solidFill>
              </a:rPr>
              <a:t>Dementia </a:t>
            </a:r>
            <a:endParaRPr lang="en-US" dirty="0"/>
          </a:p>
          <a:p>
            <a:r>
              <a:rPr lang="en-US" dirty="0"/>
              <a:t>(</a:t>
            </a:r>
            <a:r>
              <a:rPr lang="en-US" sz="1400" dirty="0"/>
              <a:t>mini-cog, MoCA, Rudas</a:t>
            </a:r>
            <a:r>
              <a:rPr lang="en-US" dirty="0"/>
              <a:t>)</a:t>
            </a:r>
          </a:p>
          <a:p>
            <a:r>
              <a:rPr lang="en-US" dirty="0">
                <a:solidFill>
                  <a:schemeClr val="accent2"/>
                </a:solidFill>
              </a:rPr>
              <a:t>Depression</a:t>
            </a:r>
            <a:r>
              <a:rPr lang="en-US" dirty="0"/>
              <a:t> </a:t>
            </a:r>
          </a:p>
          <a:p>
            <a:r>
              <a:rPr lang="en-US" sz="1400" dirty="0"/>
              <a:t>(PHQ-2,9)</a:t>
            </a:r>
            <a:endParaRPr lang="en-US" dirty="0"/>
          </a:p>
          <a:p>
            <a:r>
              <a:rPr lang="en-US" dirty="0">
                <a:solidFill>
                  <a:schemeClr val="accent2"/>
                </a:solidFill>
              </a:rPr>
              <a:t>Anxiety </a:t>
            </a:r>
          </a:p>
          <a:p>
            <a:r>
              <a:rPr lang="en-US" sz="1400" dirty="0"/>
              <a:t>(GAD 7)</a:t>
            </a:r>
          </a:p>
        </p:txBody>
      </p:sp>
      <p:sp>
        <p:nvSpPr>
          <p:cNvPr id="8" name="Left Arrow 7">
            <a:extLst>
              <a:ext uri="{FF2B5EF4-FFF2-40B4-BE49-F238E27FC236}">
                <a16:creationId xmlns:a16="http://schemas.microsoft.com/office/drawing/2014/main" id="{EF406FCC-6E04-EFB1-1022-1C779A56A033}"/>
              </a:ext>
            </a:extLst>
          </p:cNvPr>
          <p:cNvSpPr/>
          <p:nvPr/>
        </p:nvSpPr>
        <p:spPr>
          <a:xfrm>
            <a:off x="6701560" y="1957578"/>
            <a:ext cx="2493818" cy="45719"/>
          </a:xfrm>
          <a:prstGeom prst="leftArrow">
            <a:avLst/>
          </a:prstGeom>
          <a:solidFill>
            <a:srgbClr val="C00000"/>
          </a:solid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a:extLst>
              <a:ext uri="{FF2B5EF4-FFF2-40B4-BE49-F238E27FC236}">
                <a16:creationId xmlns:a16="http://schemas.microsoft.com/office/drawing/2014/main" id="{BD5D97AD-7C4B-F683-DA98-BC9B171F4A4D}"/>
              </a:ext>
            </a:extLst>
          </p:cNvPr>
          <p:cNvSpPr/>
          <p:nvPr/>
        </p:nvSpPr>
        <p:spPr>
          <a:xfrm flipV="1">
            <a:off x="8576130" y="4050703"/>
            <a:ext cx="621395" cy="45719"/>
          </a:xfrm>
          <a:prstGeom prst="leftArrow">
            <a:avLst/>
          </a:prstGeom>
          <a:solidFill>
            <a:srgbClr val="C00000"/>
          </a:solid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a:extLst>
              <a:ext uri="{FF2B5EF4-FFF2-40B4-BE49-F238E27FC236}">
                <a16:creationId xmlns:a16="http://schemas.microsoft.com/office/drawing/2014/main" id="{C9505600-C797-DBF4-D5DD-C2A0AF6C10CC}"/>
              </a:ext>
            </a:extLst>
          </p:cNvPr>
          <p:cNvSpPr/>
          <p:nvPr/>
        </p:nvSpPr>
        <p:spPr>
          <a:xfrm rot="10800000">
            <a:off x="2431560" y="3383281"/>
            <a:ext cx="756143" cy="45719"/>
          </a:xfrm>
          <a:prstGeom prst="leftArrow">
            <a:avLst/>
          </a:prstGeom>
          <a:solidFill>
            <a:srgbClr val="C00000"/>
          </a:solid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a:extLst>
              <a:ext uri="{FF2B5EF4-FFF2-40B4-BE49-F238E27FC236}">
                <a16:creationId xmlns:a16="http://schemas.microsoft.com/office/drawing/2014/main" id="{A9915A15-5487-0A4A-79E1-8246213684A0}"/>
              </a:ext>
            </a:extLst>
          </p:cNvPr>
          <p:cNvSpPr/>
          <p:nvPr/>
        </p:nvSpPr>
        <p:spPr>
          <a:xfrm rot="10800000">
            <a:off x="2436503" y="5558460"/>
            <a:ext cx="2310884" cy="45719"/>
          </a:xfrm>
          <a:prstGeom prst="leftArrow">
            <a:avLst/>
          </a:prstGeom>
          <a:solidFill>
            <a:srgbClr val="C00000"/>
          </a:solid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FE19865-7E2B-F604-C2D9-FD56DA565043}"/>
              </a:ext>
            </a:extLst>
          </p:cNvPr>
          <p:cNvSpPr txBox="1"/>
          <p:nvPr/>
        </p:nvSpPr>
        <p:spPr>
          <a:xfrm>
            <a:off x="1908015" y="265951"/>
            <a:ext cx="9041034" cy="584775"/>
          </a:xfrm>
          <a:prstGeom prst="rect">
            <a:avLst/>
          </a:prstGeom>
          <a:noFill/>
        </p:spPr>
        <p:txBody>
          <a:bodyPr wrap="square" rtlCol="0">
            <a:spAutoFit/>
          </a:bodyPr>
          <a:lstStyle/>
          <a:p>
            <a:r>
              <a:rPr lang="en-US" sz="3200" dirty="0"/>
              <a:t>What Did We Try to Teach/Learn Together?</a:t>
            </a:r>
          </a:p>
        </p:txBody>
      </p:sp>
    </p:spTree>
    <p:extLst>
      <p:ext uri="{BB962C8B-B14F-4D97-AF65-F5344CB8AC3E}">
        <p14:creationId xmlns:p14="http://schemas.microsoft.com/office/powerpoint/2010/main" val="1275105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s://www.aha.org/sites/default/files/2019-05/4M_Model.png">
            <a:extLst>
              <a:ext uri="{FF2B5EF4-FFF2-40B4-BE49-F238E27FC236}">
                <a16:creationId xmlns:a16="http://schemas.microsoft.com/office/drawing/2014/main" id="{5E966B74-D26F-12F1-C6C6-BF8663792DBE}"/>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tretch>
            <a:fillRect/>
          </a:stretch>
        </p:blipFill>
        <p:spPr bwMode="auto">
          <a:xfrm>
            <a:off x="2648935" y="1199430"/>
            <a:ext cx="6324125" cy="68495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CF5EA8-D6AB-7834-5C61-AB5C20300A22}"/>
              </a:ext>
            </a:extLst>
          </p:cNvPr>
          <p:cNvSpPr txBox="1"/>
          <p:nvPr/>
        </p:nvSpPr>
        <p:spPr>
          <a:xfrm>
            <a:off x="9233065" y="1452669"/>
            <a:ext cx="2624447" cy="1292662"/>
          </a:xfrm>
          <a:prstGeom prst="rect">
            <a:avLst/>
          </a:prstGeom>
          <a:noFill/>
          <a:ln w="38100">
            <a:solidFill>
              <a:srgbClr val="C00000"/>
            </a:solidFill>
          </a:ln>
        </p:spPr>
        <p:txBody>
          <a:bodyPr wrap="square" rtlCol="0">
            <a:spAutoFit/>
          </a:bodyPr>
          <a:lstStyle/>
          <a:p>
            <a:r>
              <a:rPr lang="en-US" dirty="0"/>
              <a:t>Who would speak for you if you can’t speak for yourself?</a:t>
            </a:r>
          </a:p>
          <a:p>
            <a:r>
              <a:rPr lang="en-US" sz="2400" dirty="0">
                <a:solidFill>
                  <a:srgbClr val="FF0000"/>
                </a:solidFill>
              </a:rPr>
              <a:t>DPOA/ACP</a:t>
            </a:r>
          </a:p>
        </p:txBody>
      </p:sp>
      <p:sp>
        <p:nvSpPr>
          <p:cNvPr id="5" name="TextBox 4">
            <a:extLst>
              <a:ext uri="{FF2B5EF4-FFF2-40B4-BE49-F238E27FC236}">
                <a16:creationId xmlns:a16="http://schemas.microsoft.com/office/drawing/2014/main" id="{E367C8D4-EE14-C63B-DC90-D0DFD1818366}"/>
              </a:ext>
            </a:extLst>
          </p:cNvPr>
          <p:cNvSpPr txBox="1"/>
          <p:nvPr/>
        </p:nvSpPr>
        <p:spPr>
          <a:xfrm>
            <a:off x="9233065" y="3552278"/>
            <a:ext cx="2808514" cy="1015663"/>
          </a:xfrm>
          <a:prstGeom prst="rect">
            <a:avLst/>
          </a:prstGeom>
          <a:noFill/>
          <a:ln w="28575">
            <a:solidFill>
              <a:srgbClr val="C00000"/>
            </a:solidFill>
          </a:ln>
        </p:spPr>
        <p:txBody>
          <a:bodyPr wrap="square" rtlCol="0">
            <a:spAutoFit/>
          </a:bodyPr>
          <a:lstStyle/>
          <a:p>
            <a:r>
              <a:rPr lang="en-US" dirty="0"/>
              <a:t>Medication review and reconciliation</a:t>
            </a:r>
          </a:p>
          <a:p>
            <a:r>
              <a:rPr lang="en-US" sz="2400" dirty="0">
                <a:solidFill>
                  <a:srgbClr val="FF0000"/>
                </a:solidFill>
              </a:rPr>
              <a:t>During AWV</a:t>
            </a:r>
          </a:p>
        </p:txBody>
      </p:sp>
      <p:sp>
        <p:nvSpPr>
          <p:cNvPr id="6" name="TextBox 5">
            <a:extLst>
              <a:ext uri="{FF2B5EF4-FFF2-40B4-BE49-F238E27FC236}">
                <a16:creationId xmlns:a16="http://schemas.microsoft.com/office/drawing/2014/main" id="{90F69957-3CC2-F543-F719-BC506D217BD4}"/>
              </a:ext>
            </a:extLst>
          </p:cNvPr>
          <p:cNvSpPr txBox="1"/>
          <p:nvPr/>
        </p:nvSpPr>
        <p:spPr>
          <a:xfrm>
            <a:off x="294932" y="1454218"/>
            <a:ext cx="2137559" cy="2185214"/>
          </a:xfrm>
          <a:prstGeom prst="rect">
            <a:avLst/>
          </a:prstGeom>
          <a:noFill/>
          <a:ln w="38100">
            <a:solidFill>
              <a:srgbClr val="C00000"/>
            </a:solidFill>
          </a:ln>
        </p:spPr>
        <p:txBody>
          <a:bodyPr wrap="square" lIns="91440" tIns="45720" rIns="91440" bIns="45720" rtlCol="0" anchor="t">
            <a:spAutoFit/>
          </a:bodyPr>
          <a:lstStyle/>
          <a:p>
            <a:r>
              <a:rPr lang="en-US" dirty="0"/>
              <a:t>Can the patient move safely?</a:t>
            </a:r>
          </a:p>
          <a:p>
            <a:r>
              <a:rPr lang="en-US" sz="2000" dirty="0">
                <a:solidFill>
                  <a:srgbClr val="FF0000"/>
                </a:solidFill>
              </a:rPr>
              <a:t>Falls Screening</a:t>
            </a:r>
          </a:p>
          <a:p>
            <a:pPr marL="342900" indent="-342900">
              <a:buFont typeface="Arial" panose="020B0604020202020204" pitchFamily="34" charset="0"/>
              <a:buChar char="•"/>
            </a:pPr>
            <a:r>
              <a:rPr lang="en-US" sz="2000" dirty="0"/>
              <a:t>Feel unsteady</a:t>
            </a:r>
          </a:p>
          <a:p>
            <a:pPr marL="342900" indent="-342900">
              <a:buFont typeface="Arial" panose="020B0604020202020204" pitchFamily="34" charset="0"/>
              <a:buChar char="•"/>
            </a:pPr>
            <a:r>
              <a:rPr lang="en-US" sz="2000" dirty="0"/>
              <a:t>Fear of falling</a:t>
            </a:r>
          </a:p>
          <a:p>
            <a:pPr marL="342900" indent="-342900">
              <a:buFont typeface="Arial" panose="020B0604020202020204" pitchFamily="34" charset="0"/>
              <a:buChar char="•"/>
            </a:pPr>
            <a:r>
              <a:rPr lang="en-US" sz="2000" dirty="0"/>
              <a:t>Any falls</a:t>
            </a:r>
          </a:p>
          <a:p>
            <a:pPr marL="342900" indent="-342900">
              <a:buFont typeface="Arial" panose="020B0604020202020204" pitchFamily="34" charset="0"/>
              <a:buChar char="•"/>
            </a:pPr>
            <a:r>
              <a:rPr lang="en-US" sz="2000" dirty="0"/>
              <a:t>Up and go</a:t>
            </a:r>
          </a:p>
        </p:txBody>
      </p:sp>
      <p:sp>
        <p:nvSpPr>
          <p:cNvPr id="7" name="TextBox 6">
            <a:extLst>
              <a:ext uri="{FF2B5EF4-FFF2-40B4-BE49-F238E27FC236}">
                <a16:creationId xmlns:a16="http://schemas.microsoft.com/office/drawing/2014/main" id="{C32D568A-72C7-AA41-3454-4CD5588A4A7C}"/>
              </a:ext>
            </a:extLst>
          </p:cNvPr>
          <p:cNvSpPr txBox="1"/>
          <p:nvPr/>
        </p:nvSpPr>
        <p:spPr>
          <a:xfrm>
            <a:off x="231256" y="4625075"/>
            <a:ext cx="2268187" cy="1169551"/>
          </a:xfrm>
          <a:prstGeom prst="rect">
            <a:avLst/>
          </a:prstGeom>
          <a:noFill/>
          <a:ln w="38100">
            <a:solidFill>
              <a:srgbClr val="C00000"/>
            </a:solidFill>
          </a:ln>
        </p:spPr>
        <p:txBody>
          <a:bodyPr wrap="square" lIns="91440" tIns="45720" rIns="91440" bIns="45720" rtlCol="0" anchor="t">
            <a:spAutoFit/>
          </a:bodyPr>
          <a:lstStyle/>
          <a:p>
            <a:r>
              <a:rPr lang="en-US" dirty="0"/>
              <a:t>Dementia</a:t>
            </a:r>
          </a:p>
          <a:p>
            <a:pPr marL="285750" indent="-285750">
              <a:buFont typeface="Arial" panose="020B0604020202020204" pitchFamily="34" charset="0"/>
              <a:buChar char="•"/>
            </a:pPr>
            <a:r>
              <a:rPr lang="en-US" sz="2000" dirty="0">
                <a:solidFill>
                  <a:srgbClr val="FF0000"/>
                </a:solidFill>
              </a:rPr>
              <a:t>Refer caregivers </a:t>
            </a:r>
            <a:r>
              <a:rPr lang="en-US" dirty="0"/>
              <a:t>to resources </a:t>
            </a:r>
          </a:p>
          <a:p>
            <a:r>
              <a:rPr lang="en-US" sz="1400" dirty="0"/>
              <a:t> </a:t>
            </a:r>
          </a:p>
        </p:txBody>
      </p:sp>
      <p:sp>
        <p:nvSpPr>
          <p:cNvPr id="8" name="Left Arrow 7">
            <a:extLst>
              <a:ext uri="{FF2B5EF4-FFF2-40B4-BE49-F238E27FC236}">
                <a16:creationId xmlns:a16="http://schemas.microsoft.com/office/drawing/2014/main" id="{EF406FCC-6E04-EFB1-1022-1C779A56A033}"/>
              </a:ext>
            </a:extLst>
          </p:cNvPr>
          <p:cNvSpPr/>
          <p:nvPr/>
        </p:nvSpPr>
        <p:spPr>
          <a:xfrm>
            <a:off x="6701560" y="1957578"/>
            <a:ext cx="2493818" cy="45719"/>
          </a:xfrm>
          <a:prstGeom prst="leftArrow">
            <a:avLst/>
          </a:prstGeom>
          <a:solidFill>
            <a:srgbClr val="C00000"/>
          </a:solid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a:extLst>
              <a:ext uri="{FF2B5EF4-FFF2-40B4-BE49-F238E27FC236}">
                <a16:creationId xmlns:a16="http://schemas.microsoft.com/office/drawing/2014/main" id="{BD5D97AD-7C4B-F683-DA98-BC9B171F4A4D}"/>
              </a:ext>
            </a:extLst>
          </p:cNvPr>
          <p:cNvSpPr/>
          <p:nvPr/>
        </p:nvSpPr>
        <p:spPr>
          <a:xfrm flipV="1">
            <a:off x="8575036" y="3917991"/>
            <a:ext cx="621395" cy="45719"/>
          </a:xfrm>
          <a:prstGeom prst="leftArrow">
            <a:avLst/>
          </a:prstGeom>
          <a:solidFill>
            <a:srgbClr val="C00000"/>
          </a:solid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a:extLst>
              <a:ext uri="{FF2B5EF4-FFF2-40B4-BE49-F238E27FC236}">
                <a16:creationId xmlns:a16="http://schemas.microsoft.com/office/drawing/2014/main" id="{C9505600-C797-DBF4-D5DD-C2A0AF6C10CC}"/>
              </a:ext>
            </a:extLst>
          </p:cNvPr>
          <p:cNvSpPr/>
          <p:nvPr/>
        </p:nvSpPr>
        <p:spPr>
          <a:xfrm rot="10800000">
            <a:off x="2437591" y="3550843"/>
            <a:ext cx="756143" cy="45719"/>
          </a:xfrm>
          <a:prstGeom prst="leftArrow">
            <a:avLst/>
          </a:prstGeom>
          <a:solidFill>
            <a:srgbClr val="C00000"/>
          </a:solid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a:extLst>
              <a:ext uri="{FF2B5EF4-FFF2-40B4-BE49-F238E27FC236}">
                <a16:creationId xmlns:a16="http://schemas.microsoft.com/office/drawing/2014/main" id="{A9915A15-5487-0A4A-79E1-8246213684A0}"/>
              </a:ext>
            </a:extLst>
          </p:cNvPr>
          <p:cNvSpPr/>
          <p:nvPr/>
        </p:nvSpPr>
        <p:spPr>
          <a:xfrm rot="10800000">
            <a:off x="2532755" y="5558459"/>
            <a:ext cx="2246716" cy="49730"/>
          </a:xfrm>
          <a:prstGeom prst="leftArrow">
            <a:avLst/>
          </a:prstGeom>
          <a:solidFill>
            <a:srgbClr val="C00000"/>
          </a:solid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FE19865-7E2B-F604-C2D9-FD56DA565043}"/>
              </a:ext>
            </a:extLst>
          </p:cNvPr>
          <p:cNvSpPr txBox="1"/>
          <p:nvPr/>
        </p:nvSpPr>
        <p:spPr>
          <a:xfrm>
            <a:off x="2312318" y="331188"/>
            <a:ext cx="7182546" cy="584775"/>
          </a:xfrm>
          <a:prstGeom prst="rect">
            <a:avLst/>
          </a:prstGeom>
          <a:noFill/>
        </p:spPr>
        <p:txBody>
          <a:bodyPr wrap="square" rtlCol="0">
            <a:spAutoFit/>
          </a:bodyPr>
          <a:lstStyle/>
          <a:p>
            <a:pPr algn="ctr"/>
            <a:r>
              <a:rPr lang="en-US" sz="3200" dirty="0"/>
              <a:t>Can We Measure Improvement?</a:t>
            </a:r>
          </a:p>
        </p:txBody>
      </p:sp>
    </p:spTree>
    <p:extLst>
      <p:ext uri="{BB962C8B-B14F-4D97-AF65-F5344CB8AC3E}">
        <p14:creationId xmlns:p14="http://schemas.microsoft.com/office/powerpoint/2010/main" val="797958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38D0-1503-31ED-8BD2-F0AA9F5FD12C}"/>
              </a:ext>
            </a:extLst>
          </p:cNvPr>
          <p:cNvSpPr>
            <a:spLocks noGrp="1"/>
          </p:cNvSpPr>
          <p:nvPr>
            <p:ph type="title"/>
          </p:nvPr>
        </p:nvSpPr>
        <p:spPr/>
        <p:txBody>
          <a:bodyPr/>
          <a:lstStyle/>
          <a:p>
            <a:r>
              <a:rPr lang="en-US" dirty="0"/>
              <a:t>Mentation: Dementia</a:t>
            </a:r>
          </a:p>
        </p:txBody>
      </p:sp>
      <p:sp>
        <p:nvSpPr>
          <p:cNvPr id="3" name="Content Placeholder 2">
            <a:extLst>
              <a:ext uri="{FF2B5EF4-FFF2-40B4-BE49-F238E27FC236}">
                <a16:creationId xmlns:a16="http://schemas.microsoft.com/office/drawing/2014/main" id="{CADB2795-DE5A-E143-BEF9-E02214865594}"/>
              </a:ext>
            </a:extLst>
          </p:cNvPr>
          <p:cNvSpPr>
            <a:spLocks noGrp="1"/>
          </p:cNvSpPr>
          <p:nvPr>
            <p:ph idx="1"/>
          </p:nvPr>
        </p:nvSpPr>
        <p:spPr>
          <a:xfrm>
            <a:off x="838200" y="1576552"/>
            <a:ext cx="10515600" cy="4600411"/>
          </a:xfrm>
        </p:spPr>
        <p:txBody>
          <a:bodyPr vert="horz" lIns="91440" tIns="45720" rIns="91440" bIns="45720" rtlCol="0" anchor="t">
            <a:normAutofit/>
          </a:bodyPr>
          <a:lstStyle/>
          <a:p>
            <a:r>
              <a:rPr lang="en-US" dirty="0"/>
              <a:t>A huge public health problem</a:t>
            </a:r>
          </a:p>
          <a:p>
            <a:r>
              <a:rPr lang="en-US" dirty="0"/>
              <a:t>The most common cause of new onset and progressive disability after age 70 </a:t>
            </a:r>
          </a:p>
          <a:p>
            <a:r>
              <a:rPr lang="en-US" dirty="0"/>
              <a:t>Therapies are of marginal benefit and may cause harm</a:t>
            </a:r>
          </a:p>
          <a:p>
            <a:r>
              <a:rPr lang="en-US" dirty="0"/>
              <a:t>What does improve outcomes? : </a:t>
            </a:r>
            <a:r>
              <a:rPr lang="en-US" sz="3200" dirty="0">
                <a:solidFill>
                  <a:schemeClr val="accent2"/>
                </a:solidFill>
              </a:rPr>
              <a:t>Caregiver information and support</a:t>
            </a:r>
            <a:endParaRPr lang="en-US" dirty="0">
              <a:solidFill>
                <a:schemeClr val="accent2"/>
              </a:solidFill>
            </a:endParaRPr>
          </a:p>
          <a:p>
            <a:r>
              <a:rPr lang="en-US" dirty="0"/>
              <a:t>NGWEP Approach</a:t>
            </a:r>
          </a:p>
          <a:p>
            <a:pPr lvl="1"/>
            <a:r>
              <a:rPr lang="en-US" dirty="0"/>
              <a:t>Annual outreach to caregivers with resources</a:t>
            </a:r>
          </a:p>
          <a:p>
            <a:pPr lvl="1"/>
            <a:r>
              <a:rPr lang="en-US" dirty="0"/>
              <a:t>Referral through EPIC EMR</a:t>
            </a:r>
          </a:p>
          <a:p>
            <a:pPr lvl="1"/>
            <a:r>
              <a:rPr lang="en-US" dirty="0"/>
              <a:t>REACH out Primary Care (small group education)</a:t>
            </a:r>
          </a:p>
          <a:p>
            <a:pPr marL="0" indent="0">
              <a:buNone/>
            </a:pPr>
            <a:endParaRPr lang="en-US" dirty="0"/>
          </a:p>
        </p:txBody>
      </p:sp>
    </p:spTree>
    <p:extLst>
      <p:ext uri="{BB962C8B-B14F-4D97-AF65-F5344CB8AC3E}">
        <p14:creationId xmlns:p14="http://schemas.microsoft.com/office/powerpoint/2010/main" val="226225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903C980-0E21-BC9E-1544-B01934C24ABB}"/>
              </a:ext>
            </a:extLst>
          </p:cNvPr>
          <p:cNvGraphicFramePr>
            <a:graphicFrameLocks noGrp="1"/>
          </p:cNvGraphicFramePr>
          <p:nvPr>
            <p:extLst>
              <p:ext uri="{D42A27DB-BD31-4B8C-83A1-F6EECF244321}">
                <p14:modId xmlns:p14="http://schemas.microsoft.com/office/powerpoint/2010/main" val="1003382011"/>
              </p:ext>
            </p:extLst>
          </p:nvPr>
        </p:nvGraphicFramePr>
        <p:xfrm>
          <a:off x="714704" y="2017986"/>
          <a:ext cx="10639096" cy="4253945"/>
        </p:xfrm>
        <a:graphic>
          <a:graphicData uri="http://schemas.openxmlformats.org/drawingml/2006/table">
            <a:tbl>
              <a:tblPr firstRow="1" bandRow="1">
                <a:tableStyleId>{5C22544A-7EE6-4342-B048-85BDC9FD1C3A}</a:tableStyleId>
              </a:tblPr>
              <a:tblGrid>
                <a:gridCol w="2119412">
                  <a:extLst>
                    <a:ext uri="{9D8B030D-6E8A-4147-A177-3AD203B41FA5}">
                      <a16:colId xmlns:a16="http://schemas.microsoft.com/office/drawing/2014/main" val="3245380626"/>
                    </a:ext>
                  </a:extLst>
                </a:gridCol>
                <a:gridCol w="2129921">
                  <a:extLst>
                    <a:ext uri="{9D8B030D-6E8A-4147-A177-3AD203B41FA5}">
                      <a16:colId xmlns:a16="http://schemas.microsoft.com/office/drawing/2014/main" val="1264534076"/>
                    </a:ext>
                  </a:extLst>
                </a:gridCol>
                <a:gridCol w="2129921">
                  <a:extLst>
                    <a:ext uri="{9D8B030D-6E8A-4147-A177-3AD203B41FA5}">
                      <a16:colId xmlns:a16="http://schemas.microsoft.com/office/drawing/2014/main" val="349895470"/>
                    </a:ext>
                  </a:extLst>
                </a:gridCol>
                <a:gridCol w="2129921">
                  <a:extLst>
                    <a:ext uri="{9D8B030D-6E8A-4147-A177-3AD203B41FA5}">
                      <a16:colId xmlns:a16="http://schemas.microsoft.com/office/drawing/2014/main" val="449270815"/>
                    </a:ext>
                  </a:extLst>
                </a:gridCol>
                <a:gridCol w="2129921">
                  <a:extLst>
                    <a:ext uri="{9D8B030D-6E8A-4147-A177-3AD203B41FA5}">
                      <a16:colId xmlns:a16="http://schemas.microsoft.com/office/drawing/2014/main" val="1975580190"/>
                    </a:ext>
                  </a:extLst>
                </a:gridCol>
              </a:tblGrid>
              <a:tr h="1483652">
                <a:tc>
                  <a:txBody>
                    <a:bodyPr/>
                    <a:lstStyle/>
                    <a:p>
                      <a:r>
                        <a:rPr lang="en-US" sz="3200" dirty="0"/>
                        <a:t>Year</a:t>
                      </a:r>
                    </a:p>
                  </a:txBody>
                  <a:tcPr/>
                </a:tc>
                <a:tc>
                  <a:txBody>
                    <a:bodyPr/>
                    <a:lstStyle/>
                    <a:p>
                      <a:r>
                        <a:rPr lang="en-US" sz="3200" dirty="0"/>
                        <a:t>Number with Dementia</a:t>
                      </a:r>
                    </a:p>
                  </a:txBody>
                  <a:tcPr/>
                </a:tc>
                <a:tc>
                  <a:txBody>
                    <a:bodyPr/>
                    <a:lstStyle/>
                    <a:p>
                      <a:r>
                        <a:rPr lang="en-US" sz="3200" dirty="0"/>
                        <a:t>Number Referred</a:t>
                      </a:r>
                    </a:p>
                  </a:txBody>
                  <a:tcPr/>
                </a:tc>
                <a:tc>
                  <a:txBody>
                    <a:bodyPr/>
                    <a:lstStyle/>
                    <a:p>
                      <a:r>
                        <a:rPr lang="en-US" sz="3200" dirty="0"/>
                        <a:t>Percent</a:t>
                      </a:r>
                    </a:p>
                  </a:txBody>
                  <a:tcPr/>
                </a:tc>
                <a:tc>
                  <a:txBody>
                    <a:bodyPr/>
                    <a:lstStyle/>
                    <a:p>
                      <a:r>
                        <a:rPr lang="en-US" sz="3200" dirty="0"/>
                        <a:t>Which clinics</a:t>
                      </a:r>
                    </a:p>
                  </a:txBody>
                  <a:tcPr/>
                </a:tc>
                <a:extLst>
                  <a:ext uri="{0D108BD9-81ED-4DB2-BD59-A6C34878D82A}">
                    <a16:rowId xmlns:a16="http://schemas.microsoft.com/office/drawing/2014/main" val="2877652193"/>
                  </a:ext>
                </a:extLst>
              </a:tr>
              <a:tr h="592143">
                <a:tc>
                  <a:txBody>
                    <a:bodyPr/>
                    <a:lstStyle/>
                    <a:p>
                      <a:r>
                        <a:rPr lang="en-US" sz="3200" dirty="0"/>
                        <a:t>2019</a:t>
                      </a:r>
                    </a:p>
                  </a:txBody>
                  <a:tcPr/>
                </a:tc>
                <a:tc>
                  <a:txBody>
                    <a:bodyPr/>
                    <a:lstStyle/>
                    <a:p>
                      <a:r>
                        <a:rPr lang="en-US" sz="3200" dirty="0"/>
                        <a:t>250</a:t>
                      </a:r>
                    </a:p>
                  </a:txBody>
                  <a:tcPr/>
                </a:tc>
                <a:tc>
                  <a:txBody>
                    <a:bodyPr/>
                    <a:lstStyle/>
                    <a:p>
                      <a:r>
                        <a:rPr lang="en-US" sz="3200" dirty="0"/>
                        <a:t>0</a:t>
                      </a:r>
                    </a:p>
                  </a:txBody>
                  <a:tcPr/>
                </a:tc>
                <a:tc>
                  <a:txBody>
                    <a:bodyPr/>
                    <a:lstStyle/>
                    <a:p>
                      <a:r>
                        <a:rPr lang="en-US" sz="3200" dirty="0"/>
                        <a:t>0</a:t>
                      </a:r>
                    </a:p>
                  </a:txBody>
                  <a:tcPr/>
                </a:tc>
                <a:tc>
                  <a:txBody>
                    <a:bodyPr/>
                    <a:lstStyle/>
                    <a:p>
                      <a:r>
                        <a:rPr lang="en-US" sz="3200" dirty="0"/>
                        <a:t>5 PCMH</a:t>
                      </a:r>
                    </a:p>
                  </a:txBody>
                  <a:tcPr/>
                </a:tc>
                <a:extLst>
                  <a:ext uri="{0D108BD9-81ED-4DB2-BD59-A6C34878D82A}">
                    <a16:rowId xmlns:a16="http://schemas.microsoft.com/office/drawing/2014/main" val="1849833299"/>
                  </a:ext>
                </a:extLst>
              </a:tr>
              <a:tr h="592143">
                <a:tc>
                  <a:txBody>
                    <a:bodyPr/>
                    <a:lstStyle/>
                    <a:p>
                      <a:r>
                        <a:rPr lang="en-US" sz="3200" dirty="0"/>
                        <a:t>2023</a:t>
                      </a:r>
                    </a:p>
                  </a:txBody>
                  <a:tcPr/>
                </a:tc>
                <a:tc>
                  <a:txBody>
                    <a:bodyPr/>
                    <a:lstStyle/>
                    <a:p>
                      <a:r>
                        <a:rPr lang="en-US" sz="3200" b="0" i="0" kern="1200" dirty="0">
                          <a:solidFill>
                            <a:schemeClr val="dk1"/>
                          </a:solidFill>
                          <a:effectLst/>
                          <a:latin typeface="+mn-lt"/>
                          <a:ea typeface="+mn-ea"/>
                          <a:cs typeface="+mn-cs"/>
                        </a:rPr>
                        <a:t>407</a:t>
                      </a:r>
                      <a:endParaRPr lang="en-US" sz="3200" dirty="0"/>
                    </a:p>
                  </a:txBody>
                  <a:tcPr/>
                </a:tc>
                <a:tc>
                  <a:txBody>
                    <a:bodyPr/>
                    <a:lstStyle/>
                    <a:p>
                      <a:r>
                        <a:rPr lang="en-US" sz="3200" dirty="0"/>
                        <a:t>406</a:t>
                      </a:r>
                    </a:p>
                  </a:txBody>
                  <a:tcPr/>
                </a:tc>
                <a:tc>
                  <a:txBody>
                    <a:bodyPr/>
                    <a:lstStyle/>
                    <a:p>
                      <a:r>
                        <a:rPr lang="en-US" sz="3200" dirty="0"/>
                        <a:t>99.8</a:t>
                      </a:r>
                    </a:p>
                  </a:txBody>
                  <a:tcPr/>
                </a:tc>
                <a:tc>
                  <a:txBody>
                    <a:bodyPr/>
                    <a:lstStyle/>
                    <a:p>
                      <a:r>
                        <a:rPr lang="en-US" sz="3200" dirty="0"/>
                        <a:t>5 PCMH</a:t>
                      </a:r>
                    </a:p>
                  </a:txBody>
                  <a:tcPr/>
                </a:tc>
                <a:extLst>
                  <a:ext uri="{0D108BD9-81ED-4DB2-BD59-A6C34878D82A}">
                    <a16:rowId xmlns:a16="http://schemas.microsoft.com/office/drawing/2014/main" val="705759815"/>
                  </a:ext>
                </a:extLst>
              </a:tr>
              <a:tr h="592143">
                <a:tc>
                  <a:txBody>
                    <a:bodyPr/>
                    <a:lstStyle/>
                    <a:p>
                      <a:r>
                        <a:rPr lang="en-US" sz="3200" dirty="0"/>
                        <a:t>2019</a:t>
                      </a:r>
                    </a:p>
                  </a:txBody>
                  <a:tcPr/>
                </a:tc>
                <a:tc>
                  <a:txBody>
                    <a:bodyPr/>
                    <a:lstStyle/>
                    <a:p>
                      <a:r>
                        <a:rPr lang="en-US" sz="3200" dirty="0"/>
                        <a:t>47</a:t>
                      </a:r>
                    </a:p>
                  </a:txBody>
                  <a:tcPr/>
                </a:tc>
                <a:tc>
                  <a:txBody>
                    <a:bodyPr/>
                    <a:lstStyle/>
                    <a:p>
                      <a:r>
                        <a:rPr lang="en-US" sz="3200" dirty="0"/>
                        <a:t>0</a:t>
                      </a:r>
                    </a:p>
                  </a:txBody>
                  <a:tcPr/>
                </a:tc>
                <a:tc>
                  <a:txBody>
                    <a:bodyPr/>
                    <a:lstStyle/>
                    <a:p>
                      <a:r>
                        <a:rPr lang="en-US" sz="3200" dirty="0"/>
                        <a:t>0</a:t>
                      </a:r>
                    </a:p>
                  </a:txBody>
                  <a:tcPr/>
                </a:tc>
                <a:tc>
                  <a:txBody>
                    <a:bodyPr/>
                    <a:lstStyle/>
                    <a:p>
                      <a:r>
                        <a:rPr lang="en-US" sz="3200" dirty="0"/>
                        <a:t>OneWorld</a:t>
                      </a:r>
                    </a:p>
                  </a:txBody>
                  <a:tcPr/>
                </a:tc>
                <a:extLst>
                  <a:ext uri="{0D108BD9-81ED-4DB2-BD59-A6C34878D82A}">
                    <a16:rowId xmlns:a16="http://schemas.microsoft.com/office/drawing/2014/main" val="1424816978"/>
                  </a:ext>
                </a:extLst>
              </a:tr>
              <a:tr h="923036">
                <a:tc>
                  <a:txBody>
                    <a:bodyPr/>
                    <a:lstStyle/>
                    <a:p>
                      <a:r>
                        <a:rPr lang="en-US" sz="3200" dirty="0"/>
                        <a:t>2023</a:t>
                      </a:r>
                    </a:p>
                  </a:txBody>
                  <a:tcPr/>
                </a:tc>
                <a:tc>
                  <a:txBody>
                    <a:bodyPr/>
                    <a:lstStyle/>
                    <a:p>
                      <a:r>
                        <a:rPr lang="en-US" sz="3200" dirty="0"/>
                        <a:t>97</a:t>
                      </a:r>
                    </a:p>
                  </a:txBody>
                  <a:tcPr/>
                </a:tc>
                <a:tc>
                  <a:txBody>
                    <a:bodyPr/>
                    <a:lstStyle/>
                    <a:p>
                      <a:r>
                        <a:rPr lang="en-US" sz="3200" dirty="0"/>
                        <a:t>97</a:t>
                      </a:r>
                    </a:p>
                  </a:txBody>
                  <a:tcPr/>
                </a:tc>
                <a:tc>
                  <a:txBody>
                    <a:bodyPr/>
                    <a:lstStyle/>
                    <a:p>
                      <a:r>
                        <a:rPr lang="en-US" sz="3200" dirty="0"/>
                        <a:t>100%</a:t>
                      </a:r>
                    </a:p>
                  </a:txBody>
                  <a:tcPr/>
                </a:tc>
                <a:tc>
                  <a:txBody>
                    <a:bodyPr/>
                    <a:lstStyle/>
                    <a:p>
                      <a:r>
                        <a:rPr lang="en-US" sz="3200" dirty="0"/>
                        <a:t>OneWorld</a:t>
                      </a:r>
                    </a:p>
                  </a:txBody>
                  <a:tcPr/>
                </a:tc>
                <a:extLst>
                  <a:ext uri="{0D108BD9-81ED-4DB2-BD59-A6C34878D82A}">
                    <a16:rowId xmlns:a16="http://schemas.microsoft.com/office/drawing/2014/main" val="2299311946"/>
                  </a:ext>
                </a:extLst>
              </a:tr>
            </a:tbl>
          </a:graphicData>
        </a:graphic>
      </p:graphicFrame>
      <p:sp>
        <p:nvSpPr>
          <p:cNvPr id="7" name="Title 6">
            <a:extLst>
              <a:ext uri="{FF2B5EF4-FFF2-40B4-BE49-F238E27FC236}">
                <a16:creationId xmlns:a16="http://schemas.microsoft.com/office/drawing/2014/main" id="{CCC27D0B-7956-CC60-B2B4-2A1A1A548A18}"/>
              </a:ext>
            </a:extLst>
          </p:cNvPr>
          <p:cNvSpPr>
            <a:spLocks noGrp="1"/>
          </p:cNvSpPr>
          <p:nvPr>
            <p:ph type="title"/>
          </p:nvPr>
        </p:nvSpPr>
        <p:spPr>
          <a:xfrm>
            <a:off x="838200" y="335071"/>
            <a:ext cx="10515600" cy="1325563"/>
          </a:xfrm>
        </p:spPr>
        <p:txBody>
          <a:bodyPr>
            <a:normAutofit fontScale="90000"/>
          </a:bodyPr>
          <a:lstStyle/>
          <a:p>
            <a:r>
              <a:rPr lang="en-US" dirty="0">
                <a:solidFill>
                  <a:schemeClr val="accent2"/>
                </a:solidFill>
              </a:rPr>
              <a:t>Measure</a:t>
            </a:r>
            <a:r>
              <a:rPr lang="en-US" dirty="0"/>
              <a:t>: % of patients with dementia whose caregivers were provided education on dementia AND referred for support. </a:t>
            </a:r>
          </a:p>
        </p:txBody>
      </p:sp>
    </p:spTree>
    <p:extLst>
      <p:ext uri="{BB962C8B-B14F-4D97-AF65-F5344CB8AC3E}">
        <p14:creationId xmlns:p14="http://schemas.microsoft.com/office/powerpoint/2010/main" val="396287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1C7C-FCAB-6817-D4E2-29AF9B6B1BA3}"/>
              </a:ext>
            </a:extLst>
          </p:cNvPr>
          <p:cNvSpPr>
            <a:spLocks noGrp="1"/>
          </p:cNvSpPr>
          <p:nvPr>
            <p:ph type="title"/>
          </p:nvPr>
        </p:nvSpPr>
        <p:spPr>
          <a:xfrm>
            <a:off x="123568" y="251940"/>
            <a:ext cx="11568879" cy="858194"/>
          </a:xfrm>
        </p:spPr>
        <p:txBody>
          <a:bodyPr>
            <a:normAutofit fontScale="90000"/>
          </a:bodyPr>
          <a:lstStyle/>
          <a:p>
            <a:r>
              <a:rPr lang="en-US" sz="4800" dirty="0">
                <a:solidFill>
                  <a:schemeClr val="accent2"/>
                </a:solidFill>
              </a:rPr>
              <a:t>Measure</a:t>
            </a:r>
            <a:r>
              <a:rPr lang="en-US" sz="4800" dirty="0"/>
              <a:t>: </a:t>
            </a:r>
            <a:r>
              <a:rPr lang="en-US" sz="4000" dirty="0"/>
              <a:t>% of patients ≥65 yrs. screened for future fall risk </a:t>
            </a:r>
            <a:endParaRPr lang="en-US" sz="4800" dirty="0"/>
          </a:p>
        </p:txBody>
      </p:sp>
      <p:sp>
        <p:nvSpPr>
          <p:cNvPr id="3" name="Content Placeholder 2">
            <a:extLst>
              <a:ext uri="{FF2B5EF4-FFF2-40B4-BE49-F238E27FC236}">
                <a16:creationId xmlns:a16="http://schemas.microsoft.com/office/drawing/2014/main" id="{28A9A124-BE32-B9F0-ED94-7A8FDAAC459D}"/>
              </a:ext>
            </a:extLst>
          </p:cNvPr>
          <p:cNvSpPr>
            <a:spLocks noGrp="1"/>
          </p:cNvSpPr>
          <p:nvPr>
            <p:ph idx="1"/>
          </p:nvPr>
        </p:nvSpPr>
        <p:spPr>
          <a:xfrm>
            <a:off x="838200" y="1825625"/>
            <a:ext cx="3239814" cy="4351338"/>
          </a:xfrm>
        </p:spPr>
        <p:txBody>
          <a:bodyPr vert="horz" lIns="91440" tIns="45720" rIns="91440" bIns="45720" rtlCol="0" anchor="t">
            <a:normAutofit/>
          </a:bodyPr>
          <a:lstStyle/>
          <a:p>
            <a:pPr marL="342900" indent="-342900">
              <a:buFont typeface="Arial" panose="020B0604020202020204" pitchFamily="34" charset="0"/>
              <a:buChar char="•"/>
            </a:pPr>
            <a:r>
              <a:rPr lang="en-US" sz="3600" dirty="0">
                <a:solidFill>
                  <a:srgbClr val="FF0000"/>
                </a:solidFill>
              </a:rPr>
              <a:t>Feel unsteady?</a:t>
            </a:r>
          </a:p>
          <a:p>
            <a:pPr marL="342900" indent="-342900">
              <a:buFont typeface="Arial" panose="020B0604020202020204" pitchFamily="34" charset="0"/>
              <a:buChar char="•"/>
            </a:pPr>
            <a:r>
              <a:rPr lang="en-US" sz="3600" dirty="0">
                <a:solidFill>
                  <a:srgbClr val="FF0000"/>
                </a:solidFill>
              </a:rPr>
              <a:t>Fear of falling?</a:t>
            </a:r>
          </a:p>
          <a:p>
            <a:pPr marL="342900" indent="-342900">
              <a:buFont typeface="Arial" panose="020B0604020202020204" pitchFamily="34" charset="0"/>
              <a:buChar char="•"/>
            </a:pPr>
            <a:r>
              <a:rPr lang="en-US" sz="3600" dirty="0">
                <a:solidFill>
                  <a:srgbClr val="FF0000"/>
                </a:solidFill>
              </a:rPr>
              <a:t>Any falls?</a:t>
            </a:r>
          </a:p>
          <a:p>
            <a:pPr marL="0" indent="0">
              <a:buNone/>
            </a:pPr>
            <a:r>
              <a:rPr lang="en-US" sz="3600" dirty="0">
                <a:solidFill>
                  <a:srgbClr val="FF0000"/>
                </a:solidFill>
              </a:rPr>
              <a:t>_________</a:t>
            </a:r>
          </a:p>
          <a:p>
            <a:r>
              <a:rPr lang="en-US" sz="3600" dirty="0">
                <a:solidFill>
                  <a:srgbClr val="FF0000"/>
                </a:solidFill>
              </a:rPr>
              <a:t>Up and Go</a:t>
            </a:r>
          </a:p>
          <a:p>
            <a:endParaRPr lang="en-US" dirty="0"/>
          </a:p>
        </p:txBody>
      </p:sp>
      <p:pic>
        <p:nvPicPr>
          <p:cNvPr id="1026" name="Picture 2" descr="Measuring the Correct Height of a Walkingstick | TrueMobility">
            <a:extLst>
              <a:ext uri="{FF2B5EF4-FFF2-40B4-BE49-F238E27FC236}">
                <a16:creationId xmlns:a16="http://schemas.microsoft.com/office/drawing/2014/main" id="{BCA34B08-16FE-FC6C-4B98-E29C7712E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283" y="1326324"/>
            <a:ext cx="7095164" cy="46562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Measure for a Cane">
            <a:extLst>
              <a:ext uri="{FF2B5EF4-FFF2-40B4-BE49-F238E27FC236}">
                <a16:creationId xmlns:a16="http://schemas.microsoft.com/office/drawing/2014/main" id="{B8ADA0FF-DC3C-9ECB-FED0-1327CE3F7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547" y="1326324"/>
            <a:ext cx="2928636" cy="465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74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24417</TotalTime>
  <Words>1631</Words>
  <Application>Microsoft Office PowerPoint</Application>
  <PresentationFormat>Widescreen</PresentationFormat>
  <Paragraphs>195</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Collaborating in Care of Older Patients  under the Geriatrics Workforce Enhancement Program: </vt:lpstr>
      <vt:lpstr>How many of these conferences have you attended? Total possible=50, over 5years</vt:lpstr>
      <vt:lpstr>What from these conferences is the one thing that has been most useful to you?</vt:lpstr>
      <vt:lpstr>What is the one thing that you wish we had spent more time discussing?</vt:lpstr>
      <vt:lpstr>PowerPoint Presentation</vt:lpstr>
      <vt:lpstr>PowerPoint Presentation</vt:lpstr>
      <vt:lpstr>Mentation: Dementia</vt:lpstr>
      <vt:lpstr>Measure: % of patients with dementia whose caregivers were provided education on dementia AND referred for support. </vt:lpstr>
      <vt:lpstr>Measure: % of patients ≥65 yrs. screened for future fall risk </vt:lpstr>
      <vt:lpstr>Change in Falls Screening 2019-2023</vt:lpstr>
      <vt:lpstr>Measure: % of patients ≥65 yrs. with an ACP or DPOA in the EMR or discussed but the patient declined </vt:lpstr>
      <vt:lpstr>Change in ACP/DPOA 2019-2023</vt:lpstr>
      <vt:lpstr>Measure: 30-day All-Cause Hospital Readmission</vt:lpstr>
      <vt:lpstr> SDH: can we intervene?</vt:lpstr>
      <vt:lpstr>Our Approach: Primary Care Liaison (PCL)</vt:lpstr>
      <vt:lpstr>Hypothesis: addressing SDH will reduce risk of hospital readmission </vt:lpstr>
      <vt:lpstr>Sample</vt:lpstr>
      <vt:lpstr>Readmission Model: confounding factors  </vt:lpstr>
      <vt:lpstr>PowerPoint Presentation</vt:lpstr>
      <vt:lpstr>PowerPoint Presentation</vt:lpstr>
      <vt:lpstr>PowerPoint Presentation</vt:lpstr>
      <vt:lpstr>People to Thank</vt:lpstr>
      <vt:lpstr>Planners and Panelists Andrew Baumgartner  Mary Ann Eusebio  Diane Hendricks Jessie Jenkins Joe Hejkal Thomas Magnuson Erin Ranum April Recher  Jessica Semin Linda Sobeski Steven Wengel</vt:lpstr>
      <vt:lpstr>All of the geriatrics’ champions  OneWorld: Alex Dworak, Jeremy Howe, Nora Kovar, Maya Manjarrez, Nubia Quiros Nebraska Medicine: Dan Jeffrey (Fontenelle) Stephen Mohring (IM DOC) Carrie Hoarty (Midtown) Tes Winter (Eagle Run) Alberto Marcelin (Chalco) Nikki Regan (SCC) Ponca Health: Lora Langley Immanuel Pathways PACE: Natalie Manley  Patients who taught us through their voices on what Matters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Collaborating in Care of Older Patients  under the Geriatrics Workforce Enhancement Program: </dc:title>
  <dc:creator>Potter, Jane F</dc:creator>
  <cp:lastModifiedBy>Spurgin, Mary J</cp:lastModifiedBy>
  <cp:revision>191</cp:revision>
  <dcterms:created xsi:type="dcterms:W3CDTF">2024-05-16T17:16:42Z</dcterms:created>
  <dcterms:modified xsi:type="dcterms:W3CDTF">2024-06-06T20:47:56Z</dcterms:modified>
</cp:coreProperties>
</file>